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6" r:id="rId5"/>
    <p:sldId id="269" r:id="rId6"/>
    <p:sldId id="268" r:id="rId7"/>
    <p:sldId id="267" r:id="rId8"/>
    <p:sldId id="270" r:id="rId9"/>
    <p:sldId id="273" r:id="rId10"/>
    <p:sldId id="275" r:id="rId11"/>
    <p:sldId id="276" r:id="rId12"/>
    <p:sldId id="277" r:id="rId13"/>
    <p:sldId id="278" r:id="rId14"/>
    <p:sldId id="279" r:id="rId15"/>
    <p:sldId id="281" r:id="rId16"/>
    <p:sldId id="272" r:id="rId17"/>
    <p:sldId id="265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536D07-9CBD-428C-BCD9-77A894BC78B6}" type="datetimeFigureOut">
              <a:rPr lang="ru-RU"/>
              <a:pPr>
                <a:defRPr/>
              </a:pPr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008E95-BB24-44A3-A1A5-072886708E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E425C0-EE7B-458F-A6C9-F5FCCC4054CB}" type="datetimeFigureOut">
              <a:rPr lang="ru-RU"/>
              <a:pPr>
                <a:defRPr/>
              </a:pPr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8B4F21-F99F-48B7-9705-4744026599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D7210E-FDB4-43D2-91E8-5A296DEA6176}" type="datetimeFigureOut">
              <a:rPr lang="ru-RU"/>
              <a:pPr>
                <a:defRPr/>
              </a:pPr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AAB46B-F965-447F-8618-7FB4AAED97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5613" y="274638"/>
            <a:ext cx="8226425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5613" y="1600200"/>
            <a:ext cx="4037012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645025" y="1600200"/>
            <a:ext cx="4037013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D1142E-AAC4-4935-BEDE-A768F5EB70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5613" y="274638"/>
            <a:ext cx="8226425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5613" y="1600200"/>
            <a:ext cx="8226425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5613" y="3938588"/>
            <a:ext cx="8226425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EABB0D-394A-4177-8EF0-0784C1F210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5613" y="274638"/>
            <a:ext cx="8226425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5613" y="1600200"/>
            <a:ext cx="8226425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5613" y="3938588"/>
            <a:ext cx="8226425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95DED6-3229-4E7B-B515-FEC0AA1D99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9D88C8-54A4-430B-9342-168912C76AD4}" type="datetimeFigureOut">
              <a:rPr lang="ru-RU"/>
              <a:pPr>
                <a:defRPr/>
              </a:pPr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BA4025-67C7-447C-AD22-A74A9A5FF4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5B213-E7F1-4446-80AF-0D6DE57BDFCC}" type="datetimeFigureOut">
              <a:rPr lang="ru-RU"/>
              <a:pPr>
                <a:defRPr/>
              </a:pPr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575F35-94DC-40A1-A001-9C5ED88308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B27808-9F4E-4C14-885C-33804B23B170}" type="datetimeFigureOut">
              <a:rPr lang="ru-RU"/>
              <a:pPr>
                <a:defRPr/>
              </a:pPr>
              <a:t>03.12.2022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DC1006-11E3-4A0C-8C81-D315C48197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B6EDB3-84B9-4B52-B67D-0C206411BBC3}" type="datetimeFigureOut">
              <a:rPr lang="ru-RU"/>
              <a:pPr>
                <a:defRPr/>
              </a:pPr>
              <a:t>03.12.2022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515F33-AEB9-4045-947A-8A2349B24C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64C664-6BE1-4126-A7A7-057F92667F4E}" type="datetimeFigureOut">
              <a:rPr lang="ru-RU"/>
              <a:pPr>
                <a:defRPr/>
              </a:pPr>
              <a:t>03.12.2022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C0C720-5A1C-4A94-BD22-F422D69543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C92294-C757-47D1-A811-6DB0B9412241}" type="datetimeFigureOut">
              <a:rPr lang="ru-RU"/>
              <a:pPr>
                <a:defRPr/>
              </a:pPr>
              <a:t>03.12.2022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A8A597-65A4-43ED-8DD2-888C073766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7413DE-9330-4A55-8306-69EFE2A706E0}" type="datetimeFigureOut">
              <a:rPr lang="ru-RU"/>
              <a:pPr>
                <a:defRPr/>
              </a:pPr>
              <a:t>03.12.2022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52AE62-C63A-4DD7-AB0F-FFEF7EC9BD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6294AA-8E61-4E48-BE81-7FC1E10B3C24}" type="datetimeFigureOut">
              <a:rPr lang="ru-RU"/>
              <a:pPr>
                <a:defRPr/>
              </a:pPr>
              <a:t>03.12.2022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C6A7E5-ABA0-4C72-ABC4-D862ABDE6E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55D6210-3118-4486-8EA1-E0418E074542}" type="datetimeFigureOut">
              <a:rPr lang="ru-RU"/>
              <a:pPr>
                <a:defRPr/>
              </a:pPr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8C8C343-4158-4351-85C7-2E6D81E1A6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  <p:sldLayoutId id="2147483660" r:id="rId12"/>
    <p:sldLayoutId id="2147483661" r:id="rId13"/>
    <p:sldLayoutId id="2147483662" r:id="rId14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ru.wikipedia.org/wiki/%D0%92%D0%B5%D0%BB%D0%B8%D0%BA%D0%B8%D0%B9_%D0%BF%D0%BE%D1%81%D1%82" TargetMode="Externa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13314" name="Заголовок 1"/>
          <p:cNvSpPr>
            <a:spLocks noGrp="1"/>
          </p:cNvSpPr>
          <p:nvPr>
            <p:ph type="ctrTitle"/>
          </p:nvPr>
        </p:nvSpPr>
        <p:spPr>
          <a:xfrm>
            <a:off x="-180975" y="1268413"/>
            <a:ext cx="7886700" cy="2671762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Путешествие по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масленичной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неделе.</a:t>
            </a:r>
          </a:p>
        </p:txBody>
      </p:sp>
      <p:sp>
        <p:nvSpPr>
          <p:cNvPr id="1331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38" y="3714750"/>
            <a:ext cx="6400800" cy="17526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Calibri" pitchFamily="34" charset="0"/>
              </a:rPr>
              <a:t>Презентацию подготовила</a:t>
            </a:r>
          </a:p>
          <a:p>
            <a:r>
              <a:rPr lang="ru-RU" dirty="0" smtClean="0">
                <a:solidFill>
                  <a:schemeClr val="tx1"/>
                </a:solidFill>
                <a:latin typeface="Calibri" pitchFamily="34" charset="0"/>
              </a:rPr>
              <a:t>Учитель начальных </a:t>
            </a:r>
            <a:r>
              <a:rPr lang="ru-RU" dirty="0" smtClean="0">
                <a:solidFill>
                  <a:schemeClr val="tx1"/>
                </a:solidFill>
                <a:latin typeface="Calibri" pitchFamily="34" charset="0"/>
              </a:rPr>
              <a:t>классов</a:t>
            </a:r>
          </a:p>
          <a:p>
            <a:r>
              <a:rPr lang="ru-RU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Calibri" pitchFamily="34" charset="0"/>
              </a:rPr>
              <a:t>школы </a:t>
            </a:r>
            <a:r>
              <a:rPr lang="ru-RU" dirty="0" smtClean="0">
                <a:solidFill>
                  <a:schemeClr val="tx1"/>
                </a:solidFill>
                <a:latin typeface="Calibri" pitchFamily="34" charset="0"/>
              </a:rPr>
              <a:t>23</a:t>
            </a:r>
            <a:endParaRPr lang="ru-RU" dirty="0" smtClean="0">
              <a:solidFill>
                <a:schemeClr val="tx1"/>
              </a:solidFill>
              <a:latin typeface="Calibri" pitchFamily="34" charset="0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Calibri" pitchFamily="34" charset="0"/>
              </a:rPr>
              <a:t>Хлызова Е.А</a:t>
            </a:r>
          </a:p>
          <a:p>
            <a:endParaRPr lang="ru-RU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C:\Users\школа23\Desktop\фото\.июнь\IMG_20220302_141117_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214290"/>
            <a:ext cx="3106364" cy="2477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title"/>
          </p:nvPr>
        </p:nvSpPr>
        <p:spPr>
          <a:xfrm>
            <a:off x="468313" y="274638"/>
            <a:ext cx="7991475" cy="1138237"/>
          </a:xfrm>
        </p:spPr>
        <p:txBody>
          <a:bodyPr/>
          <a:lstStyle/>
          <a:p>
            <a:pPr eaLnBrk="1" hangingPunct="1"/>
            <a:r>
              <a:rPr lang="ru-RU" smtClean="0"/>
              <a:t>          </a:t>
            </a:r>
          </a:p>
        </p:txBody>
      </p:sp>
      <p:sp>
        <p:nvSpPr>
          <p:cNvPr id="12291" name="Rectangle 8"/>
          <p:cNvSpPr>
            <a:spLocks noGrp="1" noChangeArrowheads="1"/>
          </p:cNvSpPr>
          <p:nvPr>
            <p:ph type="body" sz="half" idx="1"/>
          </p:nvPr>
        </p:nvSpPr>
        <p:spPr>
          <a:xfrm>
            <a:off x="323850" y="2565400"/>
            <a:ext cx="3240088" cy="287972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b="1" smtClean="0">
                <a:solidFill>
                  <a:schemeClr val="accent1"/>
                </a:solidFill>
              </a:rPr>
              <a:t>Широкая Масленица,</a:t>
            </a:r>
          </a:p>
          <a:p>
            <a:pPr eaLnBrk="1" hangingPunct="1">
              <a:buFontTx/>
              <a:buNone/>
            </a:pPr>
            <a:r>
              <a:rPr lang="ru-RU" b="1" smtClean="0">
                <a:solidFill>
                  <a:schemeClr val="accent1"/>
                </a:solidFill>
              </a:rPr>
              <a:t>Мы тобою хвалимся,</a:t>
            </a:r>
          </a:p>
          <a:p>
            <a:pPr eaLnBrk="1" hangingPunct="1">
              <a:buFontTx/>
              <a:buNone/>
            </a:pPr>
            <a:r>
              <a:rPr lang="ru-RU" b="1" smtClean="0">
                <a:solidFill>
                  <a:schemeClr val="accent1"/>
                </a:solidFill>
              </a:rPr>
              <a:t>На горах катаемся,</a:t>
            </a:r>
          </a:p>
          <a:p>
            <a:pPr eaLnBrk="1" hangingPunct="1">
              <a:buFontTx/>
              <a:buNone/>
            </a:pPr>
            <a:r>
              <a:rPr lang="ru-RU" b="1" smtClean="0">
                <a:solidFill>
                  <a:schemeClr val="accent1"/>
                </a:solidFill>
              </a:rPr>
              <a:t>Блинами объедаемся!</a:t>
            </a:r>
          </a:p>
        </p:txBody>
      </p:sp>
      <p:sp>
        <p:nvSpPr>
          <p:cNvPr id="12292" name="Rectangle 10"/>
          <p:cNvSpPr>
            <a:spLocks noGrp="1" noChangeArrowheads="1"/>
          </p:cNvSpPr>
          <p:nvPr>
            <p:ph sz="half" idx="4294967295"/>
          </p:nvPr>
        </p:nvSpPr>
        <p:spPr>
          <a:xfrm>
            <a:off x="611188" y="5516563"/>
            <a:ext cx="8353425" cy="1081087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2000" smtClean="0"/>
              <a:t>               </a:t>
            </a:r>
            <a:r>
              <a:rPr lang="ru-RU" smtClean="0">
                <a:solidFill>
                  <a:schemeClr val="accent1"/>
                </a:solidFill>
              </a:rPr>
              <a:t>В этот день гуляли с утра до вечера, плясали, водили    хороводы, пели частушки.</a:t>
            </a:r>
          </a:p>
        </p:txBody>
      </p:sp>
      <p:pic>
        <p:nvPicPr>
          <p:cNvPr id="12293" name="Picture 12" descr="71274021_ec985e3592a4e0561beb2c75a00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635375" y="1557338"/>
            <a:ext cx="5184775" cy="3743325"/>
          </a:xfrm>
        </p:spPr>
      </p:pic>
      <p:sp>
        <p:nvSpPr>
          <p:cNvPr id="12294" name="WordArt 7"/>
          <p:cNvSpPr>
            <a:spLocks noChangeArrowheads="1" noChangeShapeType="1" noTextEdit="1"/>
          </p:cNvSpPr>
          <p:nvPr/>
        </p:nvSpPr>
        <p:spPr bwMode="auto">
          <a:xfrm>
            <a:off x="539750" y="404813"/>
            <a:ext cx="7993063" cy="936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4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Четвертый день (четверг) – разгул, перелом.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          </a:t>
            </a:r>
          </a:p>
        </p:txBody>
      </p:sp>
      <p:sp>
        <p:nvSpPr>
          <p:cNvPr id="14339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323850" y="1341438"/>
            <a:ext cx="8226425" cy="218598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800" smtClean="0">
                <a:solidFill>
                  <a:schemeClr val="accent1"/>
                </a:solidFill>
              </a:rPr>
              <a:t>      В этот день, зятья приглашали в гости своих      тещ, угощали их блинами.</a:t>
            </a:r>
          </a:p>
        </p:txBody>
      </p:sp>
      <p:sp>
        <p:nvSpPr>
          <p:cNvPr id="14340" name="WordArt 7"/>
          <p:cNvSpPr>
            <a:spLocks noChangeArrowheads="1" noChangeShapeType="1" noTextEdit="1"/>
          </p:cNvSpPr>
          <p:nvPr/>
        </p:nvSpPr>
        <p:spPr bwMode="auto">
          <a:xfrm>
            <a:off x="395288" y="260350"/>
            <a:ext cx="8353425" cy="10080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Пятый день (пятница)- «тещины вечерки»</a:t>
            </a:r>
          </a:p>
        </p:txBody>
      </p:sp>
      <p:pic>
        <p:nvPicPr>
          <p:cNvPr id="14341" name="Picture 8" descr="18035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6375" y="2420938"/>
            <a:ext cx="6459538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WordArt 4"/>
          <p:cNvSpPr>
            <a:spLocks noChangeArrowheads="1" noChangeShapeType="1" noTextEdit="1"/>
          </p:cNvSpPr>
          <p:nvPr/>
        </p:nvSpPr>
        <p:spPr bwMode="auto">
          <a:xfrm>
            <a:off x="395288" y="260350"/>
            <a:ext cx="8353425" cy="1081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4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Шестой день (суббота)- «золовкины посиделки»</a:t>
            </a:r>
          </a:p>
        </p:txBody>
      </p:sp>
      <p:sp>
        <p:nvSpPr>
          <p:cNvPr id="15363" name="Rectangle 5"/>
          <p:cNvSpPr>
            <a:spLocks noChangeArrowheads="1"/>
          </p:cNvSpPr>
          <p:nvPr/>
        </p:nvSpPr>
        <p:spPr bwMode="auto">
          <a:xfrm>
            <a:off x="684213" y="5589588"/>
            <a:ext cx="79216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>
                <a:solidFill>
                  <a:srgbClr val="FF0000"/>
                </a:solidFill>
              </a:rPr>
              <a:t>Суббота</a:t>
            </a:r>
            <a:r>
              <a:rPr lang="ru-RU" sz="2400" b="1" i="1">
                <a:solidFill>
                  <a:schemeClr val="accent2"/>
                </a:solidFill>
              </a:rPr>
              <a:t> </a:t>
            </a:r>
            <a:r>
              <a:rPr lang="ru-RU" b="1" i="1">
                <a:solidFill>
                  <a:schemeClr val="accent2"/>
                </a:solidFill>
              </a:rPr>
              <a:t>— </a:t>
            </a:r>
            <a:r>
              <a:rPr lang="ru-RU" sz="2400" b="1" i="1">
                <a:solidFill>
                  <a:schemeClr val="accent2"/>
                </a:solidFill>
              </a:rPr>
              <a:t>золовкины посиделки. Невестка дарит золовке (сестрам мужа) подарки.</a:t>
            </a:r>
          </a:p>
        </p:txBody>
      </p:sp>
      <p:pic>
        <p:nvPicPr>
          <p:cNvPr id="15364" name="Picture 8" descr="blin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1188" y="1412875"/>
            <a:ext cx="7777162" cy="41036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19138" y="4941888"/>
            <a:ext cx="8424862" cy="1727200"/>
          </a:xfrm>
        </p:spPr>
        <p:txBody>
          <a:bodyPr/>
          <a:lstStyle/>
          <a:p>
            <a:pPr algn="ctr">
              <a:lnSpc>
                <a:spcPct val="80000"/>
              </a:lnSpc>
              <a:spcBef>
                <a:spcPct val="0"/>
              </a:spcBef>
              <a:buClrTx/>
              <a:buFontTx/>
              <a:buNone/>
            </a:pPr>
            <a:r>
              <a:rPr lang="ru-RU" sz="2000" b="1" i="1" smtClean="0">
                <a:solidFill>
                  <a:schemeClr val="accent2"/>
                </a:solidFill>
              </a:rPr>
              <a:t>    </a:t>
            </a:r>
            <a:r>
              <a:rPr lang="ru-RU" b="1" i="1" smtClean="0">
                <a:solidFill>
                  <a:schemeClr val="accent1"/>
                </a:solidFill>
              </a:rPr>
              <a:t>Последний день Масленицы - прощеное</a:t>
            </a:r>
            <a:r>
              <a:rPr lang="ru-RU" b="1" i="1" smtClean="0">
                <a:solidFill>
                  <a:schemeClr val="accent2"/>
                </a:solidFill>
              </a:rPr>
              <a:t> </a:t>
            </a:r>
            <a:r>
              <a:rPr lang="ru-RU" b="1" i="1" smtClean="0">
                <a:solidFill>
                  <a:srgbClr val="FF0000"/>
                </a:solidFill>
              </a:rPr>
              <a:t>воскресенье</a:t>
            </a:r>
            <a:r>
              <a:rPr lang="ru-RU" b="1" i="1" smtClean="0">
                <a:solidFill>
                  <a:schemeClr val="accent2"/>
                </a:solidFill>
              </a:rPr>
              <a:t> </a:t>
            </a:r>
            <a:r>
              <a:rPr lang="ru-RU" b="1" i="1" smtClean="0">
                <a:solidFill>
                  <a:schemeClr val="accent1"/>
                </a:solidFill>
              </a:rPr>
              <a:t>или проводы. Заканчивается гулянье, на ледяных горках разводят костры, чтобы лед растопить, холод уничтожить. Прощения просят, милосердные дела творят.</a:t>
            </a:r>
            <a:r>
              <a:rPr lang="ru-RU" smtClean="0">
                <a:solidFill>
                  <a:schemeClr val="accent1"/>
                </a:solidFill>
              </a:rPr>
              <a:t> </a:t>
            </a:r>
          </a:p>
          <a:p>
            <a:pPr algn="ctr">
              <a:lnSpc>
                <a:spcPct val="80000"/>
              </a:lnSpc>
            </a:pPr>
            <a:endParaRPr lang="ru-RU" smtClean="0">
              <a:solidFill>
                <a:schemeClr val="accent1"/>
              </a:solidFill>
            </a:endParaRPr>
          </a:p>
        </p:txBody>
      </p:sp>
      <p:pic>
        <p:nvPicPr>
          <p:cNvPr id="16387" name="Picture 4" descr="panc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32000" y="1412875"/>
            <a:ext cx="5080000" cy="345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WordArt 5"/>
          <p:cNvSpPr>
            <a:spLocks noChangeArrowheads="1" noChangeShapeType="1" noTextEdit="1"/>
          </p:cNvSpPr>
          <p:nvPr/>
        </p:nvSpPr>
        <p:spPr bwMode="auto">
          <a:xfrm>
            <a:off x="468313" y="0"/>
            <a:ext cx="8207375" cy="12684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Седьмой день – прощенное воскресенье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 flipV="1">
            <a:off x="468313" y="260350"/>
            <a:ext cx="8226425" cy="73025"/>
          </a:xfrm>
        </p:spPr>
        <p:txBody>
          <a:bodyPr/>
          <a:lstStyle/>
          <a:p>
            <a:endParaRPr lang="ru-RU" sz="2800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ru-RU" sz="2000" b="1" i="1" smtClean="0">
                <a:solidFill>
                  <a:schemeClr val="accent2"/>
                </a:solidFill>
              </a:rPr>
              <a:t>     </a:t>
            </a:r>
            <a:endParaRPr lang="ru-RU" sz="2000" smtClean="0"/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250825" y="4437063"/>
            <a:ext cx="8424863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i="1">
                <a:solidFill>
                  <a:schemeClr val="accent1"/>
                </a:solidFill>
              </a:rPr>
              <a:t>В последний день Масленицы сжигают соломенное чучело — символ зимы. Все просят друг у друга прощения перед </a:t>
            </a:r>
            <a:r>
              <a:rPr lang="ru-RU" sz="2400" b="1" i="1">
                <a:solidFill>
                  <a:srgbClr val="FF3300"/>
                </a:solidFill>
                <a:hlinkClick r:id="rId2" tooltip="Великий пост"/>
              </a:rPr>
              <a:t>Великим постом</a:t>
            </a:r>
            <a:r>
              <a:rPr lang="ru-RU" sz="2400" b="1" i="1">
                <a:solidFill>
                  <a:srgbClr val="FF3300"/>
                </a:solidFill>
              </a:rPr>
              <a:t>.</a:t>
            </a:r>
            <a:r>
              <a:rPr lang="ru-RU" sz="2400" b="1" i="1">
                <a:solidFill>
                  <a:schemeClr val="accent1"/>
                </a:solidFill>
              </a:rPr>
              <a:t> Кланяются в ноги. А в ответ слышат знакомое: «Бог простит». Уходит Масленица, а вместе с ней и зима. Весна вступает в свои права.</a:t>
            </a:r>
          </a:p>
        </p:txBody>
      </p:sp>
      <p:pic>
        <p:nvPicPr>
          <p:cNvPr id="17413" name="Picture 6" descr="1235051220_121783473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825" y="260350"/>
            <a:ext cx="3598863" cy="396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8" descr="b008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322263" y="333375"/>
            <a:ext cx="3962400" cy="39592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4094"/>
            <a:ext cx="8229600" cy="944552"/>
          </a:xfrm>
        </p:spPr>
        <p:txBody>
          <a:bodyPr/>
          <a:lstStyle/>
          <a:p>
            <a:r>
              <a:rPr lang="ru-RU" dirty="0" smtClean="0">
                <a:solidFill>
                  <a:srgbClr val="FF0066"/>
                </a:solidFill>
              </a:rPr>
              <a:t>Загадки про масленицу</a:t>
            </a:r>
            <a:endParaRPr lang="ru-RU" dirty="0">
              <a:solidFill>
                <a:srgbClr val="FF0066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404664"/>
            <a:ext cx="4392488" cy="6264696"/>
          </a:xfrm>
        </p:spPr>
        <p:txBody>
          <a:bodyPr>
            <a:normAutofit fontScale="32500" lnSpcReduction="20000"/>
          </a:bodyPr>
          <a:lstStyle/>
          <a:p>
            <a:endParaRPr lang="ru-RU" sz="7400" dirty="0"/>
          </a:p>
          <a:p>
            <a:pPr marL="0" indent="0">
              <a:buNone/>
            </a:pPr>
            <a:r>
              <a:rPr lang="ru-RU" sz="7400" dirty="0" smtClean="0"/>
              <a:t>                               </a:t>
            </a:r>
            <a:endParaRPr lang="ru-RU" sz="7400" dirty="0"/>
          </a:p>
          <a:p>
            <a:pPr marL="0" indent="0">
              <a:buNone/>
            </a:pPr>
            <a:r>
              <a:rPr lang="ru-RU" sz="7400" dirty="0">
                <a:solidFill>
                  <a:srgbClr val="FFFF00"/>
                </a:solidFill>
              </a:rPr>
              <a:t>Масленица- объеденье! </a:t>
            </a:r>
          </a:p>
          <a:p>
            <a:pPr marL="0" indent="0">
              <a:buNone/>
            </a:pPr>
            <a:r>
              <a:rPr lang="ru-RU" sz="7400" dirty="0">
                <a:solidFill>
                  <a:srgbClr val="00FFFF"/>
                </a:solidFill>
              </a:rPr>
              <a:t>Напечем блины с утра</a:t>
            </a:r>
            <a:r>
              <a:rPr lang="ru-RU" sz="7400" dirty="0" smtClean="0">
                <a:solidFill>
                  <a:srgbClr val="00FFFF"/>
                </a:solidFill>
              </a:rPr>
              <a:t>. </a:t>
            </a:r>
            <a:endParaRPr lang="ru-RU" sz="7400" dirty="0">
              <a:solidFill>
                <a:srgbClr val="00FFFF"/>
              </a:solidFill>
            </a:endParaRPr>
          </a:p>
          <a:p>
            <a:pPr marL="0" indent="0">
              <a:buNone/>
            </a:pPr>
            <a:r>
              <a:rPr lang="ru-RU" sz="7400" dirty="0">
                <a:solidFill>
                  <a:srgbClr val="FF0066"/>
                </a:solidFill>
              </a:rPr>
              <a:t>К ним – сметана и варенье </a:t>
            </a:r>
          </a:p>
          <a:p>
            <a:pPr marL="0" indent="0">
              <a:buNone/>
            </a:pPr>
            <a:r>
              <a:rPr lang="ru-RU" sz="7400" dirty="0">
                <a:solidFill>
                  <a:srgbClr val="0000CC"/>
                </a:solidFill>
              </a:rPr>
              <a:t>И, конечно </a:t>
            </a:r>
            <a:r>
              <a:rPr lang="ru-RU" sz="7400" dirty="0" smtClean="0">
                <a:solidFill>
                  <a:srgbClr val="0000CC"/>
                </a:solidFill>
              </a:rPr>
              <a:t>же,…</a:t>
            </a:r>
            <a:endParaRPr lang="ru-RU" sz="74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ru-RU" sz="7400" dirty="0" smtClean="0"/>
          </a:p>
          <a:p>
            <a:pPr marL="0" indent="0">
              <a:buNone/>
            </a:pPr>
            <a:r>
              <a:rPr lang="ru-RU" sz="7400" dirty="0" smtClean="0">
                <a:solidFill>
                  <a:srgbClr val="FFFF00"/>
                </a:solidFill>
              </a:rPr>
              <a:t>И с икрой, и со сметаной –                                                                         </a:t>
            </a:r>
            <a:r>
              <a:rPr lang="ru-RU" sz="7400" dirty="0" smtClean="0">
                <a:solidFill>
                  <a:srgbClr val="00FFFF"/>
                </a:solidFill>
              </a:rPr>
              <a:t>Всякие они вкусны</a:t>
            </a:r>
          </a:p>
          <a:p>
            <a:pPr marL="0" indent="0">
              <a:buNone/>
            </a:pPr>
            <a:r>
              <a:rPr lang="ru-RU" sz="7400" dirty="0" smtClean="0">
                <a:solidFill>
                  <a:srgbClr val="FF0066"/>
                </a:solidFill>
              </a:rPr>
              <a:t>Ноздреваты и румяны –</a:t>
            </a:r>
            <a:r>
              <a:rPr lang="ru-RU" sz="7400" dirty="0" smtClean="0">
                <a:solidFill>
                  <a:srgbClr val="FF33CC"/>
                </a:solidFill>
              </a:rPr>
              <a:t> </a:t>
            </a:r>
          </a:p>
          <a:p>
            <a:pPr marL="0" indent="0">
              <a:buNone/>
            </a:pPr>
            <a:r>
              <a:rPr lang="ru-RU" sz="7400" dirty="0" smtClean="0"/>
              <a:t> </a:t>
            </a:r>
            <a:r>
              <a:rPr lang="ru-RU" sz="7400" dirty="0" smtClean="0">
                <a:solidFill>
                  <a:srgbClr val="0000CC"/>
                </a:solidFill>
              </a:rPr>
              <a:t>Наши  вкусные -…</a:t>
            </a:r>
            <a:endParaRPr lang="ru-RU" sz="7400" dirty="0" smtClean="0"/>
          </a:p>
          <a:p>
            <a:pPr marL="0" indent="0">
              <a:buNone/>
            </a:pPr>
            <a:endParaRPr lang="ru-RU" sz="7400" dirty="0"/>
          </a:p>
          <a:p>
            <a:pPr marL="0" indent="0">
              <a:buNone/>
            </a:pPr>
            <a:endParaRPr lang="ru-RU" sz="7400" dirty="0" smtClean="0"/>
          </a:p>
          <a:p>
            <a:pPr marL="0" indent="0">
              <a:buNone/>
            </a:pPr>
            <a:r>
              <a:rPr lang="ru-RU" sz="7400" dirty="0" smtClean="0">
                <a:solidFill>
                  <a:srgbClr val="FFFF00"/>
                </a:solidFill>
              </a:rPr>
              <a:t>В </a:t>
            </a:r>
            <a:r>
              <a:rPr lang="ru-RU" sz="7400" dirty="0" err="1">
                <a:solidFill>
                  <a:srgbClr val="FFFF00"/>
                </a:solidFill>
              </a:rPr>
              <a:t>масленично</a:t>
            </a:r>
            <a:r>
              <a:rPr lang="ru-RU" sz="7400" dirty="0">
                <a:solidFill>
                  <a:srgbClr val="FFFF00"/>
                </a:solidFill>
              </a:rPr>
              <a:t> воскресенье </a:t>
            </a:r>
          </a:p>
          <a:p>
            <a:pPr marL="0" indent="0">
              <a:buNone/>
            </a:pPr>
            <a:r>
              <a:rPr lang="ru-RU" sz="7400" dirty="0">
                <a:solidFill>
                  <a:srgbClr val="00FFFF"/>
                </a:solidFill>
              </a:rPr>
              <a:t>Все старался старый Тит </a:t>
            </a:r>
          </a:p>
          <a:p>
            <a:pPr marL="0" indent="0">
              <a:buNone/>
            </a:pPr>
            <a:r>
              <a:rPr lang="ru-RU" sz="7400" dirty="0">
                <a:solidFill>
                  <a:srgbClr val="FF0066"/>
                </a:solidFill>
              </a:rPr>
              <a:t>Попросить у всех прощенья </a:t>
            </a:r>
          </a:p>
          <a:p>
            <a:pPr marL="0" indent="0">
              <a:buNone/>
            </a:pPr>
            <a:r>
              <a:rPr lang="ru-RU" sz="7400" dirty="0">
                <a:solidFill>
                  <a:srgbClr val="0000CC"/>
                </a:solidFill>
              </a:rPr>
              <a:t>И ответить: </a:t>
            </a:r>
            <a:r>
              <a:rPr lang="ru-RU" sz="7400" dirty="0" smtClean="0">
                <a:solidFill>
                  <a:srgbClr val="0000CC"/>
                </a:solidFill>
              </a:rPr>
              <a:t>…</a:t>
            </a:r>
            <a:endParaRPr lang="ru-RU" sz="7400" dirty="0">
              <a:solidFill>
                <a:srgbClr val="FF0000"/>
              </a:solidFill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124744"/>
            <a:ext cx="2952328" cy="2204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355976" y="1988840"/>
            <a:ext cx="15121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</a:rPr>
              <a:t>Икра!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620188" y="3822969"/>
            <a:ext cx="16659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</a:rPr>
              <a:t>Блины!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572000" y="6073973"/>
            <a:ext cx="22322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</a:rPr>
              <a:t>«Бог простит!»</a:t>
            </a:r>
          </a:p>
        </p:txBody>
      </p:sp>
    </p:spTree>
    <p:extLst>
      <p:ext uri="{BB962C8B-B14F-4D97-AF65-F5344CB8AC3E}">
        <p14:creationId xmlns="" xmlns:p14="http://schemas.microsoft.com/office/powerpoint/2010/main" val="157705195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4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4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" tmFilter="0,0; .5, 1; 1, 1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" tmFilter="0,0; .5, 1; 1, 1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" tmFilter="0,0; .5, 1; 1, 1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3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3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1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1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1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" presetClass="entr" presetSubtype="4" fill="hold" grpId="0" nodeType="click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83632935_4036594_0_4dd0e_eee88d29_X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0"/>
            <a:ext cx="8890000" cy="6667500"/>
          </a:xfrm>
          <a:prstGeom prst="rect">
            <a:avLst/>
          </a:prstGeom>
          <a:effectLst>
            <a:softEdge rad="635000"/>
          </a:effectLst>
        </p:spPr>
      </p:pic>
      <p:pic>
        <p:nvPicPr>
          <p:cNvPr id="7" name="Рисунок 6" descr="C:\Users\школа23\Desktop\фото\.июнь\IMG_20220305_10345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714356"/>
            <a:ext cx="1647622" cy="2184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школа23\Desktop\фото\.июнь\IMG_20220304_125013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43702" y="142852"/>
            <a:ext cx="2062669" cy="2305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школа23\Desktop\фото\.июнь\IMG_20220304_125050_1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472" y="3857628"/>
            <a:ext cx="1965392" cy="2552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школа23\Desktop\фото\.июнь\IMG_20220305_103740_1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28992" y="3857628"/>
            <a:ext cx="1926482" cy="2548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школа23\Desktop\фото\.июнь\IMG_20220302_124207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71736" y="500042"/>
            <a:ext cx="3357586" cy="3045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3582306" y="3244334"/>
            <a:ext cx="19793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Масленица 2022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age00001_3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642918"/>
            <a:ext cx="8273173" cy="5429270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sp>
        <p:nvSpPr>
          <p:cNvPr id="2" name="Прямоугольник 1"/>
          <p:cNvSpPr/>
          <p:nvPr/>
        </p:nvSpPr>
        <p:spPr>
          <a:xfrm>
            <a:off x="1714480" y="1357298"/>
            <a:ext cx="184730" cy="15696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9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  <a:alpha val="3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98487489_Aleksey_Timkov_Kursk_Maslenica.jpg"/>
          <p:cNvPicPr>
            <a:picLocks noChangeAspect="1"/>
          </p:cNvPicPr>
          <p:nvPr/>
        </p:nvPicPr>
        <p:blipFill>
          <a:blip r:embed="rId2">
            <a:lum bright="4000"/>
          </a:blip>
          <a:stretch>
            <a:fillRect/>
          </a:stretch>
        </p:blipFill>
        <p:spPr>
          <a:xfrm>
            <a:off x="2571736" y="2714620"/>
            <a:ext cx="6400800" cy="3995928"/>
          </a:xfrm>
          <a:prstGeom prst="rect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14339" name="TextBox 3"/>
          <p:cNvSpPr txBox="1">
            <a:spLocks noChangeArrowheads="1"/>
          </p:cNvSpPr>
          <p:nvPr/>
        </p:nvSpPr>
        <p:spPr bwMode="auto">
          <a:xfrm>
            <a:off x="2214563" y="285750"/>
            <a:ext cx="50720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latin typeface="Times New Roman" pitchFamily="18" charset="0"/>
                <a:cs typeface="Times New Roman" pitchFamily="18" charset="0"/>
              </a:rPr>
              <a:t>Широкая масленица</a:t>
            </a:r>
          </a:p>
        </p:txBody>
      </p:sp>
      <p:sp>
        <p:nvSpPr>
          <p:cNvPr id="14340" name="TextBox 4"/>
          <p:cNvSpPr txBox="1">
            <a:spLocks noChangeArrowheads="1"/>
          </p:cNvSpPr>
          <p:nvPr/>
        </p:nvSpPr>
        <p:spPr bwMode="auto">
          <a:xfrm>
            <a:off x="428625" y="1000125"/>
            <a:ext cx="6072188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latin typeface="Times New Roman" pitchFamily="18" charset="0"/>
                <a:cs typeface="Times New Roman" pitchFamily="18" charset="0"/>
              </a:rPr>
              <a:t>Ой, масленица, растянись!</a:t>
            </a:r>
          </a:p>
          <a:p>
            <a:r>
              <a:rPr lang="ru-RU" sz="3200">
                <a:latin typeface="Times New Roman" pitchFamily="18" charset="0"/>
                <a:cs typeface="Times New Roman" pitchFamily="18" charset="0"/>
              </a:rPr>
              <a:t>За белую березу зацепись!</a:t>
            </a:r>
          </a:p>
          <a:p>
            <a:r>
              <a:rPr lang="ru-RU" sz="3200">
                <a:latin typeface="Times New Roman" pitchFamily="18" charset="0"/>
                <a:cs typeface="Times New Roman" pitchFamily="18" charset="0"/>
              </a:rPr>
              <a:t>Сказали Масленице 7 годков.</a:t>
            </a:r>
          </a:p>
          <a:p>
            <a:r>
              <a:rPr lang="ru-RU" sz="3200">
                <a:latin typeface="Times New Roman" pitchFamily="18" charset="0"/>
                <a:cs typeface="Times New Roman" pitchFamily="18" charset="0"/>
              </a:rPr>
              <a:t>А нашей Масленице 7 деньков!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83632935_4036594_0_4dd0e_eee88d29_X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00" y="95250"/>
            <a:ext cx="8890000" cy="6667500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15362" name="TextBox 2"/>
          <p:cNvSpPr txBox="1">
            <a:spLocks noChangeArrowheads="1"/>
          </p:cNvSpPr>
          <p:nvPr/>
        </p:nvSpPr>
        <p:spPr bwMode="auto">
          <a:xfrm>
            <a:off x="642938" y="642938"/>
            <a:ext cx="7572375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Встреча</a:t>
            </a:r>
          </a:p>
          <a:p>
            <a:pPr marL="342900" indent="-342900">
              <a:buFontTx/>
              <a:buAutoNum type="arabicPeriod"/>
            </a:pP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Заигрыши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Tx/>
              <a:buAutoNum type="arabicPeriod"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Лакомка</a:t>
            </a:r>
          </a:p>
          <a:p>
            <a:pPr marL="342900" indent="-342900">
              <a:buFontTx/>
              <a:buAutoNum type="arabicPeriod"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Разгул, перелом, широкий четверг</a:t>
            </a:r>
          </a:p>
          <a:p>
            <a:pPr marL="342900" indent="-342900">
              <a:buFontTx/>
              <a:buAutoNum type="arabicPeriod"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Тещины вечерки</a:t>
            </a:r>
          </a:p>
          <a:p>
            <a:pPr marL="342900" indent="-342900">
              <a:buFontTx/>
              <a:buAutoNum type="arabicPeriod"/>
            </a:pP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Заловкины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посиделки</a:t>
            </a:r>
          </a:p>
          <a:p>
            <a:pPr marL="342900" indent="-342900">
              <a:buFontTx/>
              <a:buAutoNum type="arabicPeriod"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Проводы, прощание, прощенный день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83632935_4036594_0_4dd0e_eee88d29_X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00" y="95250"/>
            <a:ext cx="8890000" cy="6667500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214414" y="785794"/>
            <a:ext cx="3786214" cy="3970318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r>
              <a:rPr lang="ru-RU" dirty="0" smtClean="0"/>
              <a:t>В далекие от нас времена появился праздник. Наши предки, уставшие от долгой и холодной зимы, пытались привлечь к себе внимание </a:t>
            </a:r>
            <a:r>
              <a:rPr lang="ru-RU" b="1" dirty="0" smtClean="0"/>
              <a:t>Солнца красного</a:t>
            </a:r>
            <a:r>
              <a:rPr lang="ru-RU" dirty="0" smtClean="0"/>
              <a:t> – </a:t>
            </a:r>
            <a:r>
              <a:rPr lang="ru-RU" b="1" dirty="0" err="1" smtClean="0"/>
              <a:t>Ярилы</a:t>
            </a:r>
            <a:r>
              <a:rPr lang="ru-RU" b="1" dirty="0" smtClean="0"/>
              <a:t>,</a:t>
            </a:r>
            <a:r>
              <a:rPr lang="ru-RU" dirty="0" smtClean="0"/>
              <a:t> уговорить его сильнее греть замерзшую землю. А как это сделать? Придумали печь блины, украшали колесо телеги и на шесте носили по улицам, водили хороводы. Считалось, что эти церемонии «</a:t>
            </a:r>
            <a:r>
              <a:rPr lang="ru-RU" b="1" dirty="0" smtClean="0"/>
              <a:t>умасливают»</a:t>
            </a:r>
            <a:r>
              <a:rPr lang="ru-RU" dirty="0" smtClean="0"/>
              <a:t> Солнце, делает его добрее.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 rot="10800000" flipV="1">
            <a:off x="714348" y="5367663"/>
            <a:ext cx="599723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kern="1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Impact"/>
              </a:rPr>
              <a:t>Отсюда и название праздника Масленица</a:t>
            </a:r>
            <a:endParaRPr lang="ru-RU" sz="2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1341438"/>
            <a:ext cx="8226425" cy="5184775"/>
          </a:xfrm>
        </p:spPr>
        <p:txBody>
          <a:bodyPr/>
          <a:lstStyle/>
          <a:p>
            <a:pPr eaLnBrk="1" hangingPunct="1"/>
            <a:r>
              <a:rPr lang="ru-RU" dirty="0" smtClean="0">
                <a:solidFill>
                  <a:schemeClr val="accent1"/>
                </a:solidFill>
              </a:rPr>
              <a:t>Это Масленица идет, блин да мед несет.</a:t>
            </a:r>
          </a:p>
          <a:p>
            <a:pPr eaLnBrk="1" hangingPunct="1"/>
            <a:r>
              <a:rPr lang="ru-RU" dirty="0" smtClean="0">
                <a:solidFill>
                  <a:schemeClr val="accent1"/>
                </a:solidFill>
              </a:rPr>
              <a:t>Отдадим почтенье на сырной в воскресенье.</a:t>
            </a:r>
          </a:p>
          <a:p>
            <a:pPr eaLnBrk="1" hangingPunct="1"/>
            <a:r>
              <a:rPr lang="ru-RU" dirty="0" err="1" smtClean="0">
                <a:solidFill>
                  <a:schemeClr val="accent1"/>
                </a:solidFill>
              </a:rPr>
              <a:t>Блинцы</a:t>
            </a:r>
            <a:r>
              <a:rPr lang="ru-RU" dirty="0" smtClean="0">
                <a:solidFill>
                  <a:schemeClr val="accent1"/>
                </a:solidFill>
              </a:rPr>
              <a:t>, блинчики, блины, как колеса у Весны.</a:t>
            </a:r>
          </a:p>
          <a:p>
            <a:pPr eaLnBrk="1" hangingPunct="1"/>
            <a:r>
              <a:rPr lang="ru-RU" dirty="0" smtClean="0">
                <a:solidFill>
                  <a:schemeClr val="accent1"/>
                </a:solidFill>
              </a:rPr>
              <a:t>На горах кататься, в блинах поваляться.</a:t>
            </a:r>
          </a:p>
          <a:p>
            <a:pPr eaLnBrk="1" hangingPunct="1"/>
            <a:endParaRPr lang="ru-RU" dirty="0" smtClean="0">
              <a:solidFill>
                <a:schemeClr val="accent1"/>
              </a:solidFill>
            </a:endParaRPr>
          </a:p>
        </p:txBody>
      </p:sp>
      <p:sp>
        <p:nvSpPr>
          <p:cNvPr id="19459" name="WordArt 4"/>
          <p:cNvSpPr>
            <a:spLocks noChangeArrowheads="1" noChangeShapeType="1" noTextEdit="1"/>
          </p:cNvSpPr>
          <p:nvPr/>
        </p:nvSpPr>
        <p:spPr bwMode="auto">
          <a:xfrm>
            <a:off x="900113" y="333375"/>
            <a:ext cx="7343775" cy="9350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Поговорки и пословицы о Масленице</a:t>
            </a:r>
          </a:p>
        </p:txBody>
      </p:sp>
      <p:sp>
        <p:nvSpPr>
          <p:cNvPr id="19460" name="WordArt 5"/>
          <p:cNvSpPr>
            <a:spLocks noChangeArrowheads="1" noChangeShapeType="1" noTextEdit="1"/>
          </p:cNvSpPr>
          <p:nvPr/>
        </p:nvSpPr>
        <p:spPr bwMode="auto">
          <a:xfrm>
            <a:off x="323850" y="3644900"/>
            <a:ext cx="4608513" cy="2232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Не все коту Масленица,</a:t>
            </a:r>
          </a:p>
          <a:p>
            <a:pPr algn="ctr"/>
            <a:r>
              <a:rPr lang="ru-RU" sz="1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Будет и Великий пост.</a:t>
            </a:r>
          </a:p>
        </p:txBody>
      </p:sp>
      <p:pic>
        <p:nvPicPr>
          <p:cNvPr id="19461" name="Picture 6" descr="54897933_maslenica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5600" y="3141663"/>
            <a:ext cx="3311525" cy="345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83632935_4036594_0_4dd0e_eee88d29_X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00" y="95250"/>
            <a:ext cx="8890000" cy="6667500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500034" y="857232"/>
            <a:ext cx="3714776" cy="30839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1200" dirty="0" smtClean="0"/>
              <a:t> </a:t>
            </a:r>
            <a:r>
              <a:rPr lang="ru-RU" sz="1600" i="1" dirty="0" smtClean="0">
                <a:solidFill>
                  <a:schemeClr val="accent1"/>
                </a:solidFill>
              </a:rPr>
              <a:t>«</a:t>
            </a:r>
            <a:r>
              <a:rPr lang="ru-RU" i="1" dirty="0" smtClean="0"/>
              <a:t>Блин кругл, как настоящее щедрое солнце. Блин красен и горяч, как горячее </a:t>
            </a:r>
            <a:r>
              <a:rPr lang="ru-RU" i="1" dirty="0" err="1" smtClean="0"/>
              <a:t>всепрогревающее</a:t>
            </a:r>
            <a:r>
              <a:rPr lang="ru-RU" i="1" dirty="0" smtClean="0"/>
              <a:t> солнце, блин полит растопленным маслом – это воспоминание о жертвах, приносимых каменным идолам. 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i="1" dirty="0" smtClean="0"/>
              <a:t>             Блин символ солнца, красных дней, хороших урожаев, ладных браков и здоровых детей»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i="1" dirty="0" smtClean="0"/>
              <a:t>     (А. Куприн).   </a:t>
            </a:r>
            <a:endParaRPr lang="ru-RU" dirty="0"/>
          </a:p>
        </p:txBody>
      </p:sp>
      <p:pic>
        <p:nvPicPr>
          <p:cNvPr id="5" name="Picture 5" descr="45710965_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9" y="3786189"/>
            <a:ext cx="2357454" cy="2357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83632935_4036594_0_4dd0e_eee88d29_X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0"/>
            <a:ext cx="8890000" cy="6667500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2286000" y="928671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kern="10" dirty="0" smtClean="0">
                <a:ln w="9525">
                  <a:noFill/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Первый день понедельник – встреча Масленицы</a:t>
            </a:r>
            <a:endParaRPr lang="ru-RU" kern="10" dirty="0">
              <a:ln w="9525">
                <a:noFill/>
                <a:round/>
                <a:headEnd/>
                <a:tailEnd/>
              </a:ln>
              <a:solidFill>
                <a:srgbClr val="C00000"/>
              </a:soli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2000241"/>
            <a:ext cx="3000380" cy="2086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dirty="0" smtClean="0">
                <a:solidFill>
                  <a:srgbClr val="C00000"/>
                </a:solidFill>
              </a:rPr>
              <a:t>Ой, да Масленица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dirty="0" smtClean="0">
                <a:solidFill>
                  <a:srgbClr val="C00000"/>
                </a:solidFill>
              </a:rPr>
              <a:t>На двор въезжает!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dirty="0" smtClean="0">
                <a:solidFill>
                  <a:srgbClr val="C00000"/>
                </a:solidFill>
              </a:rPr>
              <a:t>Широкая на двор въезжает!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dirty="0" smtClean="0">
                <a:solidFill>
                  <a:srgbClr val="C00000"/>
                </a:solidFill>
              </a:rPr>
              <a:t>Ой, да Масленица,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dirty="0" smtClean="0">
                <a:solidFill>
                  <a:srgbClr val="C00000"/>
                </a:solidFill>
              </a:rPr>
              <a:t>Широкая, погости недельку,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dirty="0" smtClean="0">
                <a:solidFill>
                  <a:srgbClr val="C00000"/>
                </a:solidFill>
              </a:rPr>
              <a:t>Недельку!</a:t>
            </a:r>
            <a:endParaRPr lang="ru-RU" dirty="0" smtClean="0">
              <a:solidFill>
                <a:srgbClr val="C00000"/>
              </a:solidFill>
            </a:endParaRPr>
          </a:p>
        </p:txBody>
      </p:sp>
      <p:pic>
        <p:nvPicPr>
          <p:cNvPr id="6" name="Picture 8" descr="imag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4071942"/>
            <a:ext cx="3643337" cy="2457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14480" y="1357298"/>
            <a:ext cx="184730" cy="15696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9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4" name="Picture 6" descr="2255387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3000372"/>
            <a:ext cx="5072098" cy="35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499958" y="500042"/>
            <a:ext cx="414408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kern="10" dirty="0" smtClean="0">
                <a:ln w="9525">
                  <a:noFill/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Второй день ( вторник) – «</a:t>
            </a:r>
            <a:r>
              <a:rPr lang="ru-RU" kern="10" dirty="0" err="1" smtClean="0">
                <a:ln w="9525">
                  <a:noFill/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заигрышный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00100" y="1857364"/>
            <a:ext cx="75724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На </a:t>
            </a:r>
            <a:r>
              <a:rPr lang="ru-RU" dirty="0" err="1" smtClean="0">
                <a:solidFill>
                  <a:srgbClr val="C00000"/>
                </a:solidFill>
              </a:rPr>
              <a:t>заигрыши</a:t>
            </a:r>
            <a:r>
              <a:rPr lang="ru-RU" dirty="0" smtClean="0">
                <a:solidFill>
                  <a:srgbClr val="C00000"/>
                </a:solidFill>
              </a:rPr>
              <a:t> с утра приглашали девицы и молодцы покататься на санках с гор, поесть блины. В этот день начинались игрища и потехи, поездки на лошадях, воздвигались снежные городки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341438"/>
            <a:ext cx="8496300" cy="4884737"/>
          </a:xfrm>
        </p:spPr>
        <p:txBody>
          <a:bodyPr/>
          <a:lstStyle/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ru-RU" b="1" i="1" smtClean="0">
                <a:solidFill>
                  <a:schemeClr val="hlink"/>
                </a:solidFill>
              </a:rPr>
              <a:t>    Ой, ты Лакомка-Среда! </a:t>
            </a:r>
            <a:br>
              <a:rPr lang="ru-RU" b="1" i="1" smtClean="0">
                <a:solidFill>
                  <a:schemeClr val="hlink"/>
                </a:solidFill>
              </a:rPr>
            </a:br>
            <a:r>
              <a:rPr lang="ru-RU" b="1" i="1" smtClean="0">
                <a:solidFill>
                  <a:schemeClr val="hlink"/>
                </a:solidFill>
              </a:rPr>
              <a:t>Масляна сковорода! </a:t>
            </a:r>
            <a:br>
              <a:rPr lang="ru-RU" b="1" i="1" smtClean="0">
                <a:solidFill>
                  <a:schemeClr val="hlink"/>
                </a:solidFill>
              </a:rPr>
            </a:br>
            <a:r>
              <a:rPr lang="ru-RU" b="1" i="1" smtClean="0">
                <a:solidFill>
                  <a:schemeClr val="hlink"/>
                </a:solidFill>
              </a:rPr>
              <a:t>Как повелось со старины - </a:t>
            </a:r>
            <a:br>
              <a:rPr lang="ru-RU" b="1" i="1" smtClean="0">
                <a:solidFill>
                  <a:schemeClr val="hlink"/>
                </a:solidFill>
              </a:rPr>
            </a:br>
            <a:r>
              <a:rPr lang="ru-RU" b="1" i="1" smtClean="0">
                <a:solidFill>
                  <a:schemeClr val="hlink"/>
                </a:solidFill>
              </a:rPr>
              <a:t>Едем к…тёщё на блины.</a:t>
            </a:r>
            <a:endParaRPr lang="ru-RU" smtClean="0">
              <a:solidFill>
                <a:schemeClr val="hlink"/>
              </a:solidFill>
            </a:endParaRPr>
          </a:p>
          <a:p>
            <a:endParaRPr lang="ru-RU" smtClean="0"/>
          </a:p>
        </p:txBody>
      </p:sp>
      <p:sp>
        <p:nvSpPr>
          <p:cNvPr id="11267" name="WordArt 4"/>
          <p:cNvSpPr>
            <a:spLocks noChangeArrowheads="1" noChangeShapeType="1" noTextEdit="1"/>
          </p:cNvSpPr>
          <p:nvPr/>
        </p:nvSpPr>
        <p:spPr bwMode="auto">
          <a:xfrm>
            <a:off x="468313" y="333375"/>
            <a:ext cx="8064500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600" kern="10" dirty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Третий день среда – «лакомка»</a:t>
            </a:r>
          </a:p>
        </p:txBody>
      </p:sp>
      <p:sp>
        <p:nvSpPr>
          <p:cNvPr id="11268" name="Rectangle 5"/>
          <p:cNvSpPr>
            <a:spLocks noChangeArrowheads="1"/>
          </p:cNvSpPr>
          <p:nvPr/>
        </p:nvSpPr>
        <p:spPr bwMode="auto">
          <a:xfrm>
            <a:off x="4859338" y="4508500"/>
            <a:ext cx="4105275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i="1">
                <a:solidFill>
                  <a:schemeClr val="hlink"/>
                </a:solidFill>
              </a:rPr>
              <a:t>И с икрой, и со сметаной – </a:t>
            </a:r>
            <a:br>
              <a:rPr lang="ru-RU" sz="2400" i="1">
                <a:solidFill>
                  <a:schemeClr val="hlink"/>
                </a:solidFill>
              </a:rPr>
            </a:br>
            <a:r>
              <a:rPr lang="ru-RU" sz="2400" i="1">
                <a:solidFill>
                  <a:schemeClr val="hlink"/>
                </a:solidFill>
              </a:rPr>
              <a:t>Всякие они вкусны! </a:t>
            </a:r>
            <a:br>
              <a:rPr lang="ru-RU" sz="2400" i="1">
                <a:solidFill>
                  <a:schemeClr val="hlink"/>
                </a:solidFill>
              </a:rPr>
            </a:br>
            <a:r>
              <a:rPr lang="ru-RU" sz="2400" i="1">
                <a:solidFill>
                  <a:schemeClr val="hlink"/>
                </a:solidFill>
              </a:rPr>
              <a:t>Ноздреваты и румяны – </a:t>
            </a:r>
            <a:br>
              <a:rPr lang="ru-RU" sz="2400" i="1">
                <a:solidFill>
                  <a:schemeClr val="hlink"/>
                </a:solidFill>
              </a:rPr>
            </a:br>
            <a:r>
              <a:rPr lang="ru-RU" sz="2400" i="1">
                <a:solidFill>
                  <a:schemeClr val="hlink"/>
                </a:solidFill>
              </a:rPr>
              <a:t>Наши солнышки-БЛИНЫ</a:t>
            </a:r>
            <a:r>
              <a:rPr lang="ru-RU" sz="2400">
                <a:solidFill>
                  <a:schemeClr val="hlink"/>
                </a:solidFill>
              </a:rPr>
              <a:t>… </a:t>
            </a:r>
          </a:p>
          <a:p>
            <a:pPr>
              <a:spcBef>
                <a:spcPct val="50000"/>
              </a:spcBef>
              <a:buClr>
                <a:schemeClr val="tx1"/>
              </a:buClr>
              <a:buFontTx/>
              <a:buChar char="•"/>
            </a:pPr>
            <a:endParaRPr lang="ru-RU" sz="2000">
              <a:solidFill>
                <a:schemeClr val="hlink"/>
              </a:solidFill>
            </a:endParaRPr>
          </a:p>
        </p:txBody>
      </p:sp>
      <p:pic>
        <p:nvPicPr>
          <p:cNvPr id="11269" name="Picture 6" descr="1235130962_124235005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3141663"/>
            <a:ext cx="4321175" cy="338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7" descr="0b097b30ad01697aebc842aa262ce6d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363" y="1268413"/>
            <a:ext cx="3887787" cy="287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238</TotalTime>
  <Words>579</Words>
  <Application>Microsoft Office PowerPoint</Application>
  <PresentationFormat>Экран (4:3)</PresentationFormat>
  <Paragraphs>78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Путешествие по  масленичной неделе.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          </vt:lpstr>
      <vt:lpstr>          </vt:lpstr>
      <vt:lpstr>Слайд 12</vt:lpstr>
      <vt:lpstr>Слайд 13</vt:lpstr>
      <vt:lpstr>Слайд 14</vt:lpstr>
      <vt:lpstr>Загадки про масленицу</vt:lpstr>
      <vt:lpstr>Слайд 16</vt:lpstr>
      <vt:lpstr>Слайд 17</vt:lpstr>
    </vt:vector>
  </TitlesOfParts>
  <Company>МОУ Видновская гимназия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 по  масленичной неделе.</dc:title>
  <dc:creator>Чечёткина И. Л.</dc:creator>
  <cp:lastModifiedBy>школа23</cp:lastModifiedBy>
  <cp:revision>32</cp:revision>
  <dcterms:created xsi:type="dcterms:W3CDTF">2014-02-04T05:55:05Z</dcterms:created>
  <dcterms:modified xsi:type="dcterms:W3CDTF">2022-12-03T11:21:50Z</dcterms:modified>
</cp:coreProperties>
</file>