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4"/>
  </p:notesMasterIdLst>
  <p:sldIdLst>
    <p:sldId id="256" r:id="rId2"/>
    <p:sldId id="288" r:id="rId3"/>
    <p:sldId id="289" r:id="rId4"/>
    <p:sldId id="281" r:id="rId5"/>
    <p:sldId id="280" r:id="rId6"/>
    <p:sldId id="283" r:id="rId7"/>
    <p:sldId id="279" r:id="rId8"/>
    <p:sldId id="278" r:id="rId9"/>
    <p:sldId id="282" r:id="rId10"/>
    <p:sldId id="284" r:id="rId11"/>
    <p:sldId id="285" r:id="rId12"/>
    <p:sldId id="277" r:id="rId13"/>
    <p:sldId id="275" r:id="rId14"/>
    <p:sldId id="290" r:id="rId15"/>
    <p:sldId id="276" r:id="rId16"/>
    <p:sldId id="274" r:id="rId17"/>
    <p:sldId id="273" r:id="rId18"/>
    <p:sldId id="270" r:id="rId19"/>
    <p:sldId id="271" r:id="rId20"/>
    <p:sldId id="272" r:id="rId21"/>
    <p:sldId id="286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0" d="100"/>
          <a:sy n="60" d="100"/>
        </p:scale>
        <p:origin x="-15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92460-6E0B-4ADB-851C-276CF2D9E15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6938F-AC1C-4BCB-A584-B8E7B8CA0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happy-school.ru/_pu/29/s53177246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65708930_1256401573_sergrad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0" y="0"/>
            <a:ext cx="9361040" cy="72728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143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Latha" panose="020B0604020202020204" pitchFamily="34" charset="0"/>
              </a:rPr>
              <a:t>Образ Сергия Радонежского в изобразительном искусстве</a:t>
            </a:r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  <a:cs typeface="Latha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572008"/>
            <a:ext cx="5357818" cy="257176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МАОУ СОШ с.Чапаево</a:t>
            </a:r>
          </a:p>
          <a:p>
            <a:endParaRPr lang="ru-RU" sz="16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Творческий проект выполнил ученик 4 класса</a:t>
            </a:r>
          </a:p>
          <a:p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Громов Никита</a:t>
            </a:r>
          </a:p>
          <a:p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Руководитель проекта: учитель начальных классов</a:t>
            </a:r>
          </a:p>
          <a:p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Храмцова Ольга Николаевна</a:t>
            </a:r>
          </a:p>
          <a:p>
            <a:endParaRPr lang="ru-RU" sz="16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40404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14282" y="5786454"/>
            <a:ext cx="4357718" cy="78581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Ефошкин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Сергий Радонежский и медведь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43570" y="357166"/>
            <a:ext cx="3143272" cy="585791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Однажды вышел Сергий на двор и видит — лежит у крыльца большой медведь. Не испугался страшного зверя преподобный, вернулся в келью, вынес краюху хлеба и накормил медведя. Зверь поел и скрылся в лесу. Но через несколько дней медведь снова появился, и Сергий снова накормил его. Стал зверь часто навещать преподобного и сделался совсем ручны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hramsergiy74.ru/wp-content/gallery/sergiy-radonezhskiy/09_prep_Sergiy_medve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700590" cy="5453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359858" cy="105743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Михаил Нестеров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Юность Преподобного Сергия.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29256" y="714356"/>
            <a:ext cx="3214710" cy="3571900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Его можно было гладить, </a:t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он лежал у ног Сергия, как собака...</a:t>
            </a:r>
            <a:endParaRPr lang="ru-RU" b="1" dirty="0"/>
          </a:p>
        </p:txBody>
      </p:sp>
      <p:pic>
        <p:nvPicPr>
          <p:cNvPr id="25604" name="Picture 4" descr="https://www.pravmir.ru/wp-content/uploads/2011/10/medve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"/>
            <a:ext cx="4414838" cy="6310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85720" y="6072206"/>
            <a:ext cx="8018312" cy="785794"/>
          </a:xfrm>
        </p:spPr>
        <p:txBody>
          <a:bodyPr>
            <a:noAutofit/>
          </a:bodyPr>
          <a:lstStyle/>
          <a:p>
            <a:pPr algn="l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altLang="ru-RU" sz="2000" b="1" dirty="0" err="1" smtClean="0">
                <a:latin typeface="Times New Roman" pitchFamily="18" charset="0"/>
                <a:cs typeface="Times New Roman" pitchFamily="18" charset="0"/>
              </a:rPr>
              <a:t>Ефошкин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Преподобный Сергий Радонежский. По Руси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214290"/>
            <a:ext cx="862968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2" descr="C:\Users\светлана\Desktop\ra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8215370" cy="5357815"/>
          </a:xfrm>
          <a:prstGeom prst="rect">
            <a:avLst/>
          </a:prstGeom>
          <a:ln w="88900" cap="sq" cmpd="thickThin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28596" y="5786454"/>
            <a:ext cx="7875436" cy="1071546"/>
          </a:xfrm>
        </p:spPr>
        <p:txBody>
          <a:bodyPr>
            <a:normAutofit fontScale="85000" lnSpcReduction="20000"/>
          </a:bodyPr>
          <a:lstStyle/>
          <a:p>
            <a:pPr algn="l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Игорь </a:t>
            </a:r>
            <a:r>
              <a:rPr lang="ru-RU" altLang="ru-RU" sz="2000" b="1" dirty="0" err="1" smtClean="0">
                <a:latin typeface="Times New Roman" pitchFamily="18" charset="0"/>
                <a:cs typeface="Times New Roman" pitchFamily="18" charset="0"/>
              </a:rPr>
              <a:t>Сушенок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 уступим земли русской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Сергий Радонежский благословляет Дмитрия Донского)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285728"/>
            <a:ext cx="8629680" cy="100013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нашествия Мамая на Русь в 1380 году Сергий Радонежский благословил великого князя Дмитрия на Куликовскую битву. И Мамай бежал.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skz-hram.ru/resources/i4661-icon-midd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57298"/>
            <a:ext cx="832964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214546" y="5643578"/>
            <a:ext cx="6643734" cy="914556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Александр  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Намеровский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Сергий Радонежский благословляет Дмитрия Донского.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ee0/000bceaf-d8c1274f/640/img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001056" cy="5096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14282" y="5715016"/>
            <a:ext cx="8089750" cy="857256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ru-RU" altLang="ru-RU" sz="2000" b="1" dirty="0" err="1" smtClean="0">
                <a:latin typeface="Times New Roman" pitchFamily="18" charset="0"/>
                <a:cs typeface="Times New Roman" pitchFamily="18" charset="0"/>
              </a:rPr>
              <a:t>Кившенко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Преподобный Сергий благословляет Дмитрия Донского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skz-hram.ru/resources/i4662-icon-midd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9968"/>
            <a:ext cx="8686800" cy="531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57158" y="5786454"/>
            <a:ext cx="8429684" cy="857256"/>
          </a:xfrm>
        </p:spPr>
        <p:txBody>
          <a:bodyPr>
            <a:normAutofit/>
          </a:bodyPr>
          <a:lstStyle/>
          <a:p>
            <a:pPr algn="l"/>
            <a:r>
              <a:rPr lang="ru-RU" altLang="ru-RU" sz="1500" b="1" dirty="0" smtClean="0">
                <a:latin typeface="Times New Roman" pitchFamily="18" charset="0"/>
                <a:cs typeface="Times New Roman" pitchFamily="18" charset="0"/>
              </a:rPr>
              <a:t>Игорь Машков. </a:t>
            </a:r>
          </a:p>
          <a:p>
            <a:pPr algn="l"/>
            <a:r>
              <a:rPr lang="ru-RU" altLang="ru-RU" sz="1500" b="1" dirty="0" smtClean="0">
                <a:latin typeface="Times New Roman" pitchFamily="18" charset="0"/>
                <a:cs typeface="Times New Roman" pitchFamily="18" charset="0"/>
              </a:rPr>
              <a:t>Паломничество святого князя Дмитрия Донского к преподобному Сергию Радонежскому после Куликовской битвы в 1380 году</a:t>
            </a:r>
          </a:p>
          <a:p>
            <a:pPr algn="l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285728"/>
            <a:ext cx="8701118" cy="92869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Князь же с торжеством с поля боя возвратившись, пришел в обитель и благодарил святого, ибо он помог ему своими прилежными молитвами к Богу.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skz-hram.ru/resources/i4660-icon-midd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24" r="1624"/>
          <a:stretch>
            <a:fillRect/>
          </a:stretch>
        </p:blipFill>
        <p:spPr bwMode="auto">
          <a:xfrm>
            <a:off x="428596" y="1142984"/>
            <a:ext cx="847251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141232" y="5857892"/>
            <a:ext cx="7717048" cy="1000108"/>
          </a:xfrm>
        </p:spPr>
        <p:txBody>
          <a:bodyPr>
            <a:normAutofit/>
          </a:bodyPr>
          <a:lstStyle/>
          <a:p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Наталья Климова. </a:t>
            </a: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Воскрешение преподобным Сергием Радонежским мальчика…</a:t>
            </a:r>
            <a:endParaRPr lang="ru-RU" sz="1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214290"/>
            <a:ext cx="8701118" cy="1071570"/>
          </a:xfrm>
        </p:spPr>
        <p:txBody>
          <a:bodyPr>
            <a:noAutofit/>
          </a:bodyPr>
          <a:lstStyle/>
          <a:p>
            <a:pPr marL="18288" indent="0" algn="ctr"/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Согласно житию, Сергий Радонежский совершил множество чудес. Люди приходили к нему из разных городов для исцеления, а иногда даже для того, чтобы просто увидеть его. Как утверждает житие, однажды он воскресил мальчика, который умер на руках отца.</a:t>
            </a:r>
            <a:endParaRPr lang="ru-RU" sz="1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светлана\Desktop\100008998_large_800_48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71612"/>
            <a:ext cx="8472518" cy="43891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14282" y="5786454"/>
            <a:ext cx="8089750" cy="785818"/>
          </a:xfrm>
        </p:spPr>
        <p:txBody>
          <a:bodyPr/>
          <a:lstStyle/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altLang="ru-RU" sz="1800" b="1" dirty="0" err="1" smtClean="0">
                <a:latin typeface="Times New Roman" pitchFamily="18" charset="0"/>
                <a:cs typeface="Times New Roman" pitchFamily="18" charset="0"/>
              </a:rPr>
              <a:t>Чикуньков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Воскрешение отрока преподобным Сергием Радонежским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skz-hram.ru/resources/i4778-icon-midd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143504" y="500042"/>
            <a:ext cx="3543296" cy="56436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Сергий Радонежский дожил до глубокой старости – до 78 лет. </a:t>
            </a:r>
            <a:endParaRPr lang="ru-RU" sz="2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07220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Сергей Кириллов. </a:t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Преподобный Сергий Радонежский. Благословение.</a:t>
            </a:r>
            <a:r>
              <a:rPr lang="ru-RU" altLang="ru-RU" dirty="0" smtClean="0">
                <a:latin typeface="Calibri" pitchFamily="34" charset="0"/>
              </a:rPr>
              <a:t/>
            </a:r>
            <a:br>
              <a:rPr lang="ru-RU" altLang="ru-RU" dirty="0" smtClean="0">
                <a:latin typeface="Calibri" pitchFamily="34" charset="0"/>
              </a:rPr>
            </a:br>
            <a:endParaRPr lang="ru-RU" dirty="0"/>
          </a:p>
        </p:txBody>
      </p:sp>
      <p:pic>
        <p:nvPicPr>
          <p:cNvPr id="5" name="Picture 2" descr="http://skz-hram.ru/resources/i4786-icon-middl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71480"/>
            <a:ext cx="400052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творческого проекта: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Узнать, как представлен образ Сергия Радонежского в живописи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2.Открыть для себя Сергия Радонежского.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Найти репродукции картин, посвященных Сергию Радонежскому или связанных с его жизнью.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Изучить образ Сергия Радонежского через произведения искусства.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Увидеть наиболее значимые моменты его личности, запечатлевшие творческими людьми, соотнести их с жизнью преподобного.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5500702"/>
            <a:ext cx="8075432" cy="571504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altLang="ru-RU" sz="20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Ефошкин</a:t>
            </a:r>
            <a:r>
              <a:rPr lang="ru-RU" alt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alt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Троице-Сергиева Лавра. К преподобному</a:t>
            </a:r>
            <a:r>
              <a:rPr lang="ru-RU" altLang="ru-RU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skz-hram.ru/resources/i4777-icon-midd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634" r="7634"/>
          <a:stretch>
            <a:fillRect/>
          </a:stretch>
        </p:blipFill>
        <p:spPr bwMode="auto">
          <a:xfrm>
            <a:off x="228600" y="189968"/>
            <a:ext cx="8686800" cy="502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229600" cy="857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Троице-Сергиева Лавра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g.lookmytrips.com/images/look7qf8/image-5719fe77ff93674ac4076974-571d3acd9161e-1bhqem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57166"/>
            <a:ext cx="8286776" cy="5343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://900igr.net/up/datas/186032/0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785794"/>
            <a:ext cx="7715304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я выбрала эту тему?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 Сергия Радонежского может стать для нас лучом света, предметом подражания в области осознания духовных ценностей, искоренения злых помыслов через приобщение к культуре и истории Руси и Православной церкви.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00034" y="5443402"/>
            <a:ext cx="4071966" cy="105743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Кулеша В.</a:t>
            </a:r>
          </a:p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Преподобный Сергий Радонежский Чудотворец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28" y="500042"/>
            <a:ext cx="3857652" cy="5572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Сергий Радонежский (в миру Варфоломей;  3 мая 1314 — 25 сентября 1392) — монах Русской церкви, основатель Троицкого монастыря под Москвой (ныне Троице-Сергиева лавра), преобразователь монашества в Северной Руси. Сергий Радонежский почитается Русской православной церковью в лике святых как преподобный и считается величайшим подвижником земли Русской.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2" descr="C:\Users\светлана\Desktop\0038575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7" y="571480"/>
            <a:ext cx="3357586" cy="4572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143240" y="5443402"/>
            <a:ext cx="5357850" cy="914556"/>
          </a:xfrm>
        </p:spPr>
        <p:txBody>
          <a:bodyPr>
            <a:normAutofit lnSpcReduction="10000"/>
          </a:bodyPr>
          <a:lstStyle/>
          <a:p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Александр Простев. </a:t>
            </a:r>
            <a:b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Отрок Варфоломей читает псалмы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357166"/>
            <a:ext cx="3843334" cy="5929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возрасте 10 лет юного Варфоломея отдали обучаться грамоте в церковную школу вместе с братьями: старшим Стефаном и младшим Петром. В отличие от своих успешных в учёбе братьев Варфоломей существенно отставал в обучении. Учитель ругал его, родители огорчались и усовещивали, сам же он со слезами молился, но учёба вперед не продвигалас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ь. 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2" descr="C:\Users\светлана\Desktop\42cc2bd6045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285729"/>
            <a:ext cx="4143377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572132" y="5929330"/>
            <a:ext cx="3143272" cy="928670"/>
          </a:xfrm>
        </p:spPr>
        <p:txBody>
          <a:bodyPr>
            <a:normAutofit fontScale="70000" lnSpcReduction="20000"/>
          </a:bodyPr>
          <a:lstStyle/>
          <a:p>
            <a:endParaRPr lang="ru-RU" altLang="ru-RU" b="1" dirty="0" smtClean="0">
              <a:latin typeface="Calibri" pitchFamily="34" charset="0"/>
            </a:endParaRPr>
          </a:p>
          <a:p>
            <a:r>
              <a:rPr lang="ru-RU" altLang="ru-RU" sz="2300" b="1" dirty="0" smtClean="0">
                <a:latin typeface="Times New Roman" pitchFamily="18" charset="0"/>
                <a:cs typeface="Times New Roman" pitchFamily="18" charset="0"/>
              </a:rPr>
              <a:t>Михаил Нестеров.</a:t>
            </a:r>
          </a:p>
          <a:p>
            <a:r>
              <a:rPr lang="ru-RU" altLang="ru-RU" sz="2300" b="1" dirty="0" smtClean="0">
                <a:latin typeface="Times New Roman" pitchFamily="18" charset="0"/>
                <a:cs typeface="Times New Roman" pitchFamily="18" charset="0"/>
              </a:rPr>
              <a:t>Видение отроку Варфоломею</a:t>
            </a:r>
            <a:endParaRPr lang="ru-RU" alt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285728"/>
            <a:ext cx="8629680" cy="64294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happy-school.ru/_pu/29/s5317724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85720" y="642918"/>
            <a:ext cx="8358246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71472" y="5857892"/>
            <a:ext cx="5500726" cy="785818"/>
          </a:xfrm>
        </p:spPr>
        <p:txBody>
          <a:bodyPr>
            <a:normAutofit/>
          </a:bodyPr>
          <a:lstStyle/>
          <a:p>
            <a:pPr algn="l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Михаил Нестеров. </a:t>
            </a:r>
          </a:p>
          <a:p>
            <a:pPr algn="l"/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Труды Преподобного Сергия Радонежского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57818" y="285728"/>
            <a:ext cx="3429024" cy="442915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  смерти родителей Кирилла и Марии, Варфоломей решил  стать монахом. Вместе с братом Стефаном  он ушёл в Радонежские леса. Начали строить церковь и кельи. Жили, работали и молились. Брат Сергия Стефан не выдержал испытаний пустынной жизни и вернулся в монастырь, к братии. А Сергий в полном одиночестве продолжал жить среди сумрачных лесов, пребывая в ежедневных трудах и молитвах. </a:t>
            </a:r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5" name="Picture 2" descr="C:\Users\светлана\Desktop\vj5MSgCDK1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8625"/>
            <a:ext cx="4357690" cy="521495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42910" y="5443402"/>
            <a:ext cx="2857520" cy="1200308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altLang="ru-RU" sz="1800" b="1" dirty="0" err="1" smtClean="0">
                <a:latin typeface="Times New Roman" pitchFamily="18" charset="0"/>
                <a:cs typeface="Times New Roman" pitchFamily="18" charset="0"/>
              </a:rPr>
              <a:t>Ефошкин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Преподобный Сергий. </a:t>
            </a: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Труды в пекарне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http://skz-hram.ru/resources/i4749-icon-midd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967" r="3967"/>
          <a:stretch>
            <a:fillRect/>
          </a:stretch>
        </p:blipFill>
        <p:spPr bwMode="auto">
          <a:xfrm>
            <a:off x="3786182" y="0"/>
            <a:ext cx="512922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141232" y="4786322"/>
            <a:ext cx="7162800" cy="1643074"/>
          </a:xfrm>
        </p:spPr>
        <p:txBody>
          <a:bodyPr>
            <a:normAutofit/>
          </a:bodyPr>
          <a:lstStyle/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altLang="ru-RU" sz="2000" b="1" dirty="0" err="1" smtClean="0">
                <a:latin typeface="Times New Roman" pitchFamily="18" charset="0"/>
                <a:cs typeface="Times New Roman" pitchFamily="18" charset="0"/>
              </a:rPr>
              <a:t>Ефошкин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Преподобный Сергий.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За хворостом</a:t>
            </a: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http://skz-hram.ru/resources/i4742-icon-midd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"/>
            <a:ext cx="434340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</TotalTime>
  <Words>502</Words>
  <Application>Microsoft Office PowerPoint</Application>
  <PresentationFormat>Экран (4:3)</PresentationFormat>
  <Paragraphs>59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Образ Сергия Радонежского в изобразительном искусстве</vt:lpstr>
      <vt:lpstr>Цель творческого проекта: 1. Узнать, как представлен образ Сергия Радонежского в живописи  2.Открыть для себя Сергия Радонежского.  Задачи: 1. Найти репродукции картин, посвященных Сергию Радонежскому или связанных с его жизнью. 2. Изучить образ Сергия Радонежского через произведения искусства. 3. Увидеть наиболее значимые моменты его личности, запечатлевшие творческими людьми, соотнести их с жизнью преподобного.  </vt:lpstr>
      <vt:lpstr>Почему я выбрала эту тему?  Пример Сергия Радонежского может стать для нас лучом света, предметом подражания в области осознания духовных ценностей, искоренения злых помыслов через приобщение к культуре и истории Руси и Православной церкви. </vt:lpstr>
      <vt:lpstr>Сергий Радонежский (в миру Варфоломей;  3 мая 1314 — 25 сентября 1392) — монах Русской церкви, основатель Троицкого монастыря под Москвой (ныне Троице-Сергиева лавра), преобразователь монашества в Северной Руси. Сергий Радонежский почитается Русской православной церковью в лике святых как преподобный и считается величайшим подвижником земли Русской. </vt:lpstr>
      <vt:lpstr>В возрасте 10 лет юного Варфоломея отдали обучаться грамоте в церковную школу вместе с братьями: старшим Стефаном и младшим Петром. В отличие от своих успешных в учёбе братьев Варфоломей существенно отставал в обучении. Учитель ругал его, родители огорчались и усовещивали, сам же он со слезами молился, но учёба вперед не продвигалась.  </vt:lpstr>
      <vt:lpstr> </vt:lpstr>
      <vt:lpstr>После  смерти родителей Кирилла и Марии, Варфоломей решил  стать монахом. Вместе с братом Стефаном  он ушёл в Радонежские леса. Начали строить церковь и кельи. Жили, работали и молились. Брат Сергия Стефан не выдержал испытаний пустынной жизни и вернулся в монастырь, к братии. А Сергий в полном одиночестве продолжал жить среди сумрачных лесов, пребывая в ежедневных трудах и молитвах.  </vt:lpstr>
      <vt:lpstr>Слайд 8</vt:lpstr>
      <vt:lpstr>Слайд 9</vt:lpstr>
      <vt:lpstr>Однажды вышел Сергий на двор и видит — лежит у крыльца большой медведь. Не испугался страшного зверя преподобный, вернулся в келью, вынес краюху хлеба и накормил медведя. Зверь поел и скрылся в лесу. Но через несколько дней медведь снова появился, и Сергий снова накормил его. Стал зверь часто навещать преподобного и сделался совсем ручным. </vt:lpstr>
      <vt:lpstr>Его можно было гладить,  и он лежал у ног Сергия, как собака...</vt:lpstr>
      <vt:lpstr> </vt:lpstr>
      <vt:lpstr>Во время нашествия Мамая на Русь в 1380 году Сергий Радонежский благословил великого князя Дмитрия на Куликовскую битву. И Мамай бежал.</vt:lpstr>
      <vt:lpstr>Слайд 14</vt:lpstr>
      <vt:lpstr>Слайд 15</vt:lpstr>
      <vt:lpstr>Князь же с торжеством с поля боя возвратившись, пришел в обитель и благодарил святого, ибо он помог ему своими прилежными молитвами к Богу.</vt:lpstr>
      <vt:lpstr>Согласно житию, Сергий Радонежский совершил множество чудес. Люди приходили к нему из разных городов для исцеления, а иногда даже для того, чтобы просто увидеть его. Как утверждает житие, однажды он воскресил мальчика, который умер на руках отца.</vt:lpstr>
      <vt:lpstr>Слайд 18</vt:lpstr>
      <vt:lpstr>  Сергей Кириллов.  Преподобный Сергий Радонежский. Благословение. </vt:lpstr>
      <vt:lpstr>Сергей Ефошкин.  Троице-Сергиева Лавра. К преподобному </vt:lpstr>
      <vt:lpstr>Троице-Сергиева Лавра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</dc:title>
  <dc:creator>светлана</dc:creator>
  <cp:lastModifiedBy>user</cp:lastModifiedBy>
  <cp:revision>59</cp:revision>
  <dcterms:created xsi:type="dcterms:W3CDTF">2014-10-01T16:16:54Z</dcterms:created>
  <dcterms:modified xsi:type="dcterms:W3CDTF">2022-12-03T06:30:05Z</dcterms:modified>
</cp:coreProperties>
</file>