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media/image10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2" r:id="rId9"/>
    <p:sldId id="265" r:id="rId10"/>
    <p:sldId id="264" r:id="rId11"/>
    <p:sldId id="266" r:id="rId12"/>
    <p:sldId id="267" r:id="rId13"/>
    <p:sldId id="26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F9AD-5FBB-4FAC-95A2-C26903C85169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4380-71F1-4DF6-8A4F-31782006A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100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F9AD-5FBB-4FAC-95A2-C26903C85169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4380-71F1-4DF6-8A4F-31782006A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684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F9AD-5FBB-4FAC-95A2-C26903C85169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4380-71F1-4DF6-8A4F-31782006A71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0906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F9AD-5FBB-4FAC-95A2-C26903C85169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4380-71F1-4DF6-8A4F-31782006A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20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F9AD-5FBB-4FAC-95A2-C26903C85169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4380-71F1-4DF6-8A4F-31782006A71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83219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F9AD-5FBB-4FAC-95A2-C26903C85169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4380-71F1-4DF6-8A4F-31782006A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460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F9AD-5FBB-4FAC-95A2-C26903C85169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4380-71F1-4DF6-8A4F-31782006A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023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F9AD-5FBB-4FAC-95A2-C26903C85169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4380-71F1-4DF6-8A4F-31782006A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198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F9AD-5FBB-4FAC-95A2-C26903C85169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4380-71F1-4DF6-8A4F-31782006A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48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F9AD-5FBB-4FAC-95A2-C26903C85169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4380-71F1-4DF6-8A4F-31782006A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208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F9AD-5FBB-4FAC-95A2-C26903C85169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4380-71F1-4DF6-8A4F-31782006A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000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F9AD-5FBB-4FAC-95A2-C26903C85169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4380-71F1-4DF6-8A4F-31782006A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02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F9AD-5FBB-4FAC-95A2-C26903C85169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4380-71F1-4DF6-8A4F-31782006A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377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F9AD-5FBB-4FAC-95A2-C26903C85169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4380-71F1-4DF6-8A4F-31782006A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219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F9AD-5FBB-4FAC-95A2-C26903C85169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4380-71F1-4DF6-8A4F-31782006A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622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F9AD-5FBB-4FAC-95A2-C26903C85169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4380-71F1-4DF6-8A4F-31782006A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833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chemeClr val="accent1">
                <a:lumMod val="60000"/>
                <a:lumOff val="40000"/>
              </a:schemeClr>
            </a:gs>
            <a:gs pos="64000">
              <a:schemeClr val="accent2">
                <a:lumMod val="60000"/>
                <a:lumOff val="40000"/>
              </a:schemeClr>
            </a:gs>
            <a:gs pos="100000">
              <a:srgbClr val="FFFF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AF9AD-5FBB-4FAC-95A2-C26903C85169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DD04380-71F1-4DF6-8A4F-31782006A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835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2746" y="304800"/>
            <a:ext cx="9829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Хәерле</a:t>
            </a:r>
            <a:r>
              <a:rPr lang="ru-RU" sz="11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15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көн</a:t>
            </a:r>
            <a:r>
              <a:rPr lang="ru-RU" sz="11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11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29" y="2869301"/>
            <a:ext cx="3901448" cy="37124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61822" y="-41140"/>
            <a:ext cx="3901448" cy="37124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37560" y="2362200"/>
            <a:ext cx="54711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Хәерле көн миңа, </a:t>
            </a:r>
            <a:endParaRPr lang="tt-RU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Хәерле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көн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сиңа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r>
              <a:rPr lang="ru-RU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Хәерле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көн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сезгә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r>
              <a:rPr lang="ru-RU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Хәерле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көн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безгә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</a:t>
            </a:r>
          </a:p>
          <a:p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150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640" y="0"/>
            <a:ext cx="11887200" cy="1882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tt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Бирелгән сзләргә дөрес кушымчалар ялгап языгыз, җавапларыгызны дәлилләгез.</a:t>
            </a: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tt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Кайсы сүзләр сингармонизм законына буйсынмаган?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51760" y="1903823"/>
            <a:ext cx="6096000" cy="49541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tt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Фатир </a:t>
            </a:r>
            <a:r>
              <a:rPr lang="tt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(-га/-гә) </a:t>
            </a:r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tt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фатир</a:t>
            </a:r>
            <a:r>
              <a:rPr lang="tt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</a:t>
            </a:r>
            <a:endPara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tt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Кайтты </a:t>
            </a:r>
            <a:r>
              <a:rPr lang="tt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(-лар/-ләр) </a:t>
            </a:r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tt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кайтты</a:t>
            </a:r>
            <a:r>
              <a:rPr lang="tt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лар</a:t>
            </a:r>
            <a:endPara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tt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Тиен</a:t>
            </a:r>
            <a:r>
              <a:rPr lang="tt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(-нар/-нәр) - </a:t>
            </a:r>
            <a:r>
              <a:rPr lang="tt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тиен</a:t>
            </a:r>
            <a:r>
              <a:rPr lang="tt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нәр</a:t>
            </a:r>
            <a:endPara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tt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Ягым </a:t>
            </a:r>
            <a:r>
              <a:rPr lang="tt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(-лы/-ле) </a:t>
            </a:r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tt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ягым</a:t>
            </a:r>
            <a:r>
              <a:rPr lang="tt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лы</a:t>
            </a:r>
            <a:endPara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tt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Күбәләк</a:t>
            </a:r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t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(-ләр/-лар) </a:t>
            </a:r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tt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күбәләк</a:t>
            </a:r>
            <a:r>
              <a:rPr lang="tt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ләр</a:t>
            </a:r>
            <a:endPara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tt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Тәрәзә</a:t>
            </a:r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t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(-сы/-се) </a:t>
            </a:r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tt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тәрәзә</a:t>
            </a:r>
            <a:r>
              <a:rPr lang="tt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endPara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tt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Гариза</a:t>
            </a:r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t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(-не/ -ны) </a:t>
            </a:r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tt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гариза</a:t>
            </a:r>
            <a:r>
              <a:rPr lang="tt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ны</a:t>
            </a:r>
            <a:endPara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tt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Өстәл</a:t>
            </a:r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t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(-дан/-дән) </a:t>
            </a:r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tt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өстәл</a:t>
            </a:r>
            <a:r>
              <a:rPr lang="tt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дән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5280" y="411480"/>
            <a:ext cx="19998577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Өй эше:</a:t>
            </a:r>
          </a:p>
          <a:p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а) 48 </a:t>
            </a:r>
            <a:r>
              <a:rPr lang="ru-RU" sz="4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нче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күнегү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Күп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нокталар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урынына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тиешле</a:t>
            </a:r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кушымчалар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өстәп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40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сүзтезмәләрне</a:t>
            </a:r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күчереп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языгыз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һәм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шул</a:t>
            </a:r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сүзтезмәләр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белән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җөмләләр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төзегез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40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40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телгә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багышланган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шигырьләр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табып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40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язып</a:t>
            </a:r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алып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килегез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7433" y="2934968"/>
            <a:ext cx="4184567" cy="3923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16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840" y="-13716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554480"/>
            <a:ext cx="6830716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t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Дәрес тәмам, </a:t>
            </a:r>
          </a:p>
          <a:p>
            <a:pPr algn="ctr"/>
            <a:r>
              <a:rPr lang="tt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уңышлы көннәр!</a:t>
            </a:r>
            <a:endParaRPr lang="ru-RU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61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1480" y="152400"/>
            <a:ext cx="11079480" cy="717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tt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Калын әйтелешле сүзләрдән нечкә сүзләр уйлап язарга: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tt-RU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Бара</a:t>
            </a:r>
            <a:r>
              <a:rPr lang="tt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tt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бәрә</a:t>
            </a:r>
            <a:endParaRPr lang="ru-RU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tt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tt-RU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Кул</a:t>
            </a:r>
            <a:r>
              <a:rPr lang="tt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tt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күл</a:t>
            </a:r>
            <a:endParaRPr lang="ru-RU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tt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tt-RU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Тыш</a:t>
            </a:r>
            <a:r>
              <a:rPr lang="tt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tt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теш</a:t>
            </a:r>
            <a:endParaRPr lang="ru-RU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tt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tt-RU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Ута</a:t>
            </a:r>
            <a:r>
              <a:rPr lang="tt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tt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үтә</a:t>
            </a:r>
            <a:endParaRPr lang="ru-RU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tt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tt-RU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Аз</a:t>
            </a:r>
            <a:r>
              <a:rPr lang="tt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tt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әз</a:t>
            </a:r>
            <a:endParaRPr lang="ru-RU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tt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tt-RU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tt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tt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өн</a:t>
            </a:r>
            <a:endParaRPr lang="ru-RU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_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3946" y="4230050"/>
            <a:ext cx="3138054" cy="262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94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2480" y="1569720"/>
            <a:ext cx="105003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Дәреснең темасы: </a:t>
            </a:r>
          </a:p>
          <a:p>
            <a:pPr algn="ctr"/>
            <a:r>
              <a:rPr lang="ru-RU" sz="5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Сузык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авазларда</a:t>
            </a: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сингармонизм 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законы (</a:t>
            </a:r>
            <a:r>
              <a:rPr lang="ru-RU" sz="5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сузыклар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гармониясе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4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" y="167640"/>
            <a:ext cx="1133475" cy="10668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85547"/>
            <a:ext cx="1133475" cy="1066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022" y="5243334"/>
            <a:ext cx="1133475" cy="1066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365" y="5136654"/>
            <a:ext cx="1133475" cy="1066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2660" y="5013960"/>
            <a:ext cx="1133475" cy="10668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1825" y="0"/>
            <a:ext cx="1400175" cy="176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83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" y="990600"/>
            <a:ext cx="11338559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Дәреснең максатлары: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сингармонизм </a:t>
            </a:r>
            <a:r>
              <a:rPr lang="ru-RU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законын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үзләштерү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сингармонизмга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буйсынган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һәм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буйсынмаган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сүзләрне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сөйләмдә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куллану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сүзләргә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дөрес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кушымчалар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ялгарга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өйрәнү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ru-RU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телгә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мәхәббәт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тәрбияләү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85950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0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6240" y="1015663"/>
            <a:ext cx="113385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Татар телендә сүзләрдә я калын сузыклар, я нечкә сузыклар гына килүе сингармонизм законы (яки сузыклар гармониясе) дип атала.</a:t>
            </a:r>
            <a:r>
              <a:rPr lang="tt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Мәсәлән, укытучы, мәктәп.Кайбер </a:t>
            </a:r>
            <a:r>
              <a:rPr lang="tt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кушма сүзләр, башка телләрдән кергән сүзләр, юнәлеш килешендәге I һәм II зат алмашлыклары сингармонизм законынына буйсынмый: Илшат, китап, миңа, сиңа.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t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0"/>
            <a:ext cx="86579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Кагыйдә белән танышу:</a:t>
            </a:r>
            <a:endParaRPr lang="ru-RU" sz="6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34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40" y="609600"/>
            <a:ext cx="69469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Дәреслек белән эш:</a:t>
            </a:r>
            <a:endParaRPr lang="ru-RU" sz="6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16131" y="1735574"/>
            <a:ext cx="10494732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25 </a:t>
            </a:r>
            <a:r>
              <a:rPr lang="ru-RU" sz="4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биттәге</a:t>
            </a:r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кагыйдә</a:t>
            </a:r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белән</a:t>
            </a:r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танышу</a:t>
            </a:r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indent="-342900">
              <a:buAutoNum type="arabicPeriod"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44 </a:t>
            </a:r>
            <a:r>
              <a:rPr lang="ru-RU" sz="4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нче</a:t>
            </a:r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күнегү</a:t>
            </a:r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indent="-342900">
              <a:buAutoNum type="arabicPeriod"/>
            </a:pPr>
            <a:r>
              <a:rPr lang="tt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tt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45 нче күнегү;</a:t>
            </a:r>
          </a:p>
          <a:p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337" y="3596504"/>
            <a:ext cx="5341303" cy="3261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46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3" y="129653"/>
            <a:ext cx="11648696" cy="658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053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30045" y="2081048"/>
            <a:ext cx="88239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Aft>
                <a:spcPts val="0"/>
              </a:spcAft>
            </a:pPr>
            <a:endParaRPr lang="ru-RU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spcAft>
                <a:spcPts val="0"/>
              </a:spcAft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Чүгәлибез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торабыз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 fontAlgn="base">
              <a:spcAft>
                <a:spcPts val="0"/>
              </a:spcAft>
            </a:pPr>
            <a:endParaRPr lang="ru-RU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spcAft>
                <a:spcPts val="0"/>
              </a:spcAft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Башны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уңга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борабыз</a:t>
            </a:r>
            <a:endParaRPr lang="ru-RU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Aft>
                <a:spcPts val="0"/>
              </a:spcAft>
            </a:pPr>
            <a:endParaRPr lang="ru-RU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spcAft>
                <a:spcPts val="0"/>
              </a:spcAft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Аннан 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сулга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карыйбыз</a:t>
            </a:r>
            <a:endParaRPr lang="ru-RU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Aft>
                <a:spcPts val="0"/>
              </a:spcAft>
            </a:pPr>
            <a:endParaRPr lang="ru-RU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spcAft>
                <a:spcPts val="0"/>
              </a:spcAft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Һәм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сикерә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башлыйбыз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 fontAlgn="base">
              <a:spcAft>
                <a:spcPts val="0"/>
              </a:spcAft>
            </a:pPr>
            <a:endParaRPr lang="ru-RU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spcAft>
                <a:spcPts val="0"/>
              </a:spcAft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548640" y="431823"/>
            <a:ext cx="6096000" cy="220060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Aft>
                <a:spcPts val="1000"/>
              </a:spcAft>
            </a:pP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Бигрәк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шаян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инде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без,</a:t>
            </a:r>
            <a:endParaRPr lang="ru-RU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Aft>
                <a:spcPts val="1000"/>
              </a:spcAft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Тик 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тормыйбыз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бер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дә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без.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Aft>
                <a:spcPts val="1000"/>
              </a:spcAft>
            </a:pP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Кулларны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күтәрәбез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 fontAlgn="base">
              <a:spcAft>
                <a:spcPts val="0"/>
              </a:spcAft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Аннары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төшерәбез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26885" y="3555386"/>
            <a:ext cx="6096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Aft>
                <a:spcPts val="0"/>
              </a:spcAft>
            </a:pP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Шул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арада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иелеп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 fontAlgn="base">
              <a:spcAft>
                <a:spcPts val="0"/>
              </a:spcAft>
            </a:pPr>
            <a:endParaRPr lang="ru-RU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spcAft>
                <a:spcPts val="0"/>
              </a:spcAft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Басарга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өлгерәбез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 fontAlgn="base">
              <a:spcAft>
                <a:spcPts val="0"/>
              </a:spcAft>
            </a:pPr>
            <a:endParaRPr lang="ru-RU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spcAft>
                <a:spcPts val="0"/>
              </a:spcAft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Тирән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итеп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сулыйбыз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 fontAlgn="base">
              <a:spcAft>
                <a:spcPts val="0"/>
              </a:spcAft>
            </a:pPr>
            <a:endParaRPr lang="ru-RU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spcAft>
                <a:spcPts val="0"/>
              </a:spcAft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Ял 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итәргә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туктыйбыз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79240" y="196948"/>
            <a:ext cx="519084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ЯЛ МИНУТЫ</a:t>
            </a:r>
            <a:endParaRPr lang="ru-RU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8835" y="4281650"/>
            <a:ext cx="5610407" cy="2046715"/>
          </a:xfrm>
          <a:prstGeom prst="rect">
            <a:avLst/>
          </a:prstGeom>
        </p:spPr>
      </p:pic>
      <p:pic>
        <p:nvPicPr>
          <p:cNvPr id="8" name="Рисунок 7" descr="614379c8e40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16400" y="149830"/>
            <a:ext cx="3143240" cy="3237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7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46395" y="1752600"/>
            <a:ext cx="7500772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t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Карточкалар </a:t>
            </a:r>
          </a:p>
          <a:p>
            <a:pPr algn="ctr"/>
            <a:r>
              <a:rPr lang="tt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белән эш</a:t>
            </a:r>
            <a:endParaRPr lang="ru-RU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7433" y="2934968"/>
            <a:ext cx="4184567" cy="3923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16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2920" y="198120"/>
            <a:ext cx="11689080" cy="1051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Сингармонизмга буйсынган яки буйсынмаган сүзләрне ике баганага аерып языгыз:</a:t>
            </a:r>
            <a:endParaRPr lang="ru-RU" sz="20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9073" y="1417320"/>
            <a:ext cx="6048387" cy="5109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Сингармонизмга буйсынган сүзләр:</a:t>
            </a:r>
          </a:p>
          <a:p>
            <a:pPr algn="ctr"/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Дәфтәр</a:t>
            </a:r>
          </a:p>
          <a:p>
            <a:pPr algn="ctr"/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Сандугач</a:t>
            </a:r>
          </a:p>
          <a:p>
            <a:pPr algn="ctr"/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Җимеш</a:t>
            </a:r>
          </a:p>
          <a:p>
            <a:pPr algn="ctr"/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Алмагач</a:t>
            </a:r>
          </a:p>
          <a:p>
            <a:pPr algn="ctr"/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Төлке</a:t>
            </a:r>
          </a:p>
          <a:p>
            <a:pPr algn="ctr"/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Төтен</a:t>
            </a:r>
          </a:p>
          <a:p>
            <a:pPr algn="ctr"/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Урындык</a:t>
            </a:r>
          </a:p>
          <a:p>
            <a:pPr algn="ctr"/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Тирән</a:t>
            </a:r>
          </a:p>
          <a:p>
            <a:pPr algn="ctr"/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Сөйләү</a:t>
            </a:r>
          </a:p>
          <a:p>
            <a:pPr algn="ctr"/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Укытучы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585460" y="2331720"/>
            <a:ext cx="6470746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Сингармонизмга буйсынмаган сүзләр:</a:t>
            </a:r>
          </a:p>
          <a:p>
            <a:pPr algn="ctr"/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Реклама</a:t>
            </a:r>
          </a:p>
          <a:p>
            <a:pPr algn="ctr"/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Кәгаз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  <a:p>
            <a:pPr algn="ctr"/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Табиб</a:t>
            </a:r>
          </a:p>
          <a:p>
            <a:pPr algn="ctr"/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Гимназия</a:t>
            </a:r>
          </a:p>
          <a:p>
            <a:pPr algn="ctr"/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Радио</a:t>
            </a:r>
          </a:p>
          <a:p>
            <a:pPr algn="ctr"/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Почта</a:t>
            </a:r>
          </a:p>
          <a:p>
            <a:pPr algn="ctr"/>
            <a:r>
              <a:rPr lang="tt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34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281</TotalTime>
  <Words>260</Words>
  <Application>Microsoft Office PowerPoint</Application>
  <PresentationFormat>Широкоэкранный</PresentationFormat>
  <Paragraphs>94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SL_Times New Roman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</cp:revision>
  <dcterms:created xsi:type="dcterms:W3CDTF">2017-10-07T12:30:32Z</dcterms:created>
  <dcterms:modified xsi:type="dcterms:W3CDTF">2017-10-10T06:31:08Z</dcterms:modified>
</cp:coreProperties>
</file>