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82" r:id="rId5"/>
    <p:sldId id="264" r:id="rId6"/>
    <p:sldId id="271" r:id="rId7"/>
    <p:sldId id="273" r:id="rId8"/>
    <p:sldId id="279" r:id="rId9"/>
    <p:sldId id="283" r:id="rId10"/>
    <p:sldId id="284" r:id="rId11"/>
    <p:sldId id="285" r:id="rId12"/>
    <p:sldId id="28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3490"/>
    <a:srgbClr val="605AD6"/>
    <a:srgbClr val="45525A"/>
    <a:srgbClr val="AD3A37"/>
    <a:srgbClr val="E3AE3C"/>
    <a:srgbClr val="2788C5"/>
    <a:srgbClr val="112E4C"/>
    <a:srgbClr val="547BFE"/>
    <a:srgbClr val="587384"/>
    <a:srgbClr val="F078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88" autoAdjust="0"/>
    <p:restoredTop sz="94660"/>
  </p:normalViewPr>
  <p:slideViewPr>
    <p:cSldViewPr snapToGrid="0">
      <p:cViewPr varScale="1">
        <p:scale>
          <a:sx n="56" d="100"/>
          <a:sy n="56" d="100"/>
        </p:scale>
        <p:origin x="-84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2B0120-34BC-4D2D-A004-D755CDB5BD4A}" type="datetimeFigureOut">
              <a:rPr lang="en-US" smtClean="0"/>
              <a:pPr/>
              <a:t>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6FA45-C57A-445D-B033-0774190700E9}" type="slidenum">
              <a:rPr lang="en-US" smtClean="0"/>
              <a:pPr/>
              <a:t>‹#›</a:t>
            </a:fld>
            <a:endParaRPr lang="en-US"/>
          </a:p>
        </p:txBody>
      </p:sp>
    </p:spTree>
    <p:extLst>
      <p:ext uri="{BB962C8B-B14F-4D97-AF65-F5344CB8AC3E}">
        <p14:creationId xmlns:p14="http://schemas.microsoft.com/office/powerpoint/2010/main" val="1283524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2B0120-34BC-4D2D-A004-D755CDB5BD4A}" type="datetimeFigureOut">
              <a:rPr lang="en-US" smtClean="0"/>
              <a:pPr/>
              <a:t>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6FA45-C57A-445D-B033-0774190700E9}" type="slidenum">
              <a:rPr lang="en-US" smtClean="0"/>
              <a:pPr/>
              <a:t>‹#›</a:t>
            </a:fld>
            <a:endParaRPr lang="en-US"/>
          </a:p>
        </p:txBody>
      </p:sp>
    </p:spTree>
    <p:extLst>
      <p:ext uri="{BB962C8B-B14F-4D97-AF65-F5344CB8AC3E}">
        <p14:creationId xmlns:p14="http://schemas.microsoft.com/office/powerpoint/2010/main" val="371690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2B0120-34BC-4D2D-A004-D755CDB5BD4A}" type="datetimeFigureOut">
              <a:rPr lang="en-US" smtClean="0"/>
              <a:pPr/>
              <a:t>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6FA45-C57A-445D-B033-0774190700E9}" type="slidenum">
              <a:rPr lang="en-US" smtClean="0"/>
              <a:pPr/>
              <a:t>‹#›</a:t>
            </a:fld>
            <a:endParaRPr lang="en-US"/>
          </a:p>
        </p:txBody>
      </p:sp>
    </p:spTree>
    <p:extLst>
      <p:ext uri="{BB962C8B-B14F-4D97-AF65-F5344CB8AC3E}">
        <p14:creationId xmlns:p14="http://schemas.microsoft.com/office/powerpoint/2010/main" val="1284073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2B0120-34BC-4D2D-A004-D755CDB5BD4A}" type="datetimeFigureOut">
              <a:rPr lang="en-US" smtClean="0"/>
              <a:pPr/>
              <a:t>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6FA45-C57A-445D-B033-0774190700E9}" type="slidenum">
              <a:rPr lang="en-US" smtClean="0"/>
              <a:pPr/>
              <a:t>‹#›</a:t>
            </a:fld>
            <a:endParaRPr lang="en-US"/>
          </a:p>
        </p:txBody>
      </p:sp>
    </p:spTree>
    <p:extLst>
      <p:ext uri="{BB962C8B-B14F-4D97-AF65-F5344CB8AC3E}">
        <p14:creationId xmlns:p14="http://schemas.microsoft.com/office/powerpoint/2010/main" val="1138094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32B0120-34BC-4D2D-A004-D755CDB5BD4A}" type="datetimeFigureOut">
              <a:rPr lang="en-US" smtClean="0"/>
              <a:pPr/>
              <a:t>12/3/2022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C6FA45-C57A-445D-B033-0774190700E9}" type="slidenum">
              <a:rPr lang="en-US" smtClean="0"/>
              <a:pPr/>
              <a:t>‹#›</a:t>
            </a:fld>
            <a:endParaRPr lang="en-US"/>
          </a:p>
        </p:txBody>
      </p:sp>
    </p:spTree>
    <p:extLst>
      <p:ext uri="{BB962C8B-B14F-4D97-AF65-F5344CB8AC3E}">
        <p14:creationId xmlns:p14="http://schemas.microsoft.com/office/powerpoint/2010/main" val="1139300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32B0120-34BC-4D2D-A004-D755CDB5BD4A}" type="datetimeFigureOut">
              <a:rPr lang="en-US" smtClean="0"/>
              <a:pPr/>
              <a:t>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C6FA45-C57A-445D-B033-0774190700E9}" type="slidenum">
              <a:rPr lang="en-US" smtClean="0"/>
              <a:pPr/>
              <a:t>‹#›</a:t>
            </a:fld>
            <a:endParaRPr lang="en-US"/>
          </a:p>
        </p:txBody>
      </p:sp>
    </p:spTree>
    <p:extLst>
      <p:ext uri="{BB962C8B-B14F-4D97-AF65-F5344CB8AC3E}">
        <p14:creationId xmlns:p14="http://schemas.microsoft.com/office/powerpoint/2010/main" val="2390549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32B0120-34BC-4D2D-A004-D755CDB5BD4A}" type="datetimeFigureOut">
              <a:rPr lang="en-US" smtClean="0"/>
              <a:pPr/>
              <a:t>12/3/2022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C6FA45-C57A-445D-B033-0774190700E9}" type="slidenum">
              <a:rPr lang="en-US" smtClean="0"/>
              <a:pPr/>
              <a:t>‹#›</a:t>
            </a:fld>
            <a:endParaRPr lang="en-US"/>
          </a:p>
        </p:txBody>
      </p:sp>
    </p:spTree>
    <p:extLst>
      <p:ext uri="{BB962C8B-B14F-4D97-AF65-F5344CB8AC3E}">
        <p14:creationId xmlns:p14="http://schemas.microsoft.com/office/powerpoint/2010/main" val="1270302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32B0120-34BC-4D2D-A004-D755CDB5BD4A}" type="datetimeFigureOut">
              <a:rPr lang="en-US" smtClean="0"/>
              <a:pPr/>
              <a:t>12/3/2022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C6FA45-C57A-445D-B033-0774190700E9}" type="slidenum">
              <a:rPr lang="en-US" smtClean="0"/>
              <a:pPr/>
              <a:t>‹#›</a:t>
            </a:fld>
            <a:endParaRPr lang="en-US"/>
          </a:p>
        </p:txBody>
      </p:sp>
    </p:spTree>
    <p:extLst>
      <p:ext uri="{BB962C8B-B14F-4D97-AF65-F5344CB8AC3E}">
        <p14:creationId xmlns:p14="http://schemas.microsoft.com/office/powerpoint/2010/main" val="2032636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2B0120-34BC-4D2D-A004-D755CDB5BD4A}" type="datetimeFigureOut">
              <a:rPr lang="en-US" smtClean="0"/>
              <a:pPr/>
              <a:t>12/3/2022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C6FA45-C57A-445D-B033-0774190700E9}" type="slidenum">
              <a:rPr lang="en-US" smtClean="0"/>
              <a:pPr/>
              <a:t>‹#›</a:t>
            </a:fld>
            <a:endParaRPr lang="en-US"/>
          </a:p>
        </p:txBody>
      </p:sp>
    </p:spTree>
    <p:extLst>
      <p:ext uri="{BB962C8B-B14F-4D97-AF65-F5344CB8AC3E}">
        <p14:creationId xmlns:p14="http://schemas.microsoft.com/office/powerpoint/2010/main" val="1742662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32B0120-34BC-4D2D-A004-D755CDB5BD4A}" type="datetimeFigureOut">
              <a:rPr lang="en-US" smtClean="0"/>
              <a:pPr/>
              <a:t>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C6FA45-C57A-445D-B033-0774190700E9}" type="slidenum">
              <a:rPr lang="en-US" smtClean="0"/>
              <a:pPr/>
              <a:t>‹#›</a:t>
            </a:fld>
            <a:endParaRPr lang="en-US"/>
          </a:p>
        </p:txBody>
      </p:sp>
    </p:spTree>
    <p:extLst>
      <p:ext uri="{BB962C8B-B14F-4D97-AF65-F5344CB8AC3E}">
        <p14:creationId xmlns:p14="http://schemas.microsoft.com/office/powerpoint/2010/main" val="3656539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32B0120-34BC-4D2D-A004-D755CDB5BD4A}" type="datetimeFigureOut">
              <a:rPr lang="en-US" smtClean="0"/>
              <a:pPr/>
              <a:t>12/3/2022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C6FA45-C57A-445D-B033-0774190700E9}" type="slidenum">
              <a:rPr lang="en-US" smtClean="0"/>
              <a:pPr/>
              <a:t>‹#›</a:t>
            </a:fld>
            <a:endParaRPr lang="en-US"/>
          </a:p>
        </p:txBody>
      </p:sp>
    </p:spTree>
    <p:extLst>
      <p:ext uri="{BB962C8B-B14F-4D97-AF65-F5344CB8AC3E}">
        <p14:creationId xmlns:p14="http://schemas.microsoft.com/office/powerpoint/2010/main" val="1725966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13" cstate="email">
            <a:extLst>
              <a:ext uri="{28A0092B-C50C-407E-A947-70E740481C1C}">
                <a14:useLocalDpi xmlns:a14="http://schemas.microsoft.com/office/drawing/2010/main"/>
              </a:ext>
            </a:extLst>
          </a:blip>
          <a:srcRect/>
          <a:stretch/>
        </p:blipFill>
        <p:spPr>
          <a:xfrm>
            <a:off x="0" y="0"/>
            <a:ext cx="2653553"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2B0120-34BC-4D2D-A004-D755CDB5BD4A}" type="datetimeFigureOut">
              <a:rPr lang="en-US" smtClean="0"/>
              <a:pPr/>
              <a:t>12/3/2022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C6FA45-C57A-445D-B033-0774190700E9}" type="slidenum">
              <a:rPr lang="en-US" smtClean="0"/>
              <a:pPr/>
              <a:t>‹#›</a:t>
            </a:fld>
            <a:endParaRPr lang="en-US"/>
          </a:p>
        </p:txBody>
      </p:sp>
      <p:pic>
        <p:nvPicPr>
          <p:cNvPr id="10" name="Picture 9"/>
          <p:cNvPicPr>
            <a:picLocks noChangeAspect="1"/>
          </p:cNvPicPr>
          <p:nvPr userDrawn="1"/>
        </p:nvPicPr>
        <p:blipFill rotWithShape="1">
          <a:blip r:embed="rId14" cstate="email">
            <a:extLst>
              <a:ext uri="{28A0092B-C50C-407E-A947-70E740481C1C}">
                <a14:useLocalDpi xmlns:a14="http://schemas.microsoft.com/office/drawing/2010/main"/>
              </a:ext>
            </a:extLst>
          </a:blip>
          <a:srcRect/>
          <a:stretch/>
        </p:blipFill>
        <p:spPr>
          <a:xfrm>
            <a:off x="2617693" y="0"/>
            <a:ext cx="4123766" cy="6858000"/>
          </a:xfrm>
          <a:prstGeom prst="rect">
            <a:avLst/>
          </a:prstGeom>
        </p:spPr>
      </p:pic>
      <p:pic>
        <p:nvPicPr>
          <p:cNvPr id="11" name="Picture 10"/>
          <p:cNvPicPr>
            <a:picLocks noChangeAspect="1"/>
          </p:cNvPicPr>
          <p:nvPr userDrawn="1"/>
        </p:nvPicPr>
        <p:blipFill rotWithShape="1">
          <a:blip r:embed="rId14" cstate="email">
            <a:extLst>
              <a:ext uri="{28A0092B-C50C-407E-A947-70E740481C1C}">
                <a14:useLocalDpi xmlns:a14="http://schemas.microsoft.com/office/drawing/2010/main"/>
              </a:ext>
            </a:extLst>
          </a:blip>
          <a:srcRect/>
          <a:stretch/>
        </p:blipFill>
        <p:spPr>
          <a:xfrm>
            <a:off x="4337794" y="0"/>
            <a:ext cx="4123766" cy="6858000"/>
          </a:xfrm>
          <a:prstGeom prst="rect">
            <a:avLst/>
          </a:prstGeom>
        </p:spPr>
      </p:pic>
      <p:pic>
        <p:nvPicPr>
          <p:cNvPr id="12" name="Picture 11"/>
          <p:cNvPicPr>
            <a:picLocks noChangeAspect="1"/>
          </p:cNvPicPr>
          <p:nvPr userDrawn="1"/>
        </p:nvPicPr>
        <p:blipFill rotWithShape="1">
          <a:blip r:embed="rId15" cstate="email">
            <a:extLst>
              <a:ext uri="{28A0092B-C50C-407E-A947-70E740481C1C}">
                <a14:useLocalDpi xmlns:a14="http://schemas.microsoft.com/office/drawing/2010/main"/>
              </a:ext>
            </a:extLst>
          </a:blip>
          <a:srcRect/>
          <a:stretch/>
        </p:blipFill>
        <p:spPr>
          <a:xfrm>
            <a:off x="5737408" y="0"/>
            <a:ext cx="3406592" cy="6858000"/>
          </a:xfrm>
          <a:prstGeom prst="rect">
            <a:avLst/>
          </a:prstGeom>
        </p:spPr>
      </p:pic>
    </p:spTree>
    <p:extLst>
      <p:ext uri="{BB962C8B-B14F-4D97-AF65-F5344CB8AC3E}">
        <p14:creationId xmlns:p14="http://schemas.microsoft.com/office/powerpoint/2010/main" val="17707682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infourok.ru/go.html?href=http://www.yaklass.by/"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desmos.com/" TargetMode="Externa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onlinetestpad.com/ru/tests" TargetMode="Externa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quizizz.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puzzlecup.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user/KhanAcademyRussian/videos" TargetMode="External"/><Relationship Id="rId2" Type="http://schemas.openxmlformats.org/officeDocument/2006/relationships/hyperlink" Target="https://www.youtube.com/user/postnauka/video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6093" y="1132765"/>
            <a:ext cx="7536053" cy="2605358"/>
          </a:xfrm>
        </p:spPr>
        <p:txBody>
          <a:bodyPr>
            <a:noAutofit/>
          </a:bodyPr>
          <a:lstStyle/>
          <a:p>
            <a:r>
              <a:rPr lang="ru-RU" b="1" dirty="0" smtClean="0">
                <a:solidFill>
                  <a:srgbClr val="AD3A37"/>
                </a:solidFill>
                <a:latin typeface="+mn-lt"/>
              </a:rPr>
              <a:t>Цифровые инструменты в деятельности учителя</a:t>
            </a:r>
            <a:r>
              <a:rPr lang="en-US" b="1" dirty="0" smtClean="0">
                <a:solidFill>
                  <a:srgbClr val="AD3A37"/>
                </a:solidFill>
                <a:latin typeface="+mn-lt"/>
              </a:rPr>
              <a:t> </a:t>
            </a:r>
            <a:r>
              <a:rPr lang="ru-RU" b="1" dirty="0" smtClean="0">
                <a:solidFill>
                  <a:srgbClr val="AD3A37"/>
                </a:solidFill>
                <a:latin typeface="+mn-lt"/>
              </a:rPr>
              <a:t>и обучающихся</a:t>
            </a:r>
            <a:endParaRPr lang="en-US" b="1" dirty="0">
              <a:solidFill>
                <a:srgbClr val="AD3A37"/>
              </a:solidFill>
              <a:latin typeface="+mn-lt"/>
            </a:endParaRPr>
          </a:p>
        </p:txBody>
      </p:sp>
      <p:sp>
        <p:nvSpPr>
          <p:cNvPr id="3" name="Subtitle 2"/>
          <p:cNvSpPr>
            <a:spLocks noGrp="1"/>
          </p:cNvSpPr>
          <p:nvPr>
            <p:ph type="subTitle" idx="1"/>
          </p:nvPr>
        </p:nvSpPr>
        <p:spPr>
          <a:xfrm>
            <a:off x="2347416" y="4461281"/>
            <a:ext cx="6100549" cy="1557382"/>
          </a:xfrm>
        </p:spPr>
        <p:txBody>
          <a:bodyPr>
            <a:noAutofit/>
          </a:bodyPr>
          <a:lstStyle/>
          <a:p>
            <a:pPr marL="804863" indent="-804863" algn="l">
              <a:tabLst>
                <a:tab pos="804863" algn="l"/>
                <a:tab pos="982663" algn="l"/>
              </a:tabLst>
            </a:pPr>
            <a:r>
              <a:rPr lang="ru-RU" sz="2000" b="1" dirty="0" smtClean="0">
                <a:solidFill>
                  <a:srgbClr val="002060"/>
                </a:solidFill>
              </a:rPr>
              <a:t>Подготовила: учитель математики МБОУ ВДСОШ</a:t>
            </a:r>
          </a:p>
          <a:p>
            <a:pPr marL="804863" indent="-804863" algn="l">
              <a:tabLst>
                <a:tab pos="804863" algn="l"/>
                <a:tab pos="982663" algn="l"/>
              </a:tabLst>
            </a:pPr>
            <a:r>
              <a:rPr lang="ru-RU" sz="2000" b="1" dirty="0" smtClean="0">
                <a:solidFill>
                  <a:srgbClr val="002060"/>
                </a:solidFill>
              </a:rPr>
              <a:t>                            Панова Любовь Сергеевна</a:t>
            </a:r>
          </a:p>
        </p:txBody>
      </p:sp>
    </p:spTree>
    <p:extLst>
      <p:ext uri="{BB962C8B-B14F-4D97-AF65-F5344CB8AC3E}">
        <p14:creationId xmlns:p14="http://schemas.microsoft.com/office/powerpoint/2010/main" val="14772250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a:t>
            </a:r>
            <a:r>
              <a:rPr lang="ru-RU" sz="2400" b="1" dirty="0" err="1" smtClean="0"/>
              <a:t>Учи</a:t>
            </a:r>
            <a:r>
              <a:rPr lang="ru-RU" sz="2400" dirty="0" err="1" smtClean="0"/>
              <a:t>.</a:t>
            </a:r>
            <a:r>
              <a:rPr lang="ru-RU" sz="2400" b="1" dirty="0" err="1" smtClean="0"/>
              <a:t>ру</a:t>
            </a:r>
            <a:r>
              <a:rPr lang="ru-RU" sz="2400" dirty="0" smtClean="0"/>
              <a:t> — </a:t>
            </a:r>
            <a:r>
              <a:rPr lang="ru-RU" sz="2400" b="1" dirty="0" smtClean="0"/>
              <a:t>это</a:t>
            </a:r>
            <a:r>
              <a:rPr lang="ru-RU" sz="2400" dirty="0" smtClean="0"/>
              <a:t> </a:t>
            </a:r>
            <a:r>
              <a:rPr lang="ru-RU" sz="2400" dirty="0" err="1" smtClean="0"/>
              <a:t>онлайн-платформа</a:t>
            </a:r>
            <a:r>
              <a:rPr lang="ru-RU" sz="2400" dirty="0" smtClean="0"/>
              <a:t>, где ученики изучают предметы в интерактивной форме, что мне, как учителю, позволяет дифференцировать процесс </a:t>
            </a:r>
            <a:r>
              <a:rPr lang="ru-RU" sz="2400" b="1" dirty="0" smtClean="0"/>
              <a:t>обучения</a:t>
            </a:r>
            <a:r>
              <a:rPr lang="ru-RU" sz="2400" dirty="0" smtClean="0"/>
              <a:t>, даёт возможность расширить спектр способов предъявления учебной информации, а также привлечь внимание учеников к предметным олимпиадам, что в свою очередь помогает повысить качество </a:t>
            </a:r>
            <a:r>
              <a:rPr lang="ru-RU" sz="2400" b="1" dirty="0" smtClean="0"/>
              <a:t>обучения</a:t>
            </a:r>
            <a:r>
              <a:rPr lang="ru-RU" sz="2400" dirty="0" smtClean="0"/>
              <a:t>».</a:t>
            </a:r>
            <a:endParaRPr lang="ru-RU" sz="2400" dirty="0"/>
          </a:p>
        </p:txBody>
      </p:sp>
      <p:pic>
        <p:nvPicPr>
          <p:cNvPr id="5122"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464417" y="3126532"/>
            <a:ext cx="2306957" cy="3377299"/>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71976" y="365127"/>
            <a:ext cx="7343373" cy="4554604"/>
          </a:xfrm>
        </p:spPr>
        <p:txBody>
          <a:bodyPr>
            <a:normAutofit fontScale="90000"/>
          </a:bodyPr>
          <a:lstStyle/>
          <a:p>
            <a:r>
              <a:rPr lang="ru-RU" sz="2400" dirty="0" err="1" smtClean="0"/>
              <a:t>ЯКласс</a:t>
            </a:r>
            <a:r>
              <a:rPr lang="ru-RU" sz="2400" dirty="0" smtClean="0"/>
              <a:t>» — </a:t>
            </a:r>
            <a:r>
              <a:rPr lang="ru-RU" sz="1600" dirty="0" smtClean="0"/>
              <a:t>это платформа электронного образования для школ, а также обучающая </a:t>
            </a:r>
            <a:r>
              <a:rPr lang="ru-RU" sz="1600" dirty="0" err="1" smtClean="0"/>
              <a:t>онлайн-площадка</a:t>
            </a:r>
            <a:r>
              <a:rPr lang="ru-RU" sz="1600" dirty="0" smtClean="0"/>
              <a:t> для школьников и их родителей. </a:t>
            </a:r>
            <a:br>
              <a:rPr lang="ru-RU" sz="1600" dirty="0" smtClean="0"/>
            </a:br>
            <a:r>
              <a:rPr lang="ru-RU" sz="1600" dirty="0" smtClean="0"/>
              <a:t>С помощью </a:t>
            </a:r>
            <a:r>
              <a:rPr lang="ru-RU" sz="1600" dirty="0" err="1" smtClean="0">
                <a:hlinkClick r:id="rId2"/>
              </a:rPr>
              <a:t>ЯКласс</a:t>
            </a:r>
            <a:r>
              <a:rPr lang="ru-RU" sz="1600" dirty="0" smtClean="0"/>
              <a:t> можно быстро и </a:t>
            </a:r>
            <a:r>
              <a:rPr lang="ru-RU" sz="1600" dirty="0" err="1" smtClean="0"/>
              <a:t>беззатратно</a:t>
            </a:r>
            <a:r>
              <a:rPr lang="ru-RU" sz="1600" dirty="0" smtClean="0"/>
              <a:t> организовать самостоятельное или дистанционное обучение, отслеживать результаты и прогресс учащихся по отдельным темам, по предметам. </a:t>
            </a:r>
            <a:br>
              <a:rPr lang="ru-RU" sz="1600" dirty="0" smtClean="0"/>
            </a:br>
            <a:r>
              <a:rPr lang="ru-RU" sz="1600" dirty="0" smtClean="0"/>
              <a:t>Использование данного ресурса происходит на многих этапах работы:</a:t>
            </a:r>
            <a:br>
              <a:rPr lang="ru-RU" sz="1600" dirty="0" smtClean="0"/>
            </a:br>
            <a:r>
              <a:rPr lang="ru-RU" sz="1600" dirty="0" smtClean="0"/>
              <a:t>· Изучение теоретического материала с отработкой наиболее значимых понятий темы</a:t>
            </a:r>
            <a:br>
              <a:rPr lang="ru-RU" sz="1600" dirty="0" smtClean="0"/>
            </a:br>
            <a:r>
              <a:rPr lang="ru-RU" sz="1600" dirty="0" smtClean="0"/>
              <a:t>· Самостоятельная работа (индивидуально, с выбором «своих» заданий или подсказанных преподавателем)</a:t>
            </a:r>
            <a:br>
              <a:rPr lang="ru-RU" sz="1600" dirty="0" smtClean="0"/>
            </a:br>
            <a:r>
              <a:rPr lang="ru-RU" sz="1600" dirty="0" smtClean="0"/>
              <a:t>· Проверочная работа (назначенная преподавателем)</a:t>
            </a:r>
            <a:br>
              <a:rPr lang="ru-RU" sz="1600" dirty="0" smtClean="0"/>
            </a:br>
            <a:r>
              <a:rPr lang="ru-RU" sz="1600" dirty="0" smtClean="0"/>
              <a:t>· Выполнение домашнего задания (индивидуально, с выбором «своих» заданий)</a:t>
            </a:r>
            <a:br>
              <a:rPr lang="ru-RU" sz="1600" dirty="0" smtClean="0"/>
            </a:br>
            <a:r>
              <a:rPr lang="ru-RU" sz="1600" dirty="0" smtClean="0"/>
              <a:t>· Индивидуальная работа вне класса (переменка).</a:t>
            </a:r>
            <a:br>
              <a:rPr lang="ru-RU" sz="1600" dirty="0" smtClean="0"/>
            </a:br>
            <a:r>
              <a:rPr lang="ru-RU" sz="1600" dirty="0" smtClean="0"/>
              <a:t>Работа с данным ресурсом осуществляется на ноутбуках учащихся. В случае отсутствия ноутбука проверочные работы могут быть распечатаны, остальная работа выполняется в парах.</a:t>
            </a:r>
            <a:br>
              <a:rPr lang="ru-RU" sz="1600" dirty="0" smtClean="0"/>
            </a:br>
            <a:r>
              <a:rPr lang="ru-RU" sz="1600" dirty="0" smtClean="0"/>
              <a:t>Возможности </a:t>
            </a:r>
            <a:r>
              <a:rPr lang="ru-RU" sz="1600" dirty="0" err="1" smtClean="0"/>
              <a:t>Якласса</a:t>
            </a:r>
            <a:r>
              <a:rPr lang="ru-RU" sz="1600" dirty="0" smtClean="0"/>
              <a:t> с 1 по 11 класс и большинство заданий соответствуют различных образовательным программам по 11</a:t>
            </a:r>
            <a:r>
              <a:rPr lang="ru-RU" sz="2400" dirty="0" smtClean="0"/>
              <a:t/>
            </a:r>
            <a:br>
              <a:rPr lang="ru-RU" sz="2400" dirty="0" smtClean="0"/>
            </a:br>
            <a:endParaRPr lang="ru-RU" sz="2400" dirty="0"/>
          </a:p>
        </p:txBody>
      </p:sp>
      <p:pic>
        <p:nvPicPr>
          <p:cNvPr id="6146" name="Picture 2"/>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1906588" y="4328120"/>
            <a:ext cx="2987384" cy="1956197"/>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82405" y="819805"/>
            <a:ext cx="7219666" cy="2964739"/>
          </a:xfrm>
        </p:spPr>
        <p:txBody>
          <a:bodyPr>
            <a:normAutofit/>
          </a:bodyPr>
          <a:lstStyle/>
          <a:p>
            <a:pPr marL="0" indent="0" algn="just">
              <a:buNone/>
            </a:pPr>
            <a:r>
              <a:rPr lang="ru-RU" sz="2000" dirty="0" smtClean="0"/>
              <a:t>	В конце обзора цифровых </a:t>
            </a:r>
            <a:r>
              <a:rPr lang="ru-RU" sz="2000" dirty="0"/>
              <a:t>инструментов и </a:t>
            </a:r>
            <a:r>
              <a:rPr lang="ru-RU" sz="2000" dirty="0" smtClean="0"/>
              <a:t>сервисов хотелось бы отметить, </a:t>
            </a:r>
            <a:r>
              <a:rPr lang="ru-RU" sz="2000" dirty="0"/>
              <a:t>что выбор инструмента, разработка цифрового контента или авторского электронного образовательного ресурса потребует от учителя определенных знаний и умений</a:t>
            </a:r>
            <a:r>
              <a:rPr lang="ru-RU" sz="2000" dirty="0" smtClean="0"/>
              <a:t>.</a:t>
            </a:r>
            <a:r>
              <a:rPr lang="en-US" sz="2000" dirty="0" smtClean="0"/>
              <a:t> </a:t>
            </a:r>
            <a:r>
              <a:rPr lang="ru-RU" sz="2000" dirty="0" smtClean="0"/>
              <a:t>Очень важным фактором успешной </a:t>
            </a:r>
            <a:r>
              <a:rPr lang="ru-RU" sz="2000" dirty="0" err="1" smtClean="0"/>
              <a:t>цифровизации</a:t>
            </a:r>
            <a:r>
              <a:rPr lang="ru-RU" sz="2000" dirty="0" smtClean="0"/>
              <a:t>, является готовность </a:t>
            </a:r>
            <a:r>
              <a:rPr lang="ru-RU" sz="2000" dirty="0"/>
              <a:t>педагога к применению новых </a:t>
            </a:r>
            <a:r>
              <a:rPr lang="ru-RU" sz="2000" dirty="0" smtClean="0"/>
              <a:t>решений. Но </a:t>
            </a:r>
            <a:r>
              <a:rPr lang="ru-RU" sz="2000" dirty="0"/>
              <a:t>не стоит забывать и про педагогическую целесообразность использования тех или иных средств информационно-коммуникационных технологий, цифровых ресурсов и сервисов Интернета на конкретном этапе </a:t>
            </a:r>
            <a:r>
              <a:rPr lang="ru-RU" sz="2000" dirty="0" smtClean="0"/>
              <a:t>урока</a:t>
            </a:r>
            <a:endParaRPr lang="ru-RU" sz="2000" dirty="0"/>
          </a:p>
        </p:txBody>
      </p:sp>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77324" y="3514270"/>
            <a:ext cx="6429828" cy="2970028"/>
          </a:xfrm>
          <a:prstGeom prst="rect">
            <a:avLst/>
          </a:prstGeom>
        </p:spPr>
      </p:pic>
    </p:spTree>
    <p:extLst>
      <p:ext uri="{BB962C8B-B14F-4D97-AF65-F5344CB8AC3E}">
        <p14:creationId xmlns:p14="http://schemas.microsoft.com/office/powerpoint/2010/main" val="16591692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94804" y="928914"/>
            <a:ext cx="4757653" cy="5566228"/>
          </a:xfrm>
        </p:spPr>
        <p:txBody>
          <a:bodyPr>
            <a:normAutofit fontScale="85000" lnSpcReduction="20000"/>
          </a:bodyPr>
          <a:lstStyle/>
          <a:p>
            <a:pPr marL="0" indent="0">
              <a:spcBef>
                <a:spcPts val="0"/>
              </a:spcBef>
              <a:buNone/>
            </a:pPr>
            <a:r>
              <a:rPr lang="ru-RU" dirty="0" smtClean="0"/>
              <a:t>	</a:t>
            </a:r>
            <a:r>
              <a:rPr lang="ru-RU" sz="2400" dirty="0" smtClean="0"/>
              <a:t>Система </a:t>
            </a:r>
            <a:r>
              <a:rPr lang="ru-RU" sz="2400" dirty="0"/>
              <a:t>образования претерпевает серьезные изменения, связанные с ее </a:t>
            </a:r>
            <a:r>
              <a:rPr lang="ru-RU" sz="2400" dirty="0" err="1"/>
              <a:t>цифровизацией</a:t>
            </a:r>
            <a:r>
              <a:rPr lang="ru-RU" sz="2400" dirty="0"/>
              <a:t>. В новых условиях меняется роль педагога, требования к его цифровым </a:t>
            </a:r>
            <a:r>
              <a:rPr lang="ru-RU" sz="2400" dirty="0" smtClean="0"/>
              <a:t>компетенциям.</a:t>
            </a:r>
          </a:p>
          <a:p>
            <a:pPr marL="0" indent="0">
              <a:spcBef>
                <a:spcPts val="0"/>
              </a:spcBef>
              <a:buNone/>
            </a:pPr>
            <a:r>
              <a:rPr lang="ru-RU" sz="2400" dirty="0" smtClean="0"/>
              <a:t>	Все </a:t>
            </a:r>
            <a:r>
              <a:rPr lang="ru-RU" sz="2400" dirty="0"/>
              <a:t>больше и больше востребованы на всех уровнях образования веб-ресурсы и сервисы, инструменты для онлайн-обучения и общения, открытые образовательные </a:t>
            </a:r>
            <a:r>
              <a:rPr lang="ru-RU" sz="2400" dirty="0" smtClean="0"/>
              <a:t>ресурсы.</a:t>
            </a:r>
          </a:p>
          <a:p>
            <a:pPr marL="0" indent="0">
              <a:spcBef>
                <a:spcPts val="0"/>
              </a:spcBef>
              <a:buNone/>
            </a:pPr>
            <a:r>
              <a:rPr lang="ru-RU" sz="2400" dirty="0" smtClean="0"/>
              <a:t>	Современный </a:t>
            </a:r>
            <a:r>
              <a:rPr lang="ru-RU" sz="2400" dirty="0"/>
              <a:t>мир серьезно отличается наличием разнообразных средств информационно-коммуникационных технологий. Эти средства активно используют наши </a:t>
            </a:r>
            <a:r>
              <a:rPr lang="ru-RU" sz="2400" dirty="0" smtClean="0"/>
              <a:t>ученики.</a:t>
            </a:r>
          </a:p>
          <a:p>
            <a:pPr marL="0" indent="0">
              <a:spcBef>
                <a:spcPts val="0"/>
              </a:spcBef>
              <a:buNone/>
            </a:pPr>
            <a:r>
              <a:rPr lang="ru-RU" sz="2400" dirty="0"/>
              <a:t>	</a:t>
            </a:r>
            <a:r>
              <a:rPr lang="ru-RU" sz="2400" dirty="0" smtClean="0"/>
              <a:t>Если </a:t>
            </a:r>
            <a:r>
              <a:rPr lang="ru-RU" sz="2400" dirty="0"/>
              <a:t>Вы владеете современными цифровыми инструментами, значит Вы говорите с молодым поколением на одном языке. Такой педагог им интересен и понятен.</a:t>
            </a:r>
          </a:p>
          <a:p>
            <a:pPr marL="0" indent="0">
              <a:buNone/>
            </a:pPr>
            <a:endParaRPr lang="ru-RU" dirty="0"/>
          </a:p>
        </p:txBody>
      </p:sp>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18504" y="2859314"/>
            <a:ext cx="3829371" cy="3635828"/>
          </a:xfrm>
          <a:prstGeom prst="rect">
            <a:avLst/>
          </a:prstGeom>
        </p:spPr>
      </p:pic>
    </p:spTree>
    <p:extLst>
      <p:ext uri="{BB962C8B-B14F-4D97-AF65-F5344CB8AC3E}">
        <p14:creationId xmlns:p14="http://schemas.microsoft.com/office/powerpoint/2010/main" val="8704356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65628" y="699341"/>
            <a:ext cx="7473571" cy="4351338"/>
          </a:xfrm>
        </p:spPr>
        <p:txBody>
          <a:bodyPr>
            <a:normAutofit/>
          </a:bodyPr>
          <a:lstStyle/>
          <a:p>
            <a:pPr marL="0" indent="0" algn="just">
              <a:buNone/>
            </a:pPr>
            <a:r>
              <a:rPr lang="ru-RU" dirty="0" smtClean="0"/>
              <a:t>	</a:t>
            </a:r>
            <a:r>
              <a:rPr lang="ru-RU" sz="2000" dirty="0" smtClean="0"/>
              <a:t>Современные </a:t>
            </a:r>
            <a:r>
              <a:rPr lang="ru-RU" sz="2000" dirty="0"/>
              <a:t>цифровые инструменты и сервисы, которые может использовать педагог в учебном процессе, предназначены для самых различных целей. Например, для подготовки красочных и наглядных учебно-методических материалов, создания тестов, записи аудио, видео и анимационных роликов, создания графических, музыкальных включений, </a:t>
            </a:r>
            <a:r>
              <a:rPr lang="ru-RU" sz="2000" dirty="0" err="1"/>
              <a:t>инфографики</a:t>
            </a:r>
            <a:r>
              <a:rPr lang="ru-RU" sz="2000" dirty="0"/>
              <a:t>, моделирующих программ. </a:t>
            </a:r>
          </a:p>
        </p:txBody>
      </p:sp>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2430504" y="2755048"/>
            <a:ext cx="6713496" cy="3672734"/>
          </a:xfrm>
          <a:prstGeom prst="rect">
            <a:avLst/>
          </a:prstGeom>
        </p:spPr>
      </p:pic>
    </p:spTree>
    <p:extLst>
      <p:ext uri="{BB962C8B-B14F-4D97-AF65-F5344CB8AC3E}">
        <p14:creationId xmlns:p14="http://schemas.microsoft.com/office/powerpoint/2010/main" val="25593438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base"/>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en-US" sz="2200" b="1" dirty="0" smtClean="0"/>
              <a:t/>
            </a:r>
            <a:br>
              <a:rPr lang="en-US" sz="2200" b="1" dirty="0" smtClean="0"/>
            </a:br>
            <a:r>
              <a:rPr lang="ru-RU" sz="2200" b="1" dirty="0" err="1" smtClean="0"/>
              <a:t>Desmos</a:t>
            </a:r>
            <a:r>
              <a:rPr lang="ru-RU" sz="2200" b="1" dirty="0" smtClean="0"/>
              <a:t> — средство для экспериментирования на уроках математики</a:t>
            </a:r>
            <a:br>
              <a:rPr lang="ru-RU" sz="2200" b="1" dirty="0" smtClean="0"/>
            </a:br>
            <a:r>
              <a:rPr lang="en-US" sz="2200" b="1" dirty="0" smtClean="0">
                <a:solidFill>
                  <a:srgbClr val="605AD6"/>
                </a:solidFill>
                <a:hlinkClick r:id="rId2"/>
              </a:rPr>
              <a:t>http</a:t>
            </a:r>
            <a:r>
              <a:rPr lang="ru-RU" sz="2200" b="1" dirty="0" smtClean="0">
                <a:solidFill>
                  <a:srgbClr val="605AD6"/>
                </a:solidFill>
                <a:hlinkClick r:id="rId2"/>
              </a:rPr>
              <a:t>://</a:t>
            </a:r>
            <a:r>
              <a:rPr lang="en-US" sz="2200" b="1" dirty="0" smtClean="0">
                <a:solidFill>
                  <a:srgbClr val="605AD6"/>
                </a:solidFill>
                <a:hlinkClick r:id="rId2"/>
              </a:rPr>
              <a:t>www.desmos.com</a:t>
            </a:r>
            <a:r>
              <a:rPr lang="en-US" sz="2200" b="1" dirty="0" smtClean="0">
                <a:solidFill>
                  <a:srgbClr val="605AD6"/>
                </a:solidFill>
              </a:rPr>
              <a:t/>
            </a:r>
            <a:br>
              <a:rPr lang="en-US" sz="2200" b="1" dirty="0" smtClean="0">
                <a:solidFill>
                  <a:srgbClr val="605AD6"/>
                </a:solidFill>
              </a:rPr>
            </a:br>
            <a:r>
              <a:rPr lang="ru-RU" sz="1800" dirty="0" err="1" smtClean="0"/>
              <a:t>Desmos</a:t>
            </a:r>
            <a:r>
              <a:rPr lang="ru-RU" sz="1800" dirty="0" smtClean="0"/>
              <a:t> представляет собой бесплатный графический калькулятор, где ученики могут интуитивно строить чертежи, визуализировать свои идеи, двигать все детали и раскрашивать. </a:t>
            </a:r>
            <a:br>
              <a:rPr lang="ru-RU" sz="1800" dirty="0" smtClean="0"/>
            </a:br>
            <a:r>
              <a:rPr lang="ru-RU" sz="1800" dirty="0" smtClean="0"/>
              <a:t>Самое интересное в </a:t>
            </a:r>
            <a:r>
              <a:rPr lang="ru-RU" sz="1800" dirty="0" err="1" smtClean="0"/>
              <a:t>Desmos</a:t>
            </a:r>
            <a:r>
              <a:rPr lang="ru-RU" sz="1800" dirty="0" smtClean="0"/>
              <a:t> – Международный конкурс математической графики. Можно собраться классом и сделать годовой или полугодовой проект, а с помощью графиков написать какую-нибудь картинку. Можно и не участвовать в конкурсе, а просто разнообразить школьную программу. Например, можно построить графики в виде </a:t>
            </a:r>
            <a:r>
              <a:rPr lang="ru-RU" sz="1800" dirty="0" err="1" smtClean="0"/>
              <a:t>Бэтмена</a:t>
            </a:r>
            <a:r>
              <a:rPr lang="ru-RU" sz="1800" dirty="0" smtClean="0"/>
              <a:t>, </a:t>
            </a:r>
            <a:r>
              <a:rPr lang="ru-RU" sz="1800" dirty="0" err="1" smtClean="0"/>
              <a:t>Винни-Пуха</a:t>
            </a:r>
            <a:r>
              <a:rPr lang="ru-RU" sz="1800" dirty="0" smtClean="0"/>
              <a:t> или другого героя. Задача учителя математики здесь — быть вовлеченным в игровой учебный процесс. </a:t>
            </a:r>
            <a:r>
              <a:rPr lang="ru-RU" sz="1800" dirty="0" err="1" smtClean="0"/>
              <a:t>Desmos</a:t>
            </a:r>
            <a:r>
              <a:rPr lang="ru-RU" sz="1800" dirty="0" smtClean="0"/>
              <a:t> поможет сделать интересными уроки математики. </a:t>
            </a:r>
            <a:r>
              <a:rPr lang="en-US" sz="1800" dirty="0" smtClean="0"/>
              <a:t/>
            </a:r>
            <a:br>
              <a:rPr lang="en-US" sz="1800" dirty="0" smtClean="0"/>
            </a:br>
            <a:r>
              <a:rPr lang="en-US" sz="1800" dirty="0" smtClean="0"/>
              <a:t/>
            </a:r>
            <a:br>
              <a:rPr lang="en-US" sz="1800" dirty="0" smtClean="0"/>
            </a:br>
            <a:r>
              <a:rPr lang="ru-RU" dirty="0" smtClean="0"/>
              <a:t/>
            </a:r>
            <a:br>
              <a:rPr lang="ru-RU" dirty="0" smtClean="0"/>
            </a:br>
            <a:endParaRPr lang="ru-RU" dirty="0"/>
          </a:p>
        </p:txBody>
      </p:sp>
      <p:pic>
        <p:nvPicPr>
          <p:cNvPr id="3074" name="Picture 2" descr="C:\Documents and Settings\Admin\Рабочий стол\симпоузим\Screenshot_20210214-180410.png"/>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2436483" y="3760631"/>
            <a:ext cx="1358125" cy="2691684"/>
          </a:xfrm>
          <a:prstGeom prst="rect">
            <a:avLst/>
          </a:prstGeom>
          <a:noFill/>
        </p:spPr>
      </p:pic>
      <p:pic>
        <p:nvPicPr>
          <p:cNvPr id="3075" name="Picture 3" descr="C:\Documents and Settings\Admin\Рабочий стол\симпоузим\Screenshot_20210214-180507.png"/>
          <p:cNvPicPr>
            <a:picLocks noGrp="1" noChangeAspect="1" noChangeArrowheads="1"/>
          </p:cNvPicPr>
          <p:nvPr>
            <p:ph sz="half" idx="2"/>
          </p:nvPr>
        </p:nvPicPr>
        <p:blipFill>
          <a:blip r:embed="rId4" cstate="email">
            <a:extLst>
              <a:ext uri="{28A0092B-C50C-407E-A947-70E740481C1C}">
                <a14:useLocalDpi xmlns:a14="http://schemas.microsoft.com/office/drawing/2010/main"/>
              </a:ext>
            </a:extLst>
          </a:blip>
          <a:srcRect/>
          <a:stretch>
            <a:fillRect/>
          </a:stretch>
        </p:blipFill>
        <p:spPr bwMode="auto">
          <a:xfrm>
            <a:off x="6439436" y="3783892"/>
            <a:ext cx="1355671" cy="264266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80" y="474307"/>
            <a:ext cx="7341642" cy="631161"/>
          </a:xfrm>
        </p:spPr>
        <p:txBody>
          <a:bodyPr>
            <a:normAutofit/>
          </a:bodyPr>
          <a:lstStyle/>
          <a:p>
            <a:r>
              <a:rPr lang="ru-RU" sz="2800" dirty="0"/>
              <a:t>СИСТЕМЫ ДЛЯ СОЗДАНИЯ ТЕСТОВ</a:t>
            </a:r>
          </a:p>
        </p:txBody>
      </p:sp>
      <p:sp>
        <p:nvSpPr>
          <p:cNvPr id="3" name="Объект 2"/>
          <p:cNvSpPr>
            <a:spLocks noGrp="1"/>
          </p:cNvSpPr>
          <p:nvPr>
            <p:ph idx="1"/>
          </p:nvPr>
        </p:nvSpPr>
        <p:spPr>
          <a:xfrm>
            <a:off x="1434723" y="1307010"/>
            <a:ext cx="7463618" cy="1750089"/>
          </a:xfrm>
        </p:spPr>
        <p:txBody>
          <a:bodyPr>
            <a:normAutofit/>
          </a:bodyPr>
          <a:lstStyle/>
          <a:p>
            <a:pPr marL="0" indent="0" algn="just">
              <a:buNone/>
            </a:pPr>
            <a:r>
              <a:rPr lang="ru-RU" sz="1600" b="1" dirty="0" err="1"/>
              <a:t>Online</a:t>
            </a:r>
            <a:r>
              <a:rPr lang="ru-RU" sz="1600" b="1" dirty="0"/>
              <a:t> </a:t>
            </a:r>
            <a:r>
              <a:rPr lang="ru-RU" sz="1600" b="1" dirty="0" err="1"/>
              <a:t>Test</a:t>
            </a:r>
            <a:r>
              <a:rPr lang="ru-RU" sz="1600" b="1" dirty="0"/>
              <a:t> </a:t>
            </a:r>
            <a:r>
              <a:rPr lang="ru-RU" sz="1600" b="1" dirty="0" err="1"/>
              <a:t>Pad</a:t>
            </a:r>
            <a:r>
              <a:rPr lang="ru-RU" sz="1600" b="1" dirty="0"/>
              <a:t> </a:t>
            </a:r>
            <a:r>
              <a:rPr lang="ru-RU" sz="1600" dirty="0"/>
              <a:t>– бесплатный универсальный и простой конструктор, с помощью которого можно создать различные тесты, задания, задачи, кроссворды, </a:t>
            </a:r>
            <a:r>
              <a:rPr lang="ru-RU" sz="1600" dirty="0" err="1"/>
              <a:t>сканворды</a:t>
            </a:r>
            <a:r>
              <a:rPr lang="ru-RU" sz="1600" dirty="0"/>
              <a:t> опросы, логические игры, диалоги. Конструктор доступен на русском языке. Используется данный сервис для сбора и систематизации информации или же как цифровой инструмент формирующего и итогового оценивания. </a:t>
            </a:r>
            <a:endParaRPr lang="ru-RU" sz="1600" dirty="0" smtClean="0"/>
          </a:p>
          <a:p>
            <a:pPr marL="0" indent="0" algn="just">
              <a:buNone/>
            </a:pPr>
            <a:r>
              <a:rPr lang="ru-RU" sz="1600" dirty="0" smtClean="0"/>
              <a:t>Ссылка: </a:t>
            </a:r>
            <a:r>
              <a:rPr lang="en-US" sz="1600" dirty="0" smtClean="0">
                <a:hlinkClick r:id="rId2"/>
              </a:rPr>
              <a:t>https://onlinetestpad.com/ru/tests</a:t>
            </a:r>
            <a:endParaRPr lang="ru-RU" sz="1600" dirty="0"/>
          </a:p>
        </p:txBody>
      </p:sp>
      <p:pic>
        <p:nvPicPr>
          <p:cNvPr id="1026" name="Picture 2" descr="C:\Documents and Settings\Admin\Рабочий стол\симпоузим\Screenshot_20210214-17253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32585" y="2848662"/>
            <a:ext cx="1989785" cy="3515636"/>
          </a:xfrm>
          <a:prstGeom prst="rect">
            <a:avLst/>
          </a:prstGeom>
          <a:noFill/>
        </p:spPr>
      </p:pic>
      <p:pic>
        <p:nvPicPr>
          <p:cNvPr id="1027" name="Picture 3" descr="C:\Documents and Settings\Admin\Рабочий стол\симпоузим\Screenshot_20210214-17265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54568" y="2845189"/>
            <a:ext cx="1964027" cy="3494332"/>
          </a:xfrm>
          <a:prstGeom prst="rect">
            <a:avLst/>
          </a:prstGeom>
          <a:noFill/>
        </p:spPr>
      </p:pic>
      <p:pic>
        <p:nvPicPr>
          <p:cNvPr id="1028" name="Picture 4" descr="C:\Documents and Settings\Admin\Рабочий стол\симпоузим\Screenshot_20210214-172635.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659449" y="2781837"/>
            <a:ext cx="2048555" cy="3644721"/>
          </a:xfrm>
          <a:prstGeom prst="rect">
            <a:avLst/>
          </a:prstGeom>
          <a:noFill/>
        </p:spPr>
      </p:pic>
    </p:spTree>
    <p:extLst>
      <p:ext uri="{BB962C8B-B14F-4D97-AF65-F5344CB8AC3E}">
        <p14:creationId xmlns:p14="http://schemas.microsoft.com/office/powerpoint/2010/main" val="9041154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52232" y="1427229"/>
            <a:ext cx="7136926" cy="2149520"/>
          </a:xfrm>
        </p:spPr>
        <p:txBody>
          <a:bodyPr>
            <a:normAutofit/>
          </a:bodyPr>
          <a:lstStyle/>
          <a:p>
            <a:pPr marL="0" indent="0" algn="just">
              <a:buNone/>
            </a:pPr>
            <a:r>
              <a:rPr lang="ru-RU" sz="1600" b="1" dirty="0" err="1" smtClean="0"/>
              <a:t>Quizizz</a:t>
            </a:r>
            <a:r>
              <a:rPr lang="ru-RU" sz="1600" dirty="0" smtClean="0"/>
              <a:t> – сервис для создания опросов и викторин. Основные возможности: учитель создает викторину на своем компьютере, а ученики принимают участие в ней со своих мобильных устройств. При создании викторины учитель может вставить свою картинку с компьютера или скачать ее из интернет, указать время на обдумывание учеником заданного вопроса. Учитель имеет право копировать другие викторины и перерабатывать по своему усмотрению. Проводить викторину в классе или онлайн. </a:t>
            </a:r>
          </a:p>
          <a:p>
            <a:pPr marL="0" indent="0" algn="just">
              <a:buNone/>
            </a:pPr>
            <a:r>
              <a:rPr lang="ru-RU" sz="1600" dirty="0" smtClean="0"/>
              <a:t>Ссылка:</a:t>
            </a:r>
            <a:r>
              <a:rPr lang="en-US" sz="1600" dirty="0" smtClean="0">
                <a:hlinkClick r:id="rId2"/>
              </a:rPr>
              <a:t>https://quizizz.com/ </a:t>
            </a:r>
            <a:endParaRPr lang="ru-RU" sz="1600" dirty="0"/>
          </a:p>
        </p:txBody>
      </p:sp>
      <p:sp>
        <p:nvSpPr>
          <p:cNvPr id="4" name="Заголовок 1"/>
          <p:cNvSpPr>
            <a:spLocks noGrp="1"/>
          </p:cNvSpPr>
          <p:nvPr>
            <p:ph type="title"/>
          </p:nvPr>
        </p:nvSpPr>
        <p:spPr>
          <a:xfrm>
            <a:off x="1775062" y="250756"/>
            <a:ext cx="7886700" cy="1325563"/>
          </a:xfrm>
        </p:spPr>
        <p:txBody>
          <a:bodyPr>
            <a:normAutofit/>
          </a:bodyPr>
          <a:lstStyle/>
          <a:p>
            <a:r>
              <a:rPr lang="ru-RU" sz="2800" dirty="0"/>
              <a:t>СЕРВИСЫ ДЛЯ СОЗДАНИЯ ИНТЕРАКТИВНЫХ </a:t>
            </a:r>
            <a:r>
              <a:rPr lang="ru-RU" sz="2800" dirty="0" smtClean="0"/>
              <a:t>УПРАЖНЕНИЙ, </a:t>
            </a:r>
            <a:r>
              <a:rPr lang="ru-RU" sz="2800" dirty="0"/>
              <a:t>ИГР, КРОССВОРДОВ И ВИКТОРИН</a:t>
            </a:r>
          </a:p>
        </p:txBody>
      </p:sp>
      <p:pic>
        <p:nvPicPr>
          <p:cNvPr id="5" name="Рисунок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47414" y="3576749"/>
            <a:ext cx="5397689" cy="2703622"/>
          </a:xfrm>
          <a:prstGeom prst="rect">
            <a:avLst/>
          </a:prstGeom>
        </p:spPr>
      </p:pic>
    </p:spTree>
    <p:extLst>
      <p:ext uri="{BB962C8B-B14F-4D97-AF65-F5344CB8AC3E}">
        <p14:creationId xmlns:p14="http://schemas.microsoft.com/office/powerpoint/2010/main" val="1433396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78424" y="1334306"/>
            <a:ext cx="7315200" cy="2255055"/>
          </a:xfrm>
        </p:spPr>
        <p:txBody>
          <a:bodyPr>
            <a:normAutofit/>
          </a:bodyPr>
          <a:lstStyle/>
          <a:p>
            <a:pPr marL="0" indent="0" algn="just">
              <a:buNone/>
            </a:pPr>
            <a:r>
              <a:rPr lang="ru-RU" sz="1600" b="1" dirty="0"/>
              <a:t>«Фабрика кроссвордов» </a:t>
            </a:r>
            <a:r>
              <a:rPr lang="ru-RU" sz="1600" dirty="0"/>
              <a:t>– конструктор для создания кроссвордов онлайн. Можно не регистрироваться. Позволяет составить кроссворд самостоятельно или с помощью специального сервиса, разгадывать в режиме онлайн. Вы можете сразу же увидеть результат своего труда. После того, кроссворд создан, под рабочим полем появляется ссылка для разгадывания и электронный адрес странички, который можно отправить учащимся, коллегам, друзьям. </a:t>
            </a:r>
            <a:endParaRPr lang="ru-RU" sz="1600" dirty="0" smtClean="0"/>
          </a:p>
          <a:p>
            <a:pPr marL="0" indent="0" algn="just">
              <a:buNone/>
            </a:pPr>
            <a:r>
              <a:rPr lang="ru-RU" sz="1600" dirty="0" smtClean="0"/>
              <a:t>Ссылка:</a:t>
            </a:r>
            <a:r>
              <a:rPr lang="en-US" sz="1600" dirty="0" smtClean="0">
                <a:hlinkClick r:id="rId2"/>
              </a:rPr>
              <a:t>http://puzzlecup.com </a:t>
            </a:r>
            <a:endParaRPr lang="ru-RU" sz="1600" dirty="0"/>
          </a:p>
        </p:txBody>
      </p:sp>
      <p:sp>
        <p:nvSpPr>
          <p:cNvPr id="4" name="Заголовок 1"/>
          <p:cNvSpPr>
            <a:spLocks noGrp="1"/>
          </p:cNvSpPr>
          <p:nvPr>
            <p:ph type="title"/>
          </p:nvPr>
        </p:nvSpPr>
        <p:spPr>
          <a:xfrm>
            <a:off x="1775062" y="250756"/>
            <a:ext cx="7886700" cy="1325563"/>
          </a:xfrm>
        </p:spPr>
        <p:txBody>
          <a:bodyPr>
            <a:normAutofit/>
          </a:bodyPr>
          <a:lstStyle/>
          <a:p>
            <a:r>
              <a:rPr lang="ru-RU" sz="2800" dirty="0"/>
              <a:t>СЕРВИСЫ ДЛЯ СОЗДАНИЯ ИНТЕРАКТИВНЫХ </a:t>
            </a:r>
            <a:r>
              <a:rPr lang="ru-RU" sz="2800" dirty="0" smtClean="0"/>
              <a:t>УПРАЖНЕНИЙ, </a:t>
            </a:r>
            <a:r>
              <a:rPr lang="ru-RU" sz="2800" dirty="0"/>
              <a:t>ИГР, КРОССВОРДОВ И ВИКТОРИН</a:t>
            </a:r>
          </a:p>
        </p:txBody>
      </p:sp>
      <p:pic>
        <p:nvPicPr>
          <p:cNvPr id="5" name="Рисунок 4"/>
          <p:cNvPicPr>
            <a:picLocks noChangeAspect="1"/>
          </p:cNvPicPr>
          <p:nvPr/>
        </p:nvPicPr>
        <p:blipFill rotWithShape="1">
          <a:blip r:embed="rId3" cstate="email">
            <a:extLst>
              <a:ext uri="{28A0092B-C50C-407E-A947-70E740481C1C}">
                <a14:useLocalDpi xmlns:a14="http://schemas.microsoft.com/office/drawing/2010/main"/>
              </a:ext>
            </a:extLst>
          </a:blip>
          <a:srcRect l="-819"/>
          <a:stretch/>
        </p:blipFill>
        <p:spPr>
          <a:xfrm>
            <a:off x="1562028" y="3192852"/>
            <a:ext cx="6947991" cy="3194300"/>
          </a:xfrm>
          <a:prstGeom prst="rect">
            <a:avLst/>
          </a:prstGeom>
        </p:spPr>
      </p:pic>
    </p:spTree>
    <p:extLst>
      <p:ext uri="{BB962C8B-B14F-4D97-AF65-F5344CB8AC3E}">
        <p14:creationId xmlns:p14="http://schemas.microsoft.com/office/powerpoint/2010/main" val="186500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47767" y="201353"/>
            <a:ext cx="7886700" cy="1325563"/>
          </a:xfrm>
        </p:spPr>
        <p:txBody>
          <a:bodyPr>
            <a:normAutofit/>
          </a:bodyPr>
          <a:lstStyle/>
          <a:p>
            <a:r>
              <a:rPr lang="ru-RU" sz="3200" dirty="0"/>
              <a:t>ОБРАЗОВАТЕЛЬНЫЕ КАНАЛЫ НА </a:t>
            </a:r>
            <a:r>
              <a:rPr lang="en-US" sz="3200" dirty="0"/>
              <a:t>YOUTUBE</a:t>
            </a:r>
            <a:endParaRPr lang="ru-RU" sz="3200" dirty="0"/>
          </a:p>
        </p:txBody>
      </p:sp>
      <p:sp>
        <p:nvSpPr>
          <p:cNvPr id="3" name="Объект 2"/>
          <p:cNvSpPr>
            <a:spLocks noGrp="1"/>
          </p:cNvSpPr>
          <p:nvPr>
            <p:ph idx="1"/>
          </p:nvPr>
        </p:nvSpPr>
        <p:spPr>
          <a:xfrm>
            <a:off x="1393778" y="1731632"/>
            <a:ext cx="7531858" cy="4351338"/>
          </a:xfrm>
        </p:spPr>
        <p:txBody>
          <a:bodyPr>
            <a:normAutofit/>
          </a:bodyPr>
          <a:lstStyle/>
          <a:p>
            <a:pPr marL="0" indent="0" algn="just">
              <a:buNone/>
            </a:pPr>
            <a:r>
              <a:rPr lang="ru-RU" sz="1600" dirty="0"/>
              <a:t>Популярные каналы</a:t>
            </a:r>
            <a:r>
              <a:rPr lang="ru-RU" sz="1600" b="1" dirty="0"/>
              <a:t> </a:t>
            </a:r>
            <a:r>
              <a:rPr lang="ru-RU" sz="1600" b="1" dirty="0" err="1"/>
              <a:t>YouTube</a:t>
            </a:r>
            <a:r>
              <a:rPr lang="ru-RU" sz="1600" b="1" dirty="0"/>
              <a:t> </a:t>
            </a:r>
            <a:r>
              <a:rPr lang="ru-RU" sz="1600" dirty="0"/>
              <a:t>становятся источниками качественного образовательного </a:t>
            </a:r>
            <a:r>
              <a:rPr lang="ru-RU" sz="1600" dirty="0" err="1"/>
              <a:t>видеоконтента</a:t>
            </a:r>
            <a:r>
              <a:rPr lang="ru-RU" sz="1600" dirty="0"/>
              <a:t> для обучения. Этот контент полезен отстающим ученикам и одаренным детям, которые хотели бы узнать больше. </a:t>
            </a:r>
            <a:endParaRPr lang="ru-RU" sz="1600" dirty="0" smtClean="0"/>
          </a:p>
          <a:p>
            <a:pPr marL="0" indent="0" algn="just">
              <a:buNone/>
            </a:pPr>
            <a:r>
              <a:rPr lang="ru-RU" sz="1600" b="1" dirty="0" err="1"/>
              <a:t>ПостНаука</a:t>
            </a:r>
            <a:r>
              <a:rPr lang="ru-RU" sz="1600" dirty="0"/>
              <a:t> </a:t>
            </a:r>
            <a:r>
              <a:rPr lang="ru-RU" sz="1600" dirty="0" smtClean="0"/>
              <a:t>–на </a:t>
            </a:r>
            <a:r>
              <a:rPr lang="ru-RU" sz="1600" dirty="0"/>
              <a:t>канале представлены короткие </a:t>
            </a:r>
            <a:r>
              <a:rPr lang="ru-RU" sz="1600" dirty="0" err="1"/>
              <a:t>видеолекции</a:t>
            </a:r>
            <a:r>
              <a:rPr lang="ru-RU" sz="1600" dirty="0"/>
              <a:t>, монологи ученых по теме их исследований, научные теории, понятия, идеи и </a:t>
            </a:r>
            <a:r>
              <a:rPr lang="ru-RU" sz="1600" dirty="0" smtClean="0"/>
              <a:t>факты. </a:t>
            </a:r>
            <a:r>
              <a:rPr lang="en-US" sz="1600" dirty="0" smtClean="0">
                <a:hlinkClick r:id="rId2"/>
              </a:rPr>
              <a:t>https://www.youtube.com/user/postnauka/videos</a:t>
            </a:r>
            <a:endParaRPr lang="ru-RU" sz="1600" dirty="0" smtClean="0"/>
          </a:p>
          <a:p>
            <a:pPr marL="0" indent="0" algn="just">
              <a:buNone/>
            </a:pPr>
            <a:r>
              <a:rPr lang="ru-RU" sz="1600" b="1" dirty="0" err="1"/>
              <a:t>KhanAcademyRussian</a:t>
            </a:r>
            <a:r>
              <a:rPr lang="ru-RU" sz="1600" dirty="0"/>
              <a:t> – канал на </a:t>
            </a:r>
            <a:r>
              <a:rPr lang="ru-RU" sz="1600" dirty="0" err="1"/>
              <a:t>YouTube</a:t>
            </a:r>
            <a:r>
              <a:rPr lang="ru-RU" sz="1600" dirty="0"/>
              <a:t>, предоставляющий учебное видео по различным темам бесплатно в режиме онлайн. На канале </a:t>
            </a:r>
            <a:r>
              <a:rPr lang="ru-RU" sz="1600" dirty="0" smtClean="0"/>
              <a:t>систематизированы </a:t>
            </a:r>
            <a:r>
              <a:rPr lang="ru-RU" sz="1600" dirty="0" err="1" smtClean="0"/>
              <a:t>микролекции</a:t>
            </a:r>
            <a:r>
              <a:rPr lang="ru-RU" sz="1600" dirty="0" smtClean="0"/>
              <a:t> </a:t>
            </a:r>
            <a:r>
              <a:rPr lang="ru-RU" sz="1600" dirty="0"/>
              <a:t>по математике, истории, здравоохранению и медицине, финансам, физике, химии, биологии, астрономии, экономике, космологии, органической химии, истории искусства, макро- и микроэкономике, компьютерным наукам. </a:t>
            </a:r>
            <a:r>
              <a:rPr lang="en-US" sz="1600" dirty="0" smtClean="0">
                <a:hlinkClick r:id="rId3"/>
              </a:rPr>
              <a:t>https://www.youtube.com/user/KhanAcademyRussian/videos</a:t>
            </a:r>
            <a:endParaRPr lang="ru-RU" sz="1600" dirty="0" smtClean="0"/>
          </a:p>
          <a:p>
            <a:pPr marL="0" indent="0" algn="just">
              <a:buNone/>
            </a:pPr>
            <a:endParaRPr lang="ru-RU" sz="1600" dirty="0"/>
          </a:p>
        </p:txBody>
      </p:sp>
    </p:spTree>
    <p:extLst>
      <p:ext uri="{BB962C8B-B14F-4D97-AF65-F5344CB8AC3E}">
        <p14:creationId xmlns:p14="http://schemas.microsoft.com/office/powerpoint/2010/main" val="34733571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ru-RU" sz="2000" b="1" dirty="0" smtClean="0"/>
              <a:t>Российская электронная школа</a:t>
            </a:r>
            <a:r>
              <a:rPr lang="en-US" sz="1600" dirty="0" smtClean="0"/>
              <a:t/>
            </a:r>
            <a:br>
              <a:rPr lang="en-US" sz="1600" dirty="0" smtClean="0"/>
            </a:br>
            <a:r>
              <a:rPr lang="ru-RU" sz="1600" dirty="0" smtClean="0"/>
              <a:t>«Российская электронная школа» – это интерактивные уроки по всему школьному курсу с 1 по 11 класс от лучших учителей страны, созданные для того, чтобы у каждого ребёнка была возможность получить бесплатное качественное общее образование.</a:t>
            </a:r>
            <a:br>
              <a:rPr lang="ru-RU" sz="1600" dirty="0" smtClean="0"/>
            </a:br>
            <a:r>
              <a:rPr lang="ru-RU" sz="1600" dirty="0" smtClean="0"/>
              <a:t>Интерактивные уроки «Российской электронной школы» строятся на основе специально разработанных авторских программ, успешно прошедших независимую экспертизу. Эти уроки полностью соответствуют федеральным государственным образовательным стандартам (ФГОС) и примерной основной образовательной программе общего образования. Упражнения и проверочные задания в уроках даны по типу экзаменационных тестов и могут быть использованы для подготовки к государственной итоговой аттестации в форме ОГЭ и ЕГЭ.</a:t>
            </a:r>
            <a:br>
              <a:rPr lang="ru-RU" sz="1600" dirty="0" smtClean="0"/>
            </a:br>
            <a:r>
              <a:rPr lang="ru-RU" sz="1600" dirty="0" smtClean="0"/>
              <a:t>Уроки «Российской электронной школы» – это выверенная последовательность подачи дидактического материала на протяжении всего периода обучения, преемственность в изложении тем, формирование связей между предметами.</a:t>
            </a:r>
            <a:br>
              <a:rPr lang="ru-RU" sz="1600" dirty="0" smtClean="0"/>
            </a:br>
            <a:r>
              <a:rPr lang="ru-RU" sz="1600" dirty="0" smtClean="0"/>
              <a:t>В «Российской электронной школе» можно учиться постоянно, а можно заглянуть, чтобы повторить пропущенную тему или разобраться со сложным и непонятым материалом. Это отличная возможность для учителей побывать на «открытых уроках» своих коллег и перенять лучший опыт или подобрать к своим урокам разнообразные дополнительные материалы. Родители смогут по-новому взглянуть на школьное образование, и, если появится такое желание, снова «сесть за парту» вместе со своими детьми.</a:t>
            </a:r>
            <a:br>
              <a:rPr lang="ru-RU" sz="1600" dirty="0" smtClean="0"/>
            </a:br>
            <a:endParaRPr lang="ru-RU" sz="1600" dirty="0"/>
          </a:p>
        </p:txBody>
      </p:sp>
      <p:pic>
        <p:nvPicPr>
          <p:cNvPr id="4098" name="Picture 2" descr="C:\Documents and Settings\Admin\Рабочий стол\симпоузим\Screenshot_20210214-182445.png"/>
          <p:cNvPicPr>
            <a:picLocks noGrp="1" noChangeAspect="1" noChangeArrowheads="1"/>
          </p:cNvPicPr>
          <p:nvPr>
            <p:ph sz="half" idx="1"/>
          </p:nvPr>
        </p:nvPicPr>
        <p:blipFill>
          <a:blip r:embed="rId2" cstate="email">
            <a:extLst>
              <a:ext uri="{28A0092B-C50C-407E-A947-70E740481C1C}">
                <a14:useLocalDpi xmlns:a14="http://schemas.microsoft.com/office/drawing/2010/main"/>
              </a:ext>
            </a:extLst>
          </a:blip>
          <a:srcRect/>
          <a:stretch>
            <a:fillRect/>
          </a:stretch>
        </p:blipFill>
        <p:spPr bwMode="auto">
          <a:xfrm>
            <a:off x="1725769" y="4365625"/>
            <a:ext cx="1545465" cy="2086690"/>
          </a:xfrm>
          <a:prstGeom prst="rect">
            <a:avLst/>
          </a:prstGeom>
          <a:noFill/>
        </p:spPr>
      </p:pic>
      <p:pic>
        <p:nvPicPr>
          <p:cNvPr id="4099" name="Picture 3" descr="C:\Documents and Settings\Admin\Рабочий стол\симпоузим\Screenshot_20210214-182506.png"/>
          <p:cNvPicPr>
            <a:picLocks noGrp="1" noChangeAspect="1" noChangeArrowheads="1"/>
          </p:cNvPicPr>
          <p:nvPr>
            <p:ph sz="half" idx="2"/>
          </p:nvPr>
        </p:nvPicPr>
        <p:blipFill>
          <a:blip r:embed="rId3" cstate="email">
            <a:extLst>
              <a:ext uri="{28A0092B-C50C-407E-A947-70E740481C1C}">
                <a14:useLocalDpi xmlns:a14="http://schemas.microsoft.com/office/drawing/2010/main"/>
              </a:ext>
            </a:extLst>
          </a:blip>
          <a:srcRect/>
          <a:stretch>
            <a:fillRect/>
          </a:stretch>
        </p:blipFill>
        <p:spPr bwMode="auto">
          <a:xfrm>
            <a:off x="5550795" y="4340225"/>
            <a:ext cx="1637648" cy="2099212"/>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283</TotalTime>
  <Words>389</Words>
  <Application>Microsoft Office PowerPoint</Application>
  <PresentationFormat>Экран (4:3)</PresentationFormat>
  <Paragraphs>26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Office Theme</vt:lpstr>
      <vt:lpstr>Цифровые инструменты в деятельности учителя и обучающихся</vt:lpstr>
      <vt:lpstr>Презентация PowerPoint</vt:lpstr>
      <vt:lpstr>Презентация PowerPoint</vt:lpstr>
      <vt:lpstr>             Desmos — средство для экспериментирования на уроках математики http://www.desmos.com Desmos представляет собой бесплатный графический калькулятор, где ученики могут интуитивно строить чертежи, визуализировать свои идеи, двигать все детали и раскрашивать.  Самое интересное в Desmos – Международный конкурс математической графики. Можно собраться классом и сделать годовой или полугодовой проект, а с помощью графиков написать какую-нибудь картинку. Можно и не участвовать в конкурсе, а просто разнообразить школьную программу. Например, можно построить графики в виде Бэтмена, Винни-Пуха или другого героя. Задача учителя математики здесь — быть вовлеченным в игровой учебный процесс. Desmos поможет сделать интересными уроки математики.    </vt:lpstr>
      <vt:lpstr>СИСТЕМЫ ДЛЯ СОЗДАНИЯ ТЕСТОВ</vt:lpstr>
      <vt:lpstr>СЕРВИСЫ ДЛЯ СОЗДАНИЯ ИНТЕРАКТИВНЫХ УПРАЖНЕНИЙ, ИГР, КРОССВОРДОВ И ВИКТОРИН</vt:lpstr>
      <vt:lpstr>СЕРВИСЫ ДЛЯ СОЗДАНИЯ ИНТЕРАКТИВНЫХ УПРАЖНЕНИЙ, ИГР, КРОССВОРДОВ И ВИКТОРИН</vt:lpstr>
      <vt:lpstr>ОБРАЗОВАТЕЛЬНЫЕ КАНАЛЫ НА YOUTUBE</vt:lpstr>
      <vt:lpstr>               Российская электронная школа «Российская электронная школа» – это интерактивные уроки по всему школьному курсу с 1 по 11 класс от лучших учителей страны, созданные для того, чтобы у каждого ребёнка была возможность получить бесплатное качественное общее образование. Интерактивные уроки «Российской электронной школы» строятся на основе специально разработанных авторских программ, успешно прошедших независимую экспертизу. Эти уроки полностью соответствуют федеральным государственным образовательным стандартам (ФГОС) и примерной основной образовательной программе общего образования. Упражнения и проверочные задания в уроках даны по типу экзаменационных тестов и могут быть использованы для подготовки к государственной итоговой аттестации в форме ОГЭ и ЕГЭ. Уроки «Российской электронной школы» – это выверенная последовательность подачи дидактического материала на протяжении всего периода обучения, преемственность в изложении тем, формирование связей между предметами. В «Российской электронной школе» можно учиться постоянно, а можно заглянуть, чтобы повторить пропущенную тему или разобраться со сложным и непонятым материалом. Это отличная возможность для учителей побывать на «открытых уроках» своих коллег и перенять лучший опыт или подобрать к своим урокам разнообразные дополнительные материалы. Родители смогут по-новому взглянуть на школьное образование, и, если появится такое желание, снова «сесть за парту» вместе со своими детьми. </vt:lpstr>
      <vt:lpstr>      «Учи.ру — это онлайн-платформа, где ученики изучают предметы в интерактивной форме, что мне, как учителю, позволяет дифференцировать процесс обучения, даёт возможность расширить спектр способов предъявления учебной информации, а также привлечь внимание учеников к предметным олимпиадам, что в свою очередь помогает повысить качество обучения».</vt:lpstr>
      <vt:lpstr>ЯКласс» — это платформа электронного образования для школ, а также обучающая онлайн-площадка для школьников и их родителей.  С помощью ЯКласс можно быстро и беззатратно организовать самостоятельное или дистанционное обучение, отслеживать результаты и прогресс учащихся по отдельным темам, по предметам.  Использование данного ресурса происходит на многих этапах работы: · Изучение теоретического материала с отработкой наиболее значимых понятий темы · Самостоятельная работа (индивидуально, с выбором «своих» заданий или подсказанных преподавателем) · Проверочная работа (назначенная преподавателем) · Выполнение домашнего задания (индивидуально, с выбором «своих» заданий) · Индивидуальная работа вне класса (переменка). Работа с данным ресурсом осуществляется на ноутбуках учащихся. В случае отсутствия ноутбука проверочные работы могут быть распечатаны, остальная работа выполняется в парах. Возможности Якласса с 1 по 11 класс и большинство заданий соответствуют различных образовательным программам по 11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Ангелина</cp:lastModifiedBy>
  <cp:revision>44</cp:revision>
  <dcterms:created xsi:type="dcterms:W3CDTF">2019-10-28T08:40:00Z</dcterms:created>
  <dcterms:modified xsi:type="dcterms:W3CDTF">2022-12-03T12:53:15Z</dcterms:modified>
</cp:coreProperties>
</file>