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45EC-4923-4BD1-A882-7B415F17029E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A0D6-9E82-4919-BBD1-9A3214507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923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45EC-4923-4BD1-A882-7B415F17029E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A0D6-9E82-4919-BBD1-9A3214507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09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45EC-4923-4BD1-A882-7B415F17029E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A0D6-9E82-4919-BBD1-9A3214507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29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45EC-4923-4BD1-A882-7B415F17029E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A0D6-9E82-4919-BBD1-9A3214507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22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45EC-4923-4BD1-A882-7B415F17029E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A0D6-9E82-4919-BBD1-9A3214507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986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45EC-4923-4BD1-A882-7B415F17029E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A0D6-9E82-4919-BBD1-9A3214507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428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45EC-4923-4BD1-A882-7B415F17029E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A0D6-9E82-4919-BBD1-9A3214507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062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45EC-4923-4BD1-A882-7B415F17029E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A0D6-9E82-4919-BBD1-9A3214507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788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45EC-4923-4BD1-A882-7B415F17029E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A0D6-9E82-4919-BBD1-9A3214507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291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45EC-4923-4BD1-A882-7B415F17029E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A0D6-9E82-4919-BBD1-9A3214507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335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45EC-4923-4BD1-A882-7B415F17029E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A0D6-9E82-4919-BBD1-9A3214507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019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6F45EC-4923-4BD1-A882-7B415F17029E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60A0D6-9E82-4919-BBD1-9A3214507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14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класс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ЕГЭ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61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193676"/>
            <a:ext cx="11344275" cy="692150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40 г раствора с массовой долей гидроксида натрия 8% пропустили сернистый газ. При этом образовался сульфит натрия. Вычислите объём (н. у.) вступившего в реакцию газа.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50740" t="21765" r="13400"/>
          <a:stretch/>
        </p:blipFill>
        <p:spPr>
          <a:xfrm>
            <a:off x="4248150" y="1371600"/>
            <a:ext cx="3057525" cy="3668242"/>
          </a:xfrm>
          <a:prstGeom prst="rect">
            <a:avLst/>
          </a:prstGeom>
        </p:spPr>
      </p:pic>
      <p:sp>
        <p:nvSpPr>
          <p:cNvPr id="6" name="Блок-схема: альтернативный процесс 5"/>
          <p:cNvSpPr/>
          <p:nvPr/>
        </p:nvSpPr>
        <p:spPr>
          <a:xfrm>
            <a:off x="6372225" y="2600325"/>
            <a:ext cx="933450" cy="447675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NaOH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4010024" y="4048125"/>
            <a:ext cx="695325" cy="447675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16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Прямая соединительная линия 8"/>
          <p:cNvCxnSpPr>
            <a:stCxn id="7" idx="0"/>
          </p:cNvCxnSpPr>
          <p:nvPr/>
        </p:nvCxnSpPr>
        <p:spPr>
          <a:xfrm flipV="1">
            <a:off x="4357687" y="3295650"/>
            <a:ext cx="909638" cy="752475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028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8149" y="365126"/>
            <a:ext cx="11382375" cy="863600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взаимодействии 150 г раствора нитрата свинца с небольшим избытком раствора иодида калия выпало 10,45 г осадка. Рассчитайте массовую долю нитрата свинца в исходном растворе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96" t="22593" r="4479" b="25370"/>
          <a:stretch/>
        </p:blipFill>
        <p:spPr>
          <a:xfrm>
            <a:off x="2724149" y="2043112"/>
            <a:ext cx="6086476" cy="3353528"/>
          </a:xfrm>
          <a:prstGeom prst="rect">
            <a:avLst/>
          </a:prstGeom>
        </p:spPr>
      </p:pic>
      <p:sp>
        <p:nvSpPr>
          <p:cNvPr id="4" name="Блок-схема: альтернативный процесс 3"/>
          <p:cNvSpPr/>
          <p:nvPr/>
        </p:nvSpPr>
        <p:spPr>
          <a:xfrm>
            <a:off x="4048125" y="3086100"/>
            <a:ext cx="1362074" cy="447675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Pb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(NO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16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3448050" y="4734288"/>
            <a:ext cx="476250" cy="447675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</a:t>
            </a:r>
            <a:endParaRPr lang="ru-RU" sz="16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7153275" y="3219814"/>
            <a:ext cx="1562099" cy="533036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1600" b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7048500" y="4958126"/>
            <a:ext cx="1666874" cy="447675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Осадок</a:t>
            </a:r>
          </a:p>
          <a:p>
            <a:pPr algn="ctr"/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10,45 г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270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2377" y="295456"/>
            <a:ext cx="9387840" cy="549275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избытке соляной кислоты растворили 1,506 г руды, содержащей 77% карбоната железа(II). Определите объём углекислого газа, выделившегося при этом.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5999" t="16687" r="40858" b="12031"/>
          <a:stretch/>
        </p:blipFill>
        <p:spPr>
          <a:xfrm>
            <a:off x="3291840" y="1628502"/>
            <a:ext cx="4859383" cy="3666309"/>
          </a:xfrm>
          <a:prstGeom prst="rect">
            <a:avLst/>
          </a:prstGeom>
        </p:spPr>
      </p:pic>
      <p:sp>
        <p:nvSpPr>
          <p:cNvPr id="4" name="Выгнутая вверх стрелка 3"/>
          <p:cNvSpPr/>
          <p:nvPr/>
        </p:nvSpPr>
        <p:spPr>
          <a:xfrm rot="21044247">
            <a:off x="4745232" y="1126538"/>
            <a:ext cx="2473235" cy="666091"/>
          </a:xfrm>
          <a:prstGeom prst="curvedDownArrow">
            <a:avLst>
              <a:gd name="adj1" fmla="val 20832"/>
              <a:gd name="adj2" fmla="val 51569"/>
              <a:gd name="adj3" fmla="val 374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7141029" y="4990011"/>
            <a:ext cx="748937" cy="304800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Руда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8151223" y="4088673"/>
            <a:ext cx="696685" cy="304800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 smtClean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↑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 стрелкой 7"/>
          <p:cNvCxnSpPr>
            <a:stCxn id="6" idx="0"/>
          </p:cNvCxnSpPr>
          <p:nvPr/>
        </p:nvCxnSpPr>
        <p:spPr>
          <a:xfrm flipH="1" flipV="1">
            <a:off x="7628709" y="3805646"/>
            <a:ext cx="870857" cy="28302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4364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49869"/>
          </a:xfrm>
        </p:spPr>
        <p:txBody>
          <a:bodyPr>
            <a:norm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150 г раствора карбоната натрия добавили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избыток разбавленной серной кислоты, и раствор нагрели до окончания выделения газа. Всего выделилось 3,36 л газа (н. у.). Рассчитайте массовую долю карбоната натрия в исходном растворе.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33619" t="20244" r="6286" b="7291"/>
          <a:stretch/>
        </p:blipFill>
        <p:spPr>
          <a:xfrm>
            <a:off x="3274423" y="1924594"/>
            <a:ext cx="5495108" cy="3727269"/>
          </a:xfrm>
          <a:prstGeom prst="rect">
            <a:avLst/>
          </a:prstGeom>
        </p:spPr>
      </p:pic>
      <p:sp>
        <p:nvSpPr>
          <p:cNvPr id="4" name="Блок-схема: узел 3"/>
          <p:cNvSpPr/>
          <p:nvPr/>
        </p:nvSpPr>
        <p:spPr>
          <a:xfrm>
            <a:off x="5172892" y="4598126"/>
            <a:ext cx="209006" cy="391886"/>
          </a:xfrm>
          <a:prstGeom prst="flowChartConnector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 rot="19685824">
            <a:off x="7514998" y="3996114"/>
            <a:ext cx="207909" cy="362080"/>
          </a:xfrm>
          <a:prstGeom prst="flowChartConnector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4811486" y="5242560"/>
            <a:ext cx="931817" cy="409303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16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6174377" y="3609702"/>
            <a:ext cx="461555" cy="357051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1600" b="1" dirty="0" smtClean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↑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V="1">
            <a:off x="6644640" y="3579223"/>
            <a:ext cx="452846" cy="20900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223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194" y="86756"/>
            <a:ext cx="11136086" cy="897618"/>
          </a:xfrm>
        </p:spPr>
        <p:txBody>
          <a:bodyPr>
            <a:normAutofit/>
          </a:bodyPr>
          <a:lstStyle/>
          <a:p>
            <a:pPr algn="ctr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прокаливания 24,0 г смеси сульфата, нитрата и гидрокарбоната натрия выделился газ объёмом 2,24 л (н. у.). При пропускании этого газа через избыток известковой воды выпало 5,0 г осадка. Определите массовые доли солей в исходной смеси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14" t="8193" r="12927" b="14644"/>
          <a:stretch/>
        </p:blipFill>
        <p:spPr>
          <a:xfrm>
            <a:off x="1293730" y="1915885"/>
            <a:ext cx="1368081" cy="17417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14" t="8193" r="12927" b="14644"/>
          <a:stretch/>
        </p:blipFill>
        <p:spPr>
          <a:xfrm>
            <a:off x="5162259" y="1915885"/>
            <a:ext cx="1368081" cy="17417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14" t="8193" r="12927" b="14644"/>
          <a:stretch/>
        </p:blipFill>
        <p:spPr>
          <a:xfrm>
            <a:off x="9020268" y="1915885"/>
            <a:ext cx="1368081" cy="174171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flipH="1">
            <a:off x="1293730" y="2229393"/>
            <a:ext cx="8164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en-US" sz="1400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en-US" sz="1400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1400" b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5162259" y="2229393"/>
            <a:ext cx="8164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NaNO</a:t>
            </a:r>
            <a:r>
              <a:rPr lang="en-US" sz="14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1400" b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flipH="1">
            <a:off x="8899837" y="2229392"/>
            <a:ext cx="9383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NaHCO</a:t>
            </a:r>
            <a:r>
              <a:rPr lang="en-US" sz="14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1400" b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/>
          <a:srcRect l="6398" t="22453" r="25495"/>
          <a:stretch/>
        </p:blipFill>
        <p:spPr>
          <a:xfrm>
            <a:off x="1876425" y="4318177"/>
            <a:ext cx="3285834" cy="1955987"/>
          </a:xfrm>
          <a:prstGeom prst="rect">
            <a:avLst/>
          </a:prstGeom>
        </p:spPr>
      </p:pic>
      <p:sp>
        <p:nvSpPr>
          <p:cNvPr id="14" name="Правая фигурная скобка 13"/>
          <p:cNvSpPr/>
          <p:nvPr/>
        </p:nvSpPr>
        <p:spPr>
          <a:xfrm rot="16200000">
            <a:off x="5906717" y="-3228578"/>
            <a:ext cx="361406" cy="9927520"/>
          </a:xfrm>
          <a:prstGeom prst="rightBrace">
            <a:avLst>
              <a:gd name="adj1" fmla="val 38722"/>
              <a:gd name="adj2" fmla="val 49910"/>
            </a:avLst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Блок-схема: альтернативный процесс 15"/>
          <p:cNvSpPr/>
          <p:nvPr/>
        </p:nvSpPr>
        <p:spPr>
          <a:xfrm>
            <a:off x="5033032" y="1062050"/>
            <a:ext cx="1923251" cy="34725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(смеси) = 24 г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Выгнутая вверх стрелка 17"/>
          <p:cNvSpPr/>
          <p:nvPr/>
        </p:nvSpPr>
        <p:spPr>
          <a:xfrm rot="1463089">
            <a:off x="2614902" y="1825221"/>
            <a:ext cx="798682" cy="325019"/>
          </a:xfrm>
          <a:prstGeom prst="curved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Выгнутая вверх стрелка 18"/>
          <p:cNvSpPr/>
          <p:nvPr/>
        </p:nvSpPr>
        <p:spPr>
          <a:xfrm rot="1463089">
            <a:off x="6518105" y="1825222"/>
            <a:ext cx="798682" cy="325019"/>
          </a:xfrm>
          <a:prstGeom prst="curved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Выгнутая вверх стрелка 19"/>
          <p:cNvSpPr/>
          <p:nvPr/>
        </p:nvSpPr>
        <p:spPr>
          <a:xfrm rot="1463089">
            <a:off x="10391099" y="1825223"/>
            <a:ext cx="798682" cy="325019"/>
          </a:xfrm>
          <a:prstGeom prst="curved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Блок-схема: альтернативный процесс 20"/>
          <p:cNvSpPr/>
          <p:nvPr/>
        </p:nvSpPr>
        <p:spPr>
          <a:xfrm>
            <a:off x="3006087" y="2399208"/>
            <a:ext cx="444137" cy="394754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22" name="Блок-схема: альтернативный процесс 21"/>
          <p:cNvSpPr/>
          <p:nvPr/>
        </p:nvSpPr>
        <p:spPr>
          <a:xfrm>
            <a:off x="10790440" y="2399208"/>
            <a:ext cx="444137" cy="394754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23" name="Блок-схема: альтернативный процесс 22"/>
          <p:cNvSpPr/>
          <p:nvPr/>
        </p:nvSpPr>
        <p:spPr>
          <a:xfrm>
            <a:off x="6988668" y="2397000"/>
            <a:ext cx="444137" cy="394754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24" name="Блок-схема: альтернативный процесс 23"/>
          <p:cNvSpPr/>
          <p:nvPr/>
        </p:nvSpPr>
        <p:spPr>
          <a:xfrm>
            <a:off x="6629001" y="5195390"/>
            <a:ext cx="444137" cy="394754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348258" y="5195390"/>
            <a:ext cx="359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Блок-схема: альтернативный процесс 25"/>
          <p:cNvSpPr/>
          <p:nvPr/>
        </p:nvSpPr>
        <p:spPr>
          <a:xfrm>
            <a:off x="7982968" y="5195390"/>
            <a:ext cx="2405381" cy="394753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Известковая вода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Стрелка вправо 26"/>
          <p:cNvSpPr/>
          <p:nvPr/>
        </p:nvSpPr>
        <p:spPr>
          <a:xfrm>
            <a:off x="5616656" y="5105963"/>
            <a:ext cx="371620" cy="548185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57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161925"/>
            <a:ext cx="11125200" cy="1019175"/>
          </a:xfrm>
        </p:spPr>
        <p:txBody>
          <a:bodyPr>
            <a:normAutofit/>
          </a:bodyPr>
          <a:lstStyle/>
          <a:p>
            <a:pPr algn="ctr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Смесь карбонатов магния и бария растворили в избытке азотной кислоты. Выделился газ объёмом 13,44 л (н. у.). При действии избытка серной кислоты на полученный раствор образовался осадок массой 46,6 г. Рассчитайте массовые доли (в %) веществ в исходной смеси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54" t="11481" r="9167" b="27963"/>
          <a:stretch/>
        </p:blipFill>
        <p:spPr>
          <a:xfrm>
            <a:off x="542924" y="1361706"/>
            <a:ext cx="3922844" cy="1856396"/>
          </a:xfrm>
          <a:prstGeom prst="rect">
            <a:avLst/>
          </a:prstGeom>
        </p:spPr>
      </p:pic>
      <p:sp>
        <p:nvSpPr>
          <p:cNvPr id="4" name="Блок-схема: альтернативный процесс 3"/>
          <p:cNvSpPr/>
          <p:nvPr/>
        </p:nvSpPr>
        <p:spPr>
          <a:xfrm>
            <a:off x="1618521" y="1861281"/>
            <a:ext cx="885825" cy="332396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HNO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16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54" t="11481" r="9167" b="27963"/>
          <a:stretch/>
        </p:blipFill>
        <p:spPr>
          <a:xfrm>
            <a:off x="542924" y="3704365"/>
            <a:ext cx="3922844" cy="1884971"/>
          </a:xfrm>
          <a:prstGeom prst="rect">
            <a:avLst/>
          </a:prstGeom>
        </p:spPr>
      </p:pic>
      <p:sp>
        <p:nvSpPr>
          <p:cNvPr id="6" name="Блок-схема: альтернативный процесс 5"/>
          <p:cNvSpPr/>
          <p:nvPr/>
        </p:nvSpPr>
        <p:spPr>
          <a:xfrm>
            <a:off x="1618520" y="4239571"/>
            <a:ext cx="885826" cy="339115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HNO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16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942975" y="2838947"/>
            <a:ext cx="1009650" cy="314325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MgCO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16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942975" y="5198820"/>
            <a:ext cx="1009650" cy="314325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BaCO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16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авая фигурная скобка 8"/>
          <p:cNvSpPr/>
          <p:nvPr/>
        </p:nvSpPr>
        <p:spPr>
          <a:xfrm>
            <a:off x="4522918" y="2521381"/>
            <a:ext cx="457200" cy="2991764"/>
          </a:xfrm>
          <a:prstGeom prst="rightBrace">
            <a:avLst>
              <a:gd name="adj1" fmla="val 41666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5139464" y="3722477"/>
            <a:ext cx="1762125" cy="589572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(газа) = 13,44 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15370" r="42813"/>
          <a:stretch/>
        </p:blipFill>
        <p:spPr>
          <a:xfrm>
            <a:off x="7181850" y="1728265"/>
            <a:ext cx="4657725" cy="3710136"/>
          </a:xfrm>
          <a:prstGeom prst="rect">
            <a:avLst/>
          </a:prstGeom>
        </p:spPr>
      </p:pic>
      <p:sp>
        <p:nvSpPr>
          <p:cNvPr id="12" name="Блок-схема: альтернативный процесс 11"/>
          <p:cNvSpPr/>
          <p:nvPr/>
        </p:nvSpPr>
        <p:spPr>
          <a:xfrm>
            <a:off x="8867775" y="2521381"/>
            <a:ext cx="838200" cy="317566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16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10934699" y="4713420"/>
            <a:ext cx="904876" cy="485400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Осадок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46,6 г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7842379" y="4848225"/>
            <a:ext cx="752475" cy="350595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10968037" y="3922005"/>
            <a:ext cx="838200" cy="317566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HNO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16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995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6775" y="241300"/>
            <a:ext cx="10515600" cy="7016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Смесь сульфита кальция и карбоната кальция общей массой 60,0 г обработали избытком соляной кислоты. Выделившийся газ может обесцветить 158 г 10,0%-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ного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раствора перманганата калия, подкисленного серной кислотой. Рассчитайте массовые доли (в %) веществ в смеси.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54" t="11481" r="9167" b="27963"/>
          <a:stretch/>
        </p:blipFill>
        <p:spPr>
          <a:xfrm>
            <a:off x="1571624" y="1266456"/>
            <a:ext cx="3922844" cy="18563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54" t="11481" r="9167" b="27963"/>
          <a:stretch/>
        </p:blipFill>
        <p:spPr>
          <a:xfrm>
            <a:off x="1571624" y="3666756"/>
            <a:ext cx="3922844" cy="1856396"/>
          </a:xfrm>
          <a:prstGeom prst="rect">
            <a:avLst/>
          </a:prstGeom>
        </p:spPr>
      </p:pic>
      <p:sp>
        <p:nvSpPr>
          <p:cNvPr id="5" name="Левая фигурная скобка 4"/>
          <p:cNvSpPr/>
          <p:nvPr/>
        </p:nvSpPr>
        <p:spPr>
          <a:xfrm>
            <a:off x="1276349" y="2023204"/>
            <a:ext cx="295275" cy="2686050"/>
          </a:xfrm>
          <a:prstGeom prst="leftBrace">
            <a:avLst>
              <a:gd name="adj1" fmla="val 81060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128586" y="3032180"/>
            <a:ext cx="1000125" cy="66809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(смеси) = 60 г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4714875" y="2505075"/>
            <a:ext cx="779593" cy="304800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b="1" dirty="0" smtClean="0">
                <a:latin typeface="Yu Gothic UI Semilight" panose="020B0400000000000000" pitchFamily="34" charset="-128"/>
                <a:ea typeface="Yu Gothic UI Semilight" panose="020B0400000000000000" pitchFamily="34" charset="-128"/>
                <a:cs typeface="Times New Roman" panose="02020603050405020304" pitchFamily="18" charset="0"/>
              </a:rPr>
              <a:t>↑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1962151" y="2728728"/>
            <a:ext cx="838199" cy="312977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CaSO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16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1962151" y="5119503"/>
            <a:ext cx="838199" cy="312977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CaCO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16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трелка вправо 9"/>
          <p:cNvSpPr/>
          <p:nvPr/>
        </p:nvSpPr>
        <p:spPr>
          <a:xfrm rot="2210434">
            <a:off x="5532572" y="2696674"/>
            <a:ext cx="704850" cy="374705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19388298">
            <a:off x="5536404" y="4665229"/>
            <a:ext cx="704850" cy="374705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3"/>
          <a:srcRect t="16667" r="48657"/>
          <a:stretch/>
        </p:blipFill>
        <p:spPr>
          <a:xfrm>
            <a:off x="6279380" y="2522776"/>
            <a:ext cx="5291977" cy="2548454"/>
          </a:xfrm>
          <a:prstGeom prst="rect">
            <a:avLst/>
          </a:prstGeom>
        </p:spPr>
      </p:pic>
      <p:sp>
        <p:nvSpPr>
          <p:cNvPr id="16" name="Стрелка вправо 15"/>
          <p:cNvSpPr/>
          <p:nvPr/>
        </p:nvSpPr>
        <p:spPr>
          <a:xfrm>
            <a:off x="8467725" y="3949432"/>
            <a:ext cx="1504950" cy="518254"/>
          </a:xfrm>
          <a:prstGeom prst="rightArrow">
            <a:avLst>
              <a:gd name="adj1" fmla="val 50000"/>
              <a:gd name="adj2" fmla="val 55513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7962900" y="2176953"/>
            <a:ext cx="693869" cy="328122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Газ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832507" y="247280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832507" y="489391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865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3475" y="127000"/>
            <a:ext cx="10172700" cy="854075"/>
          </a:xfrm>
        </p:spPr>
        <p:txBody>
          <a:bodyPr>
            <a:normAutofit fontScale="90000"/>
          </a:bodyPr>
          <a:lstStyle/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полной нейтрализации 200 г раствора, содержащего серную и азотную кислоты, потребовалось 855 г 5,0 %-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раствора гидроксида бария, при этом из раствора выпал осадок массой 34,95 г. Рассчитайте массовые доли (в %) кислот в исходном растворе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15417" t="35555" r="58928" b="25926"/>
          <a:stretch/>
        </p:blipFill>
        <p:spPr>
          <a:xfrm>
            <a:off x="2795592" y="1295400"/>
            <a:ext cx="2114550" cy="17858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5417" t="35555" r="59159" b="25926"/>
          <a:stretch/>
        </p:blipFill>
        <p:spPr>
          <a:xfrm>
            <a:off x="2805116" y="3582255"/>
            <a:ext cx="2095501" cy="1785816"/>
          </a:xfrm>
          <a:prstGeom prst="rect">
            <a:avLst/>
          </a:prstGeom>
        </p:spPr>
      </p:pic>
      <p:sp>
        <p:nvSpPr>
          <p:cNvPr id="5" name="Левая фигурная скобка 4"/>
          <p:cNvSpPr/>
          <p:nvPr/>
        </p:nvSpPr>
        <p:spPr>
          <a:xfrm>
            <a:off x="2428877" y="1729643"/>
            <a:ext cx="314325" cy="3414834"/>
          </a:xfrm>
          <a:prstGeom prst="leftBrace">
            <a:avLst>
              <a:gd name="adj1" fmla="val 100490"/>
              <a:gd name="adj2" fmla="val 49538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883449" y="3081216"/>
            <a:ext cx="1373985" cy="614484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р-</a:t>
            </a:r>
            <a:r>
              <a:rPr lang="ru-RU" sz="16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200 г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2728914" y="3072912"/>
            <a:ext cx="771525" cy="364148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16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2728913" y="5368071"/>
            <a:ext cx="771525" cy="364148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HNO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16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авая фигурная скобка 8"/>
          <p:cNvSpPr/>
          <p:nvPr/>
        </p:nvSpPr>
        <p:spPr>
          <a:xfrm>
            <a:off x="5072065" y="2441697"/>
            <a:ext cx="333375" cy="1990725"/>
          </a:xfrm>
          <a:prstGeom prst="rightBrace">
            <a:avLst>
              <a:gd name="adj1" fmla="val 53109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5576888" y="3197958"/>
            <a:ext cx="981074" cy="432409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Ba(OH)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16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6267450" y="1838325"/>
            <a:ext cx="1009650" cy="349983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6267450" y="4640017"/>
            <a:ext cx="1009650" cy="349983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16" t="37963" r="8333" b="4259"/>
          <a:stretch/>
        </p:blipFill>
        <p:spPr>
          <a:xfrm>
            <a:off x="7734303" y="1295400"/>
            <a:ext cx="2676527" cy="4436819"/>
          </a:xfrm>
          <a:prstGeom prst="rect">
            <a:avLst/>
          </a:prstGeom>
        </p:spPr>
      </p:pic>
      <p:sp>
        <p:nvSpPr>
          <p:cNvPr id="14" name="Блок-схема: альтернативный процесс 13"/>
          <p:cNvSpPr/>
          <p:nvPr/>
        </p:nvSpPr>
        <p:spPr>
          <a:xfrm>
            <a:off x="9072566" y="4990000"/>
            <a:ext cx="1243009" cy="524975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Осадок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34,95 г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38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14312"/>
            <a:ext cx="10515600" cy="860425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Газ, по­лу­чен­ный при вза­и­мо­дей­ствии 8,0 г меди с 60 г 80-процентного рас­тво­ра азот­ной кислоты, про­пу­сти­ли на хо­ло­де через 25 мл 40-процентного рас­тво­ра гид­рок­си­да калия (ρ = 1,4 г/мл). Рас­счи­тай­те мас­со­вые доли ве­ществ в об­ра­зо­вав­шем­ся растворе.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7" t="19075" r="4375" b="4814"/>
          <a:stretch/>
        </p:blipFill>
        <p:spPr>
          <a:xfrm>
            <a:off x="1781175" y="1362075"/>
            <a:ext cx="8362950" cy="3914776"/>
          </a:xfrm>
          <a:prstGeom prst="rect">
            <a:avLst/>
          </a:prstGeom>
        </p:spPr>
      </p:pic>
      <p:sp>
        <p:nvSpPr>
          <p:cNvPr id="4" name="Блок-схема: альтернативный процесс 3"/>
          <p:cNvSpPr/>
          <p:nvPr/>
        </p:nvSpPr>
        <p:spPr>
          <a:xfrm>
            <a:off x="6038850" y="1571625"/>
            <a:ext cx="514350" cy="457200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1600" b="1" dirty="0" smtClean="0">
                <a:latin typeface="Times New Roman" panose="02020603050405020304" pitchFamily="18" charset="0"/>
                <a:ea typeface="Yu Gothic UI Semilight" panose="020B0400000000000000" pitchFamily="34" charset="-128"/>
                <a:cs typeface="Times New Roman" panose="02020603050405020304" pitchFamily="18" charset="0"/>
              </a:rPr>
              <a:t>↑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5343525" y="4229100"/>
            <a:ext cx="1057275" cy="581025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 </a:t>
            </a:r>
          </a:p>
          <a:p>
            <a:pPr algn="ctr"/>
            <a:r>
              <a:rPr lang="en-US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г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1933575" y="2905126"/>
            <a:ext cx="752475" cy="361949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HNO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16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Блок-схема: узел 6"/>
          <p:cNvSpPr/>
          <p:nvPr/>
        </p:nvSpPr>
        <p:spPr>
          <a:xfrm>
            <a:off x="4533901" y="4981576"/>
            <a:ext cx="171449" cy="171450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9248775" y="2905126"/>
            <a:ext cx="733425" cy="361949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KOH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8020050" y="4229101"/>
            <a:ext cx="1343025" cy="581025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 </a:t>
            </a:r>
          </a:p>
        </p:txBody>
      </p:sp>
      <p:sp>
        <p:nvSpPr>
          <p:cNvPr id="10" name="Блок-схема: узел 9"/>
          <p:cNvSpPr/>
          <p:nvPr/>
        </p:nvSpPr>
        <p:spPr>
          <a:xfrm>
            <a:off x="7172325" y="4981576"/>
            <a:ext cx="161925" cy="171449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13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3035" y="2333262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класс </a:t>
            </a:r>
            <a:r>
              <a:rPr lang="ru-RU" sz="4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ОГЭ</a:t>
            </a:r>
            <a:endParaRPr lang="ru-RU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60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4475" y="165100"/>
            <a:ext cx="9210675" cy="796925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рас­тво­ру си­ли­ка­та калия мас­сой 20,53 г и мас­со­вой долей 15% при­ли­ли из­бы­ток рас­тво­ра нит­ра­та кальция. Вы­чис­ли­те массу об­ра­зо­вав­ше­го­ся осадка.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87" t="22037" b="24074"/>
          <a:stretch/>
        </p:blipFill>
        <p:spPr>
          <a:xfrm>
            <a:off x="2714624" y="1276350"/>
            <a:ext cx="6503511" cy="3409950"/>
          </a:xfrm>
          <a:prstGeom prst="rect">
            <a:avLst/>
          </a:prstGeom>
        </p:spPr>
      </p:pic>
      <p:sp>
        <p:nvSpPr>
          <p:cNvPr id="6" name="Блок-схема: альтернативный процесс 5"/>
          <p:cNvSpPr/>
          <p:nvPr/>
        </p:nvSpPr>
        <p:spPr>
          <a:xfrm>
            <a:off x="4067175" y="2295525"/>
            <a:ext cx="1304925" cy="428625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Ca(NO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16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3448051" y="4210050"/>
            <a:ext cx="990600" cy="390525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SiO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16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7105650" y="2490787"/>
            <a:ext cx="1495425" cy="500063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7105650" y="4186237"/>
            <a:ext cx="1495425" cy="500063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Осадок</a:t>
            </a:r>
            <a:r>
              <a:rPr lang="ru-RU" sz="1600" b="1" dirty="0" smtClean="0">
                <a:latin typeface="Yu Gothic UI Semilight" panose="020B0400000000000000" pitchFamily="34" charset="-128"/>
                <a:ea typeface="Yu Gothic UI Semilight" panose="020B0400000000000000" pitchFamily="34" charset="-128"/>
                <a:cs typeface="Times New Roman" panose="02020603050405020304" pitchFamily="18" charset="0"/>
              </a:rPr>
              <a:t>↓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659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7875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Вычислите объём газа (н. у.), который выделится при действии избытка сульфида железа(II) на 490 г 10%-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ного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раствора серной кислоты.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2" t="2037" r="28334" b="35000"/>
          <a:stretch/>
        </p:blipFill>
        <p:spPr>
          <a:xfrm>
            <a:off x="3981449" y="1381124"/>
            <a:ext cx="3438525" cy="3238501"/>
          </a:xfrm>
          <a:prstGeom prst="rect">
            <a:avLst/>
          </a:prstGeom>
        </p:spPr>
      </p:pic>
      <p:sp>
        <p:nvSpPr>
          <p:cNvPr id="4" name="Блок-схема: альтернативный процесс 3"/>
          <p:cNvSpPr/>
          <p:nvPr/>
        </p:nvSpPr>
        <p:spPr>
          <a:xfrm>
            <a:off x="5591176" y="4162425"/>
            <a:ext cx="685800" cy="390525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FeS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4267200" y="2128837"/>
            <a:ext cx="504825" cy="461963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6648451" y="2000250"/>
            <a:ext cx="771524" cy="438149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16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4529137" y="1733549"/>
            <a:ext cx="485775" cy="35242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113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2636</TotalTime>
  <Words>382</Words>
  <Application>Microsoft Office PowerPoint</Application>
  <PresentationFormat>Широкоэкранный</PresentationFormat>
  <Paragraphs>71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Yu Gothic UI Semilight</vt:lpstr>
      <vt:lpstr>Arial</vt:lpstr>
      <vt:lpstr>Calibri</vt:lpstr>
      <vt:lpstr>Calibri Light</vt:lpstr>
      <vt:lpstr>Times New Roman</vt:lpstr>
      <vt:lpstr>Тема Office</vt:lpstr>
      <vt:lpstr>11 класс</vt:lpstr>
      <vt:lpstr>В результате прокаливания 24,0 г смеси сульфата, нитрата и гидрокарбоната натрия выделился газ объёмом 2,24 л (н. у.). При пропускании этого газа через избыток известковой воды выпало 5,0 г осадка. Определите массовые доли солей в исходной смеси.</vt:lpstr>
      <vt:lpstr>Смесь карбонатов магния и бария растворили в избытке азотной кислоты. Выделился газ объёмом 13,44 л (н. у.). При действии избытка серной кислоты на полученный раствор образовался осадок массой 46,6 г. Рассчитайте массовые доли (в %) веществ в исходной смеси.</vt:lpstr>
      <vt:lpstr>Смесь сульфита кальция и карбоната кальция общей массой 60,0 г обработали избытком соляной кислоты. Выделившийся газ может обесцветить 158 г 10,0%-ного раствора перманганата калия, подкисленного серной кислотой. Рассчитайте массовые доли (в %) веществ в смеси.</vt:lpstr>
      <vt:lpstr>Для полной нейтрализации 200 г раствора, содержащего серную и азотную кислоты, потребовалось 855 г 5,0 %-го раствора гидроксида бария, при этом из раствора выпал осадок массой 34,95 г. Рассчитайте массовые доли (в %) кислот в исходном растворе.</vt:lpstr>
      <vt:lpstr>Газ, по­лу­чен­ный при вза­и­мо­дей­ствии 8,0 г меди с 60 г 80-процентного рас­тво­ра азот­ной кислоты, про­пу­сти­ли на хо­ло­де через 25 мл 40-процентного рас­тво­ра гид­рок­си­да калия (ρ = 1,4 г/мл). Рас­счи­тай­те мас­со­вые доли ве­ществ в об­ра­зо­вав­шем­ся растворе.</vt:lpstr>
      <vt:lpstr>9 класс   ОГЭ</vt:lpstr>
      <vt:lpstr>К рас­тво­ру си­ли­ка­та калия мас­сой 20,53 г и мас­со­вой долей 15% при­ли­ли из­бы­ток рас­тво­ра нит­ра­та кальция. Вы­чис­ли­те массу об­ра­зо­вав­ше­го­ся осадка.</vt:lpstr>
      <vt:lpstr>Вычислите объём газа (н. у.), который выделится при действии избытка сульфида железа(II) на 490 г 10%-ного раствора серной кислоты.</vt:lpstr>
      <vt:lpstr>Через 40 г раствора с массовой долей гидроксида натрия 8% пропустили сернистый газ. При этом образовался сульфит натрия. Вычислите объём (н. у.) вступившего в реакцию газа.</vt:lpstr>
      <vt:lpstr>При взаимодействии 150 г раствора нитрата свинца с небольшим избытком раствора иодида калия выпало 10,45 г осадка. Рассчитайте массовую долю нитрата свинца в исходном растворе.</vt:lpstr>
      <vt:lpstr>В избытке соляной кислоты растворили 1,506 г руды, содержащей 77% карбоната железа(II). Определите объём углекислого газа, выделившегося при этом.</vt:lpstr>
      <vt:lpstr>К 150 г раствора карбоната натрия добавили избыток разбавленной серной кислоты, и раствор нагрели до окончания выделения газа. Всего выделилось 3,36 л газа (н. у.). Рассчитайте массовую долю карбоната натрия в исходном растворе.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 Габидулина</dc:creator>
  <cp:lastModifiedBy>Марина Габидулина</cp:lastModifiedBy>
  <cp:revision>52</cp:revision>
  <dcterms:created xsi:type="dcterms:W3CDTF">2020-03-07T18:34:21Z</dcterms:created>
  <dcterms:modified xsi:type="dcterms:W3CDTF">2020-04-07T08:33:46Z</dcterms:modified>
</cp:coreProperties>
</file>