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6" r:id="rId3"/>
    <p:sldId id="257" r:id="rId4"/>
    <p:sldId id="259" r:id="rId5"/>
    <p:sldId id="265" r:id="rId6"/>
    <p:sldId id="260" r:id="rId7"/>
    <p:sldId id="266" r:id="rId8"/>
    <p:sldId id="261" r:id="rId9"/>
    <p:sldId id="267" r:id="rId10"/>
    <p:sldId id="262" r:id="rId11"/>
    <p:sldId id="268" r:id="rId12"/>
    <p:sldId id="263" r:id="rId13"/>
    <p:sldId id="269" r:id="rId14"/>
    <p:sldId id="264" r:id="rId15"/>
    <p:sldId id="258" r:id="rId16"/>
    <p:sldId id="256" r:id="rId17"/>
    <p:sldId id="270" r:id="rId18"/>
    <p:sldId id="271" r:id="rId19"/>
    <p:sldId id="272" r:id="rId20"/>
    <p:sldId id="278" r:id="rId21"/>
    <p:sldId id="273" r:id="rId22"/>
    <p:sldId id="279" r:id="rId23"/>
    <p:sldId id="274" r:id="rId24"/>
    <p:sldId id="275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F4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ru.chesster.ru/editor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ru.chesster.ru/editor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ockvault.net/photo/171280/love-on-a-checkerboard" TargetMode="External"/><Relationship Id="rId13" Type="http://schemas.openxmlformats.org/officeDocument/2006/relationships/hyperlink" Target="http://freephotosbank.com/12414.html" TargetMode="External"/><Relationship Id="rId18" Type="http://schemas.openxmlformats.org/officeDocument/2006/relationships/hyperlink" Target="http://freephotosbank.com/10850.html" TargetMode="External"/><Relationship Id="rId26" Type="http://schemas.openxmlformats.org/officeDocument/2006/relationships/image" Target="../media/image27.jpeg"/><Relationship Id="rId3" Type="http://schemas.openxmlformats.org/officeDocument/2006/relationships/hyperlink" Target="http://freephotosbank.com/12321.html" TargetMode="External"/><Relationship Id="rId21" Type="http://schemas.openxmlformats.org/officeDocument/2006/relationships/image" Target="../media/image22.jpeg"/><Relationship Id="rId7" Type="http://schemas.openxmlformats.org/officeDocument/2006/relationships/hyperlink" Target="http://www.stockvault.net/user/profile/111725" TargetMode="External"/><Relationship Id="rId12" Type="http://schemas.openxmlformats.org/officeDocument/2006/relationships/hyperlink" Target="http://www.stockvault.net/photo/206734/chess-pawn" TargetMode="External"/><Relationship Id="rId17" Type="http://schemas.openxmlformats.org/officeDocument/2006/relationships/hyperlink" Target="https://www.shutterstock.com/ru/image-photo/aged-metal-shield" TargetMode="External"/><Relationship Id="rId25" Type="http://schemas.openxmlformats.org/officeDocument/2006/relationships/image" Target="../media/image26.jpeg"/><Relationship Id="rId2" Type="http://schemas.openxmlformats.org/officeDocument/2006/relationships/image" Target="../media/image20.jpeg"/><Relationship Id="rId16" Type="http://schemas.openxmlformats.org/officeDocument/2006/relationships/hyperlink" Target="https://pixabay.com/ru/" TargetMode="External"/><Relationship Id="rId20" Type="http://schemas.openxmlformats.org/officeDocument/2006/relationships/image" Target="../media/image21.jpeg"/><Relationship Id="rId29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tockvault.net/photo/113811/chess-pieces" TargetMode="External"/><Relationship Id="rId11" Type="http://schemas.openxmlformats.org/officeDocument/2006/relationships/hyperlink" Target="http://www.stockvault.net/user/profile/168912" TargetMode="External"/><Relationship Id="rId24" Type="http://schemas.openxmlformats.org/officeDocument/2006/relationships/image" Target="../media/image25.jpeg"/><Relationship Id="rId5" Type="http://schemas.openxmlformats.org/officeDocument/2006/relationships/hyperlink" Target="http://stockvault.net/terms-of-use" TargetMode="External"/><Relationship Id="rId15" Type="http://schemas.openxmlformats.org/officeDocument/2006/relationships/hyperlink" Target="http://www.stockvault.net/photo/149184/red-umbrella" TargetMode="External"/><Relationship Id="rId23" Type="http://schemas.openxmlformats.org/officeDocument/2006/relationships/image" Target="../media/image24.jpeg"/><Relationship Id="rId28" Type="http://schemas.openxmlformats.org/officeDocument/2006/relationships/image" Target="../media/image29.jpeg"/><Relationship Id="rId10" Type="http://schemas.openxmlformats.org/officeDocument/2006/relationships/hyperlink" Target="http://www.everystockphoto.com/photo.php?imageId=918130&amp;searchId=b016f48d898c745be5ef382254224582&amp;npos=4" TargetMode="External"/><Relationship Id="rId19" Type="http://schemas.openxmlformats.org/officeDocument/2006/relationships/hyperlink" Target="http://ru.chesster.ru/editor" TargetMode="External"/><Relationship Id="rId4" Type="http://schemas.openxmlformats.org/officeDocument/2006/relationships/hyperlink" Target="http://www.stockvault.net/user/profile/5040" TargetMode="External"/><Relationship Id="rId9" Type="http://schemas.openxmlformats.org/officeDocument/2006/relationships/hyperlink" Target="http://www.everystockphoto.com/photographer.php?photographer_id=22613" TargetMode="External"/><Relationship Id="rId14" Type="http://schemas.openxmlformats.org/officeDocument/2006/relationships/hyperlink" Target="http://www.stockvault.net/user/profile/87395" TargetMode="External"/><Relationship Id="rId22" Type="http://schemas.openxmlformats.org/officeDocument/2006/relationships/image" Target="../media/image23.jpeg"/><Relationship Id="rId27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052736"/>
            <a:ext cx="85689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Учреждение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МБОУ «Курортская средняя общеобразовательная школа»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 :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Защита в шахматах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Шалев Валерий Сергеевич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Должность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учитель английского языка начальной, основной и средней общеобразовательной школы и шахматного всеобуча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2020-2021 учебный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4"/>
            <a:ext cx="961256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Перекрытие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88640"/>
            <a:ext cx="6480720" cy="6505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07704" y="5661248"/>
            <a:ext cx="1763688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h5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 rot="16200000" flipH="1">
            <a:off x="7110283" y="1178750"/>
            <a:ext cx="468052" cy="50405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мка 4"/>
          <p:cNvSpPr/>
          <p:nvPr/>
        </p:nvSpPr>
        <p:spPr>
          <a:xfrm>
            <a:off x="7308304" y="908720"/>
            <a:ext cx="864096" cy="864096"/>
          </a:xfrm>
          <a:prstGeom prst="frame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6660232" y="2852936"/>
            <a:ext cx="1224136" cy="288032"/>
          </a:xfrm>
          <a:prstGeom prst="rightArrow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52536" y="0"/>
            <a:ext cx="9577064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Защита атакованной фигуры другой своей фигурой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6552727" cy="655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436096" y="4797152"/>
            <a:ext cx="3707904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1.Ce4  C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a1</a:t>
            </a:r>
          </a:p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2.C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a8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 rot="2653851">
            <a:off x="3113862" y="2797482"/>
            <a:ext cx="302693" cy="3168352"/>
          </a:xfrm>
          <a:prstGeom prst="downArrow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" name="Стрелка вверх 4"/>
          <p:cNvSpPr/>
          <p:nvPr/>
        </p:nvSpPr>
        <p:spPr>
          <a:xfrm rot="2617436">
            <a:off x="3648004" y="3131135"/>
            <a:ext cx="335825" cy="2883152"/>
          </a:xfrm>
          <a:prstGeom prst="upArrow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мка 5"/>
          <p:cNvSpPr/>
          <p:nvPr/>
        </p:nvSpPr>
        <p:spPr>
          <a:xfrm>
            <a:off x="1331640" y="0"/>
            <a:ext cx="864096" cy="864096"/>
          </a:xfrm>
          <a:prstGeom prst="frame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1331640" y="5517232"/>
            <a:ext cx="864096" cy="864096"/>
          </a:xfrm>
          <a:prstGeom prst="fra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трелка вверх 7"/>
          <p:cNvSpPr/>
          <p:nvPr/>
        </p:nvSpPr>
        <p:spPr>
          <a:xfrm rot="18834756">
            <a:off x="3264200" y="375349"/>
            <a:ext cx="299949" cy="3493728"/>
          </a:xfrm>
          <a:prstGeom prst="upArrow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61256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Контратака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83169"/>
            <a:ext cx="6624735" cy="657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лево 3"/>
          <p:cNvSpPr/>
          <p:nvPr/>
        </p:nvSpPr>
        <p:spPr>
          <a:xfrm>
            <a:off x="4067944" y="6021288"/>
            <a:ext cx="1296144" cy="288032"/>
          </a:xfrm>
          <a:prstGeom prst="leftArrow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мка 4"/>
          <p:cNvSpPr/>
          <p:nvPr/>
        </p:nvSpPr>
        <p:spPr>
          <a:xfrm>
            <a:off x="3635896" y="4149080"/>
            <a:ext cx="1008112" cy="1008112"/>
          </a:xfrm>
          <a:prstGeom prst="frame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трелка вверх 5"/>
          <p:cNvSpPr/>
          <p:nvPr/>
        </p:nvSpPr>
        <p:spPr>
          <a:xfrm>
            <a:off x="3995936" y="5085184"/>
            <a:ext cx="288032" cy="792088"/>
          </a:xfrm>
          <a:prstGeom prst="upArrow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низ 2"/>
          <p:cNvSpPr/>
          <p:nvPr/>
        </p:nvSpPr>
        <p:spPr>
          <a:xfrm>
            <a:off x="3923928" y="980728"/>
            <a:ext cx="288032" cy="3456384"/>
          </a:xfrm>
          <a:prstGeom prst="downArrow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19864" y="1628800"/>
            <a:ext cx="12241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775"/>
            <a:ext cx="6696743" cy="6645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низ 3"/>
          <p:cNvSpPr/>
          <p:nvPr/>
        </p:nvSpPr>
        <p:spPr>
          <a:xfrm>
            <a:off x="3851920" y="980728"/>
            <a:ext cx="288032" cy="3240360"/>
          </a:xfrm>
          <a:prstGeom prst="downArrow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" name="Стрелка вверх 4"/>
          <p:cNvSpPr/>
          <p:nvPr/>
        </p:nvSpPr>
        <p:spPr>
          <a:xfrm>
            <a:off x="3131840" y="1412776"/>
            <a:ext cx="216024" cy="4392488"/>
          </a:xfrm>
          <a:prstGeom prst="upArrow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203848" y="1196752"/>
            <a:ext cx="1512168" cy="216024"/>
          </a:xfrm>
          <a:prstGeom prst="rightArrow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2771800" y="908720"/>
            <a:ext cx="864096" cy="864096"/>
          </a:xfrm>
          <a:prstGeom prst="frame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19864" y="1556792"/>
            <a:ext cx="12241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8640"/>
            <a:ext cx="6504133" cy="645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право 2"/>
          <p:cNvSpPr/>
          <p:nvPr/>
        </p:nvSpPr>
        <p:spPr>
          <a:xfrm>
            <a:off x="2339752" y="5949280"/>
            <a:ext cx="1656184" cy="288032"/>
          </a:xfrm>
          <a:prstGeom prst="rightArrow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 rot="10800000">
            <a:off x="4499992" y="5949280"/>
            <a:ext cx="360040" cy="288032"/>
          </a:xfrm>
          <a:prstGeom prst="rightArrow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067944" y="620688"/>
            <a:ext cx="360040" cy="5112568"/>
          </a:xfrm>
          <a:prstGeom prst="downArrow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19864" y="1556792"/>
            <a:ext cx="12241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0"/>
            <a:ext cx="6696744" cy="6671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право 2"/>
          <p:cNvSpPr/>
          <p:nvPr/>
        </p:nvSpPr>
        <p:spPr>
          <a:xfrm rot="10800000">
            <a:off x="3923928" y="5949280"/>
            <a:ext cx="648072" cy="360040"/>
          </a:xfrm>
          <a:prstGeom prst="rightArrow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 rot="16200000">
            <a:off x="4535996" y="5193196"/>
            <a:ext cx="720080" cy="360040"/>
          </a:xfrm>
          <a:prstGeom prst="rightArrow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5220072" y="5949280"/>
            <a:ext cx="648072" cy="360040"/>
          </a:xfrm>
          <a:prstGeom prst="rightArrow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мка 5"/>
          <p:cNvSpPr/>
          <p:nvPr/>
        </p:nvSpPr>
        <p:spPr>
          <a:xfrm>
            <a:off x="4427984" y="4797152"/>
            <a:ext cx="864096" cy="864096"/>
          </a:xfrm>
          <a:prstGeom prst="frame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3635896" y="5661248"/>
            <a:ext cx="864096" cy="864096"/>
          </a:xfrm>
          <a:prstGeom prst="frame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5292080" y="5661248"/>
            <a:ext cx="864096" cy="864096"/>
          </a:xfrm>
          <a:prstGeom prst="frame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rot="18705633">
            <a:off x="3390487" y="3647278"/>
            <a:ext cx="264733" cy="2190461"/>
          </a:xfrm>
          <a:prstGeom prst="downArrow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9864" y="1412776"/>
            <a:ext cx="12241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6577323" cy="652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низ 3"/>
          <p:cNvSpPr/>
          <p:nvPr/>
        </p:nvSpPr>
        <p:spPr>
          <a:xfrm>
            <a:off x="3419872" y="764704"/>
            <a:ext cx="360040" cy="4680520"/>
          </a:xfrm>
          <a:prstGeom prst="downArrow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3131840" y="4725144"/>
            <a:ext cx="864096" cy="864096"/>
          </a:xfrm>
          <a:prstGeom prst="frame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2267744" y="5013176"/>
            <a:ext cx="1296144" cy="360040"/>
          </a:xfrm>
          <a:prstGeom prst="rightArrow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919864" y="1412776"/>
            <a:ext cx="12241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64096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Определи вид защиты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61256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Защита при </a:t>
            </a:r>
          </a:p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«Детском мате»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3851920" y="4725144"/>
            <a:ext cx="1512168" cy="15696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84584" y="0"/>
            <a:ext cx="961256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Контратака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467544" y="2708920"/>
            <a:ext cx="1512168" cy="15696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Homepage"/>
          <p:cNvSpPr>
            <a:spLocks noEditPoints="1" noChangeArrowheads="1"/>
          </p:cNvSpPr>
          <p:nvPr/>
        </p:nvSpPr>
        <p:spPr bwMode="auto">
          <a:xfrm>
            <a:off x="971600" y="2132856"/>
            <a:ext cx="1362075" cy="18764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999 w 21600"/>
              <a:gd name="T15" fmla="*/ 12174 h 21600"/>
              <a:gd name="T16" fmla="*/ 20813 w 21600"/>
              <a:gd name="T17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251" y="7101"/>
                </a:moveTo>
                <a:lnTo>
                  <a:pt x="5251" y="11160"/>
                </a:lnTo>
                <a:lnTo>
                  <a:pt x="16306" y="11160"/>
                </a:lnTo>
                <a:lnTo>
                  <a:pt x="16306" y="7052"/>
                </a:lnTo>
                <a:lnTo>
                  <a:pt x="16901" y="6561"/>
                </a:lnTo>
                <a:lnTo>
                  <a:pt x="15264" y="5236"/>
                </a:lnTo>
                <a:lnTo>
                  <a:pt x="15264" y="1636"/>
                </a:lnTo>
                <a:lnTo>
                  <a:pt x="13478" y="1636"/>
                </a:lnTo>
                <a:lnTo>
                  <a:pt x="13478" y="3698"/>
                </a:lnTo>
                <a:lnTo>
                  <a:pt x="11182" y="1669"/>
                </a:lnTo>
                <a:lnTo>
                  <a:pt x="4847" y="6561"/>
                </a:lnTo>
                <a:lnTo>
                  <a:pt x="5251" y="7101"/>
                </a:lnTo>
                <a:close/>
              </a:path>
              <a:path w="21600" h="21600" extrusionOk="0">
                <a:moveTo>
                  <a:pt x="9396" y="11160"/>
                </a:moveTo>
                <a:lnTo>
                  <a:pt x="9396" y="7772"/>
                </a:lnTo>
                <a:lnTo>
                  <a:pt x="11820" y="7772"/>
                </a:lnTo>
                <a:lnTo>
                  <a:pt x="11820" y="11160"/>
                </a:lnTo>
                <a:lnTo>
                  <a:pt x="9396" y="1116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63688" y="1772816"/>
            <a:ext cx="66247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Стр.26-35 Прорешивать задачи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диван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060848"/>
            <a:ext cx="4968552" cy="3327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131840" y="764704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3059832" y="1124744"/>
            <a:ext cx="1008112" cy="108012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08104" y="692696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0232" y="620688"/>
            <a:ext cx="1944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</a:t>
            </a:r>
            <a:endParaRPr lang="ru-RU" sz="9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60232" y="2060848"/>
            <a:ext cx="1944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ль</a:t>
            </a:r>
            <a:endParaRPr lang="ru-RU" sz="9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660232" y="2348880"/>
            <a:ext cx="15121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251520" y="692696"/>
            <a:ext cx="8892480" cy="9100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1)</a:t>
            </a:r>
            <a:r>
              <a:rPr lang="en-US" sz="12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Author:</a:t>
            </a:r>
            <a:r>
              <a:rPr lang="en-US" sz="1200" dirty="0" smtClean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en-US" sz="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Istvain</a:t>
            </a:r>
            <a:r>
              <a:rPr lang="en-US" sz="1200" dirty="0" smtClean="0">
                <a:latin typeface="Times New Roman" pitchFamily="18" charset="0"/>
                <a:ea typeface="Calibri"/>
                <a:cs typeface="Times New Roman" pitchFamily="18" charset="0"/>
              </a:rPr>
              <a:t> freebee</a:t>
            </a:r>
            <a:r>
              <a:rPr lang="ru-RU" sz="1200" dirty="0" smtClean="0"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r>
              <a:rPr lang="en-US" sz="1200" b="1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Location:</a:t>
            </a:r>
            <a:r>
              <a:rPr lang="en-US" sz="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Budapest</a:t>
            </a:r>
            <a:r>
              <a:rPr lang="en-US" sz="1200" dirty="0" smtClean="0">
                <a:latin typeface="Times New Roman" pitchFamily="18" charset="0"/>
                <a:ea typeface="Calibri"/>
                <a:cs typeface="Times New Roman" pitchFamily="18" charset="0"/>
              </a:rPr>
              <a:t>/</a:t>
            </a:r>
            <a:r>
              <a:rPr lang="en-US" sz="12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Hungary</a:t>
            </a:r>
            <a:r>
              <a:rPr lang="en-US" sz="1200" b="1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Website</a:t>
            </a:r>
            <a:r>
              <a:rPr lang="ru-RU" sz="12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r>
              <a:rPr lang="en-US" sz="1200" dirty="0" smtClean="0">
                <a:latin typeface="Times New Roman" pitchFamily="18" charset="0"/>
                <a:ea typeface="Calibri"/>
                <a:cs typeface="Times New Roman" pitchFamily="18" charset="0"/>
              </a:rPr>
              <a:t> N\A</a:t>
            </a:r>
            <a:endParaRPr lang="ru-RU" sz="12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latin typeface="Times New Roman" pitchFamily="18" charset="0"/>
                <a:ea typeface="Calibri"/>
                <a:cs typeface="Times New Roman" pitchFamily="18" charset="0"/>
              </a:rPr>
              <a:t>Ссылка: 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http://freephotosbank.com/12321.html</a:t>
            </a:r>
            <a:r>
              <a:rPr lang="en-US" sz="1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2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</a:pPr>
            <a:endParaRPr lang="ru-RU" sz="1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</a:t>
            </a:r>
            <a:r>
              <a:rPr lang="en-US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Author: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Barry Haynes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Uploaded: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May 2nd 2010 </a:t>
            </a:r>
            <a:r>
              <a:rPr lang="en-US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License: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Non-Commercial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Website: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stockvault.com</a:t>
            </a: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1200" dirty="0" smtClean="0">
                <a:latin typeface="Times New Roman" pitchFamily="18" charset="0"/>
                <a:ea typeface="Calibri"/>
                <a:cs typeface="Times New Roman" pitchFamily="18" charset="0"/>
              </a:rPr>
              <a:t>Ссылка: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 http://www.stockvault.net/photo/113811/chess-pieces#svpre</a:t>
            </a:r>
            <a:endParaRPr lang="ru-RU" sz="12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1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</a:t>
            </a:r>
            <a:r>
              <a:rPr lang="ru-RU" sz="1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Author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Emerson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 </a:t>
            </a:r>
            <a:r>
              <a:rPr lang="ru-RU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Kim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 </a:t>
            </a:r>
            <a:r>
              <a:rPr lang="ru-RU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Lineses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Uploaded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May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6th 2015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License: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Non-Commercial</a:t>
            </a:r>
            <a:r>
              <a:rPr lang="en-US" sz="1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Website: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stockvault.com</a:t>
            </a: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Ссылка: 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http://www.stockvault.net/photo/171280/love-on-a-checkerboard</a:t>
            </a:r>
            <a:endParaRPr lang="ru-RU" sz="12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1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</a:t>
            </a:r>
            <a:r>
              <a:rPr lang="ru-RU" sz="1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Author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Kryten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License: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Attribution License</a:t>
            </a: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Website: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everystockphoto.com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 </a:t>
            </a:r>
            <a:r>
              <a:rPr lang="ru-RU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Ссылка:</a:t>
            </a:r>
            <a:r>
              <a:rPr lang="ru-RU" sz="1200" u="sng" dirty="0" err="1" smtClean="0">
                <a:latin typeface="Times New Roman" pitchFamily="18" charset="0"/>
                <a:cs typeface="Times New Roman" pitchFamily="18" charset="0"/>
                <a:hlinkClick r:id="rId10"/>
              </a:rPr>
              <a:t>http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10"/>
              </a:rPr>
              <a:t>://</a:t>
            </a:r>
            <a:r>
              <a:rPr lang="ru-RU" sz="1200" u="sng" dirty="0" err="1" smtClean="0">
                <a:latin typeface="Times New Roman" pitchFamily="18" charset="0"/>
                <a:cs typeface="Times New Roman" pitchFamily="18" charset="0"/>
                <a:hlinkClick r:id="rId10"/>
              </a:rPr>
              <a:t>www.everystockphoto.com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10"/>
              </a:rPr>
              <a:t>/</a:t>
            </a:r>
            <a:r>
              <a:rPr lang="ru-RU" sz="1200" u="sng" dirty="0" err="1" smtClean="0">
                <a:latin typeface="Times New Roman" pitchFamily="18" charset="0"/>
                <a:cs typeface="Times New Roman" pitchFamily="18" charset="0"/>
                <a:hlinkClick r:id="rId10"/>
              </a:rPr>
              <a:t>photo</a:t>
            </a:r>
            <a:r>
              <a:rPr lang="ru-RU" sz="1200" u="sng" dirty="0" smtClean="0">
                <a:hlinkClick r:id="rId10"/>
              </a:rPr>
              <a:t>.</a:t>
            </a:r>
            <a:endParaRPr lang="ru-RU" sz="1200" u="sng" dirty="0" smtClean="0"/>
          </a:p>
          <a:p>
            <a:pPr lvl="0"/>
            <a:endParaRPr lang="ru-RU" sz="1200" b="1" dirty="0" smtClean="0"/>
          </a:p>
          <a:p>
            <a:pPr lvl="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Author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u="sng" dirty="0" err="1" smtClean="0">
                <a:latin typeface="Times New Roman" pitchFamily="18" charset="0"/>
                <a:cs typeface="Times New Roman" pitchFamily="18" charset="0"/>
                <a:hlinkClick r:id="rId11"/>
              </a:rPr>
              <a:t>svklimkin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Uploaded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August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9th 2016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License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u="sng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Non-Commercial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Website: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everystockphoto.com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Ссылка:</a:t>
            </a:r>
            <a:r>
              <a:rPr lang="ru-RU" sz="1200" u="sng" dirty="0" smtClean="0">
                <a:hlinkClick r:id="rId12"/>
              </a:rPr>
              <a:t> 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http://www.stockvault.net/photo/206734/chess-pawn</a:t>
            </a:r>
            <a:endParaRPr lang="ru-RU" sz="1200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/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6)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Author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Todor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Atanasov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Username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nocameraz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Website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todoratanasov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blogspot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com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Location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Sofia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Bulgaria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Ссылка: 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http://freephotosbank.com/12414.html</a:t>
            </a:r>
            <a:endParaRPr lang="ru-RU" sz="1200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/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7)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Author: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200" u="sng" dirty="0" smtClean="0">
                <a:latin typeface="Times New Roman" pitchFamily="18" charset="0"/>
                <a:cs typeface="Times New Roman" pitchFamily="18" charset="0"/>
                <a:hlinkClick r:id="rId14"/>
              </a:rPr>
              <a:t>2happy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Uploaded: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 October 15th 2013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License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u="sng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Non-Commercial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Website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stockvault.com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Ссылка: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15"/>
              </a:rPr>
              <a:t> http://www.stockvault.net/photo/149184/red-umbrella#myDownload</a:t>
            </a:r>
            <a:endParaRPr lang="ru-RU" sz="1200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8)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Author: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  Tomasz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Mikolajszyk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Uploaded: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Julay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16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2016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License: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2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Non-Commercial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Website: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pixabay.com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Ссылка: 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https://pixabay.com/ru/</a:t>
            </a:r>
            <a:endParaRPr lang="ru-RU" sz="1200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9)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Author: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Andrey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Kuzmin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Website: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shutterstock.comLicense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 Non-Commercial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Ссылка: 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https://www.shutterstock.com/ru/image-photo/aged-metal-shield</a:t>
            </a:r>
            <a:endParaRPr lang="ru-RU" sz="1200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/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10)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Author: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Christian Gaia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Website: freephotosband.com  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N\A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License: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 Non-Commercial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Ссылка: 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http://freephotosbank.com/10850.html</a:t>
            </a:r>
            <a:endParaRPr lang="ru-RU" sz="1200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11)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Редактор доски и расстановки фигур Ссылка: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9"/>
              </a:rPr>
              <a:t>http://ru.chesster.ru/editor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Website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Chester.ru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lnSpc>
                <a:spcPct val="115000"/>
              </a:lnSpc>
            </a:pP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1036" name="Рисунок 1" descr="1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932040" y="764704"/>
            <a:ext cx="386275" cy="28803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483768" y="332656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Список источников иллюстраций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8" name="Рисунок 2" descr="C:\Users\SHALEV\Desktop\2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948264" y="1412776"/>
            <a:ext cx="432048" cy="288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Рисунок 3" descr="C:\Users\SHALEV\Desktop\3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308304" y="1988840"/>
            <a:ext cx="504056" cy="33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Рисунок 4" descr="C:\Users\SHALEV\Desktop\4.jp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5292080" y="2492896"/>
            <a:ext cx="468660" cy="31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3" name="Рисунок 1" descr="C:\Users\SHALEV\Desktop\Новая папка (2)\5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164288" y="3068960"/>
            <a:ext cx="422587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" name="Рисунок 1" descr="C:\Users\SHALEV VS\Downloads\baa565663fbfb09277b933ed34994f6a\baa565663fbfb09277b933ed34994f6a.jp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812361" y="3645025"/>
            <a:ext cx="43204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5" name="Рисунок 1" descr="C:\Users\SHALEV VS\Downloads\stockvault-red-umbrella149184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6804248" y="4149080"/>
            <a:ext cx="577673" cy="377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6" name="Рисунок 2" descr="C:\Users\SHALEV VS\Downloads\gas-1639243_1920.jp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7236296" y="4581128"/>
            <a:ext cx="395536" cy="52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7" name="Picture 23" descr="stock-photo-aged-metal-shield-isolated-on-white-99626243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5508104" y="5229200"/>
            <a:ext cx="330511" cy="359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8" name="Picture 24" descr="диван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6300192" y="5805264"/>
            <a:ext cx="394097" cy="29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292080" y="3789040"/>
            <a:ext cx="1872208" cy="237626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prstTxWarp prst="textFadeRight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3789040"/>
            <a:ext cx="1872208" cy="237626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prstTxWarp prst="textFadeRight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080" y="980728"/>
            <a:ext cx="1872208" cy="237626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prstTxWarp prst="textFadeRight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908720"/>
            <a:ext cx="1944216" cy="237626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prstTxWarp prst="textFadeRight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Рисунок 1" descr="C:\Users\SHALEV VS\Downloads\stockvault-red-umbrella1491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04664"/>
            <a:ext cx="3212829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7" name="Рисунок 2" descr="C:\Users\SHALEV VS\Downloads\gas-1639243_1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4265"/>
            <a:ext cx="2520280" cy="332848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8" name="Рисунок 1" descr="C:\Users\SHALEV VS\Downloads\baa565663fbfb09277b933ed34994f6a\baa565663fbfb09277b933ed34994f6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557" y="3573016"/>
            <a:ext cx="4212467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9" name="Picture 5" descr="stock-photo-aged-metal-shield-isolated-on-white-9962624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573015"/>
            <a:ext cx="2808312" cy="30573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TextBox 9">
            <a:hlinkClick r:id="rId6" action="ppaction://hlinksldjump"/>
          </p:cNvPr>
          <p:cNvSpPr txBox="1"/>
          <p:nvPr/>
        </p:nvSpPr>
        <p:spPr>
          <a:xfrm>
            <a:off x="7919864" y="4941168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348880"/>
            <a:ext cx="961256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BottomRigh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Защита в шахматах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88640"/>
            <a:ext cx="6480719" cy="6480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низ 2"/>
          <p:cNvSpPr/>
          <p:nvPr/>
        </p:nvSpPr>
        <p:spPr>
          <a:xfrm rot="2643857" flipH="1">
            <a:off x="2782368" y="4616050"/>
            <a:ext cx="240808" cy="137031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мка 5"/>
          <p:cNvSpPr/>
          <p:nvPr/>
        </p:nvSpPr>
        <p:spPr>
          <a:xfrm>
            <a:off x="3275856" y="4005064"/>
            <a:ext cx="1008112" cy="1008112"/>
          </a:xfrm>
          <a:prstGeom prst="frame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Стрелка углом 4"/>
          <p:cNvSpPr/>
          <p:nvPr/>
        </p:nvSpPr>
        <p:spPr>
          <a:xfrm rot="10800000">
            <a:off x="3923928" y="4077072"/>
            <a:ext cx="1368152" cy="576064"/>
          </a:xfrm>
          <a:prstGeom prst="bentArrow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080" y="5661248"/>
            <a:ext cx="277180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К:с3 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dc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61256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УНИЧТОЖЕНИЕ АТАКУЮЩЕЙ ФИГУРЫ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8640"/>
            <a:ext cx="6468422" cy="649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56176" y="5661248"/>
            <a:ext cx="1763688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1.Kd2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 flipH="1">
            <a:off x="2699792" y="4869160"/>
            <a:ext cx="263221" cy="827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мка 5"/>
          <p:cNvSpPr/>
          <p:nvPr/>
        </p:nvSpPr>
        <p:spPr>
          <a:xfrm>
            <a:off x="3923928" y="4869160"/>
            <a:ext cx="1008112" cy="1008112"/>
          </a:xfrm>
          <a:prstGeom prst="frame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Стрелка углом вверх 4"/>
          <p:cNvSpPr/>
          <p:nvPr/>
        </p:nvSpPr>
        <p:spPr>
          <a:xfrm>
            <a:off x="3275856" y="5661248"/>
            <a:ext cx="1296144" cy="648072"/>
          </a:xfrm>
          <a:prstGeom prst="bentUpArrow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4"/>
            <a:ext cx="961256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Уход из-под боя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60648"/>
            <a:ext cx="6529000" cy="6431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56176" y="5661248"/>
            <a:ext cx="1763688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1.Ca4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 flipH="1">
            <a:off x="1907703" y="1052736"/>
            <a:ext cx="335229" cy="468052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мка 5"/>
          <p:cNvSpPr/>
          <p:nvPr/>
        </p:nvSpPr>
        <p:spPr>
          <a:xfrm>
            <a:off x="1619672" y="3284984"/>
            <a:ext cx="1008112" cy="1008112"/>
          </a:xfrm>
          <a:prstGeom prst="frame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2513015" flipH="1">
            <a:off x="2964393" y="1365437"/>
            <a:ext cx="301547" cy="2849512"/>
          </a:xfrm>
          <a:prstGeom prst="downArrow">
            <a:avLst/>
          </a:prstGeom>
          <a:solidFill>
            <a:srgbClr val="18F4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13691E-6 L -1.66667E-6 -0.3670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104</Words>
  <Application>Microsoft Office PowerPoint</Application>
  <PresentationFormat>Экран (4:3)</PresentationFormat>
  <Paragraphs>82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SHALEV VS</dc:creator>
  <cp:lastModifiedBy>User</cp:lastModifiedBy>
  <cp:revision>47</cp:revision>
  <dcterms:created xsi:type="dcterms:W3CDTF">2017-04-18T15:15:18Z</dcterms:created>
  <dcterms:modified xsi:type="dcterms:W3CDTF">2021-04-24T07:50:17Z</dcterms:modified>
</cp:coreProperties>
</file>