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8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62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0000"/>
    <a:srgbClr val="CC0000"/>
    <a:srgbClr val="8A0000"/>
    <a:srgbClr val="005000"/>
    <a:srgbClr val="007A00"/>
    <a:srgbClr val="194B32"/>
    <a:srgbClr val="006600"/>
    <a:srgbClr val="753805"/>
    <a:srgbClr val="7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8786DDDE-3C24-42F7-AD86-2E9235749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095401"/>
            <a:ext cx="7560840" cy="2773759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softRound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Математический диктант по теме </a:t>
            </a:r>
            <a:r>
              <a:rPr lang="ru-RU" sz="3600" dirty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3600" dirty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7200" b="1" dirty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«</a:t>
            </a:r>
            <a:r>
              <a:rPr lang="ru-RU" sz="7200" b="1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Числа, которые больше 1000. Нумерация»</a:t>
            </a:r>
            <a:r>
              <a:rPr lang="ru-RU" b="1" dirty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ru-RU" b="1" dirty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ru-RU" sz="2400" dirty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Часть </a:t>
            </a:r>
            <a:r>
              <a:rPr lang="ru-RU" sz="2400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1</a:t>
            </a:r>
            <a:r>
              <a:rPr lang="ru-RU" sz="2400" dirty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2400" dirty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400" dirty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4 класс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5157192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ct val="0"/>
              </a:spcBef>
              <a:defRPr/>
            </a:pPr>
            <a:r>
              <a:rPr lang="ru-RU" sz="2000" dirty="0" err="1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Тихонкова</a:t>
            </a:r>
            <a:r>
              <a:rPr lang="ru-RU" sz="2000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 И.В., учитель начальных классов </a:t>
            </a:r>
          </a:p>
          <a:p>
            <a:pPr algn="r">
              <a:spcBef>
                <a:spcPct val="0"/>
              </a:spcBef>
              <a:defRPr/>
            </a:pPr>
            <a:r>
              <a:rPr lang="ru-RU" sz="2000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МБОУ «</a:t>
            </a:r>
            <a:r>
              <a:rPr lang="ru-RU" sz="2000" dirty="0" err="1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Яйская</a:t>
            </a:r>
            <a:r>
              <a:rPr lang="ru-RU" sz="2000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 СОШ № 2»</a:t>
            </a:r>
            <a:endParaRPr lang="ru-RU" sz="2000" dirty="0">
              <a:solidFill>
                <a:srgbClr val="6C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-конечная звезда 4"/>
          <p:cNvSpPr/>
          <p:nvPr/>
        </p:nvSpPr>
        <p:spPr>
          <a:xfrm>
            <a:off x="7884368" y="260648"/>
            <a:ext cx="900000" cy="900000"/>
          </a:xfrm>
          <a:prstGeom prst="star7">
            <a:avLst/>
          </a:prstGeom>
          <a:solidFill>
            <a:srgbClr val="FFFF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C0000"/>
                </a:solidFill>
              </a:rPr>
              <a:t>9</a:t>
            </a:r>
            <a:endParaRPr lang="ru-RU" sz="2400" b="1" dirty="0">
              <a:solidFill>
                <a:srgbClr val="CC0000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71600" y="1268760"/>
            <a:ext cx="7200800" cy="2880320"/>
          </a:xfrm>
        </p:spPr>
        <p:txBody>
          <a:bodyPr anchor="ctr">
            <a:normAutofit/>
          </a:bodyPr>
          <a:lstStyle/>
          <a:p>
            <a:r>
              <a:rPr lang="ru-RU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Запишите наибольшее </a:t>
            </a:r>
            <a:r>
              <a:rPr lang="ru-RU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шестизначное </a:t>
            </a:r>
            <a:r>
              <a:rPr lang="ru-RU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число</a:t>
            </a:r>
            <a:endParaRPr lang="ru-RU" b="1" dirty="0">
              <a:solidFill>
                <a:srgbClr val="6C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49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-конечная звезда 4"/>
          <p:cNvSpPr/>
          <p:nvPr/>
        </p:nvSpPr>
        <p:spPr>
          <a:xfrm>
            <a:off x="7884368" y="260648"/>
            <a:ext cx="900000" cy="900000"/>
          </a:xfrm>
          <a:prstGeom prst="star7">
            <a:avLst/>
          </a:prstGeom>
          <a:solidFill>
            <a:srgbClr val="FFFF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C0000"/>
                </a:solidFill>
              </a:rPr>
              <a:t>10</a:t>
            </a:r>
            <a:endParaRPr lang="ru-RU" sz="2400" b="1" dirty="0">
              <a:solidFill>
                <a:srgbClr val="CC0000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136904" cy="5184576"/>
          </a:xfrm>
        </p:spPr>
        <p:txBody>
          <a:bodyPr anchor="ctr">
            <a:noAutofit/>
          </a:bodyPr>
          <a:lstStyle/>
          <a:p>
            <a:r>
              <a:rPr lang="ru-RU" sz="48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В школе 2 кружка шахмат, </a:t>
            </a:r>
            <a:br>
              <a:rPr lang="ru-RU" sz="48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в каждом из которых занимаются 13 учеников, </a:t>
            </a:r>
            <a:br>
              <a:rPr lang="ru-RU" sz="48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и 3 кружка изобразительного искусства по 15 учеников. Сколько всего учеников занимается в кружках?</a:t>
            </a:r>
            <a:endParaRPr lang="ru-RU" sz="4800" b="1" dirty="0">
              <a:solidFill>
                <a:srgbClr val="6C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71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8202" y="1268760"/>
            <a:ext cx="5760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Проверьте </a:t>
            </a:r>
            <a:r>
              <a:rPr lang="ru-RU" sz="4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себя</a:t>
            </a:r>
            <a:endParaRPr lang="ru-RU" sz="4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960319" y="1976646"/>
            <a:ext cx="7200800" cy="3672408"/>
          </a:xfrm>
          <a:prstGeom prst="rect">
            <a:avLst/>
          </a:prstGeom>
        </p:spPr>
        <p:txBody>
          <a:bodyPr numCol="2"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1. </a:t>
            </a:r>
            <a:r>
              <a:rPr lang="ru-RU" sz="40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40 407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2. </a:t>
            </a:r>
            <a:r>
              <a:rPr lang="ru-RU" sz="40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210 070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3. </a:t>
            </a:r>
            <a:r>
              <a:rPr lang="ru-RU" sz="40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99 011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4. </a:t>
            </a:r>
            <a:r>
              <a:rPr lang="ru-RU" sz="40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41 299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5. </a:t>
            </a:r>
            <a:r>
              <a:rPr lang="ru-RU" sz="40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19 800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6. </a:t>
            </a:r>
            <a:r>
              <a:rPr lang="ru-RU" sz="40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8 006 040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7. </a:t>
            </a:r>
            <a:r>
              <a:rPr lang="ru-RU" sz="40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в 100 раз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8. </a:t>
            </a:r>
            <a:r>
              <a:rPr lang="ru-RU" sz="40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42 409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9. </a:t>
            </a:r>
            <a:r>
              <a:rPr lang="ru-RU" sz="40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999 999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10. </a:t>
            </a:r>
            <a:r>
              <a:rPr lang="ru-RU" sz="40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71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endParaRPr lang="ru-RU" sz="3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48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Информационные источники</a:t>
            </a:r>
            <a:endParaRPr lang="ru-RU" b="1" dirty="0">
              <a:solidFill>
                <a:srgbClr val="6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708920"/>
            <a:ext cx="8229600" cy="2880320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ru-RU" sz="2000" dirty="0">
                <a:solidFill>
                  <a:srgbClr val="6C0000"/>
                </a:solidFill>
                <a:latin typeface="Calibri" pitchFamily="34" charset="0"/>
                <a:ea typeface="Calibri"/>
                <a:cs typeface="Calibri" pitchFamily="34" charset="0"/>
              </a:rPr>
              <a:t>Дмитриева О. И. Математические диктанты. 4 класс. М.: ВАКО, </a:t>
            </a:r>
            <a:r>
              <a:rPr lang="ru-RU" sz="2000" dirty="0" smtClean="0">
                <a:solidFill>
                  <a:srgbClr val="6C0000"/>
                </a:solidFill>
                <a:latin typeface="Calibri" pitchFamily="34" charset="0"/>
                <a:ea typeface="Calibri"/>
                <a:cs typeface="Calibri" pitchFamily="34" charset="0"/>
              </a:rPr>
              <a:t>2014</a:t>
            </a:r>
            <a:endParaRPr lang="ru-RU" sz="2000" dirty="0">
              <a:solidFill>
                <a:srgbClr val="6C0000"/>
              </a:solidFill>
              <a:latin typeface="Calibri" pitchFamily="34" charset="0"/>
              <a:ea typeface="Calibri"/>
              <a:cs typeface="Calibri" pitchFamily="34" charset="0"/>
            </a:endParaRPr>
          </a:p>
          <a:p>
            <a:pPr marL="0" indent="0">
              <a:buNone/>
            </a:pPr>
            <a:endParaRPr lang="ru-RU" sz="1800" dirty="0" smtClean="0">
              <a:solidFill>
                <a:srgbClr val="6C0000"/>
              </a:solidFill>
              <a:latin typeface="Calibri" pitchFamily="34" charset="0"/>
              <a:ea typeface="Calibri"/>
              <a:cs typeface="Calibri" pitchFamily="34" charset="0"/>
            </a:endParaRPr>
          </a:p>
          <a:p>
            <a:pPr marL="0" indent="0">
              <a:buNone/>
            </a:pPr>
            <a:endParaRPr lang="ru-RU" sz="1800" dirty="0">
              <a:solidFill>
                <a:srgbClr val="6C0000"/>
              </a:solidFill>
              <a:latin typeface="Calibri" pitchFamily="34" charset="0"/>
              <a:ea typeface="Calibri"/>
              <a:cs typeface="Calibri" pitchFamily="34" charset="0"/>
            </a:endParaRPr>
          </a:p>
          <a:p>
            <a:pPr marL="0" indent="0">
              <a:buNone/>
            </a:pPr>
            <a:endParaRPr lang="ru-RU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71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-конечная звезда 4"/>
          <p:cNvSpPr/>
          <p:nvPr/>
        </p:nvSpPr>
        <p:spPr>
          <a:xfrm>
            <a:off x="7884368" y="260648"/>
            <a:ext cx="900000" cy="900000"/>
          </a:xfrm>
          <a:prstGeom prst="star7">
            <a:avLst/>
          </a:prstGeom>
          <a:solidFill>
            <a:srgbClr val="FFFF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C0000"/>
                </a:solidFill>
              </a:rPr>
              <a:t>1</a:t>
            </a:r>
            <a:endParaRPr lang="ru-RU" sz="2400" b="1" dirty="0">
              <a:solidFill>
                <a:srgbClr val="CC0000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71600" y="1268760"/>
            <a:ext cx="7200800" cy="2880320"/>
          </a:xfrm>
        </p:spPr>
        <p:txBody>
          <a:bodyPr anchor="ctr"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Запишите число, в котором </a:t>
            </a:r>
            <a:br>
              <a:rPr lang="ru-RU" sz="32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32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40 единиц </a:t>
            </a:r>
            <a:r>
              <a:rPr lang="en-US" sz="32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II</a:t>
            </a:r>
            <a:r>
              <a:rPr lang="ru-RU" sz="32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 класса и </a:t>
            </a:r>
            <a:br>
              <a:rPr lang="ru-RU" sz="32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32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407 единиц </a:t>
            </a:r>
            <a:r>
              <a:rPr lang="en-US" sz="32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ru-RU" sz="32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 класса</a:t>
            </a:r>
            <a:endParaRPr lang="ru-RU" sz="3200" b="1" dirty="0">
              <a:solidFill>
                <a:srgbClr val="6C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-конечная звезда 4"/>
          <p:cNvSpPr/>
          <p:nvPr/>
        </p:nvSpPr>
        <p:spPr>
          <a:xfrm>
            <a:off x="7884368" y="260648"/>
            <a:ext cx="900000" cy="900000"/>
          </a:xfrm>
          <a:prstGeom prst="star7">
            <a:avLst/>
          </a:prstGeom>
          <a:solidFill>
            <a:srgbClr val="FFFF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C0000"/>
                </a:solidFill>
              </a:rPr>
              <a:t>2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71600" y="1268760"/>
            <a:ext cx="7200800" cy="2880320"/>
          </a:xfrm>
        </p:spPr>
        <p:txBody>
          <a:bodyPr anchor="ctr"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Запишите число, в котором 210 единиц </a:t>
            </a:r>
            <a:r>
              <a:rPr lang="en-US" sz="44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II</a:t>
            </a:r>
            <a:r>
              <a:rPr lang="ru-RU" sz="44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 класса </a:t>
            </a:r>
            <a:br>
              <a:rPr lang="ru-RU" sz="44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4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и 70 единиц </a:t>
            </a:r>
            <a:r>
              <a:rPr lang="en-US" sz="44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ru-RU" sz="44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 класса</a:t>
            </a:r>
            <a:r>
              <a:rPr lang="en-US" sz="44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ru-RU" sz="4400" b="1" dirty="0">
              <a:solidFill>
                <a:srgbClr val="6C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16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-конечная звезда 4"/>
          <p:cNvSpPr/>
          <p:nvPr/>
        </p:nvSpPr>
        <p:spPr>
          <a:xfrm>
            <a:off x="7884368" y="260648"/>
            <a:ext cx="900000" cy="900000"/>
          </a:xfrm>
          <a:prstGeom prst="star7">
            <a:avLst/>
          </a:prstGeom>
          <a:solidFill>
            <a:srgbClr val="FFFF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C0000"/>
                </a:solidFill>
              </a:rPr>
              <a:t>3</a:t>
            </a:r>
            <a:endParaRPr lang="ru-RU" sz="2400" b="1" dirty="0">
              <a:solidFill>
                <a:srgbClr val="CC0000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71600" y="1268760"/>
            <a:ext cx="7200800" cy="2880320"/>
          </a:xfrm>
        </p:spPr>
        <p:txBody>
          <a:bodyPr anchor="ctr">
            <a:normAutofit/>
          </a:bodyPr>
          <a:lstStyle/>
          <a:p>
            <a:r>
              <a:rPr lang="ru-RU" sz="48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Какое число следует при счёте за числом 99 010?</a:t>
            </a:r>
            <a:endParaRPr lang="ru-RU" sz="4800" b="1" dirty="0">
              <a:solidFill>
                <a:srgbClr val="6C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92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-конечная звезда 4"/>
          <p:cNvSpPr/>
          <p:nvPr/>
        </p:nvSpPr>
        <p:spPr>
          <a:xfrm>
            <a:off x="7884368" y="260648"/>
            <a:ext cx="900000" cy="900000"/>
          </a:xfrm>
          <a:prstGeom prst="star7">
            <a:avLst/>
          </a:prstGeom>
          <a:solidFill>
            <a:srgbClr val="FFFF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C0000"/>
                </a:solidFill>
              </a:rPr>
              <a:t>4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71600" y="1268760"/>
            <a:ext cx="7200800" cy="2880320"/>
          </a:xfrm>
        </p:spPr>
        <p:txBody>
          <a:bodyPr anchor="ctr">
            <a:normAutofit/>
          </a:bodyPr>
          <a:lstStyle/>
          <a:p>
            <a:r>
              <a:rPr lang="ru-RU" sz="44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Какое число при счёте предшествует числу 41 300?</a:t>
            </a:r>
            <a:endParaRPr lang="ru-RU" sz="4400" b="1" dirty="0">
              <a:solidFill>
                <a:srgbClr val="6C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09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-конечная звезда 4"/>
          <p:cNvSpPr/>
          <p:nvPr/>
        </p:nvSpPr>
        <p:spPr>
          <a:xfrm>
            <a:off x="7884368" y="260648"/>
            <a:ext cx="900000" cy="900000"/>
          </a:xfrm>
          <a:prstGeom prst="star7">
            <a:avLst/>
          </a:prstGeom>
          <a:solidFill>
            <a:srgbClr val="FFFF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C0000"/>
                </a:solidFill>
              </a:rPr>
              <a:t>5</a:t>
            </a:r>
            <a:endParaRPr lang="ru-RU" sz="2400" b="1" dirty="0">
              <a:solidFill>
                <a:srgbClr val="CC0000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71600" y="1268760"/>
            <a:ext cx="7200800" cy="2880320"/>
          </a:xfrm>
        </p:spPr>
        <p:txBody>
          <a:bodyPr anchor="ctr">
            <a:normAutofit/>
          </a:bodyPr>
          <a:lstStyle/>
          <a:p>
            <a:r>
              <a:rPr lang="ru-RU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Какое число больше: </a:t>
            </a:r>
            <a:br>
              <a:rPr lang="ru-RU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</a:br>
            <a:r>
              <a:rPr lang="ru-RU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19 800 или 19 799?</a:t>
            </a:r>
            <a:endParaRPr lang="ru-RU" b="1" dirty="0">
              <a:solidFill>
                <a:srgbClr val="6C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90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-конечная звезда 4"/>
          <p:cNvSpPr/>
          <p:nvPr/>
        </p:nvSpPr>
        <p:spPr>
          <a:xfrm>
            <a:off x="7884368" y="260648"/>
            <a:ext cx="900000" cy="900000"/>
          </a:xfrm>
          <a:prstGeom prst="star7">
            <a:avLst/>
          </a:prstGeom>
          <a:solidFill>
            <a:srgbClr val="FFFF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C0000"/>
                </a:solidFill>
              </a:rPr>
              <a:t>6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71600" y="1268760"/>
            <a:ext cx="7200800" cy="2880320"/>
          </a:xfrm>
        </p:spPr>
        <p:txBody>
          <a:bodyPr anchor="ctr"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Запиши число цифрами: </a:t>
            </a:r>
            <a:r>
              <a:rPr lang="ru-RU" sz="36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36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3200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восемь миллионов шесть тысяч сорок</a:t>
            </a:r>
            <a:endParaRPr lang="ru-RU" sz="3200" b="1" dirty="0">
              <a:solidFill>
                <a:srgbClr val="6C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14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-конечная звезда 4"/>
          <p:cNvSpPr/>
          <p:nvPr/>
        </p:nvSpPr>
        <p:spPr>
          <a:xfrm>
            <a:off x="7884368" y="260648"/>
            <a:ext cx="900000" cy="900000"/>
          </a:xfrm>
          <a:prstGeom prst="star7">
            <a:avLst/>
          </a:prstGeom>
          <a:solidFill>
            <a:srgbClr val="FFFF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C0000"/>
                </a:solidFill>
              </a:rPr>
              <a:t>7</a:t>
            </a:r>
            <a:endParaRPr lang="ru-RU" sz="2400" b="1" dirty="0">
              <a:solidFill>
                <a:srgbClr val="CC0000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71600" y="1268760"/>
            <a:ext cx="7200800" cy="2880320"/>
          </a:xfrm>
        </p:spPr>
        <p:txBody>
          <a:bodyPr anchor="ctr">
            <a:normAutofit/>
          </a:bodyPr>
          <a:lstStyle/>
          <a:p>
            <a:r>
              <a:rPr lang="ru-RU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Во сколько раз 1 сотня больше, чем 1 единица?</a:t>
            </a:r>
            <a:endParaRPr lang="ru-RU" b="1" dirty="0">
              <a:solidFill>
                <a:srgbClr val="6C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8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-конечная звезда 4"/>
          <p:cNvSpPr/>
          <p:nvPr/>
        </p:nvSpPr>
        <p:spPr>
          <a:xfrm>
            <a:off x="7884368" y="260648"/>
            <a:ext cx="900000" cy="900000"/>
          </a:xfrm>
          <a:prstGeom prst="star7">
            <a:avLst/>
          </a:prstGeom>
          <a:solidFill>
            <a:srgbClr val="FFFF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C0000"/>
                </a:solidFill>
              </a:rPr>
              <a:t>8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71600" y="1268760"/>
            <a:ext cx="7200800" cy="2880320"/>
          </a:xfrm>
        </p:spPr>
        <p:txBody>
          <a:bodyPr anchor="ctr">
            <a:normAutofit/>
          </a:bodyPr>
          <a:lstStyle/>
          <a:p>
            <a:r>
              <a:rPr lang="ru-RU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Какое число меньше:</a:t>
            </a:r>
            <a:br>
              <a:rPr lang="ru-RU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</a:br>
            <a:r>
              <a:rPr lang="ru-RU" b="1" dirty="0" smtClean="0">
                <a:solidFill>
                  <a:srgbClr val="6C0000"/>
                </a:solidFill>
                <a:latin typeface="Calibri" pitchFamily="34" charset="0"/>
                <a:cs typeface="Calibri" pitchFamily="34" charset="0"/>
              </a:rPr>
              <a:t>43 408 или 42 409?</a:t>
            </a:r>
            <a:endParaRPr lang="ru-RU" b="1" dirty="0">
              <a:solidFill>
                <a:srgbClr val="6C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3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853</TotalTime>
  <Words>117</Words>
  <Application>Microsoft Office PowerPoint</Application>
  <PresentationFormat>Экран (4:3)</PresentationFormat>
  <Paragraphs>28</Paragraphs>
  <Slides>13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NewsPrint</vt:lpstr>
      <vt:lpstr>Математический диктант по теме  «Числа, которые больше 1000. Нумерация» Часть 1 4 класс</vt:lpstr>
      <vt:lpstr>Запишите число, в котором  40 единиц II класса и  407 единиц I класса</vt:lpstr>
      <vt:lpstr>Запишите число, в котором 210 единиц II класса  и 70 единиц I класса </vt:lpstr>
      <vt:lpstr>Какое число следует при счёте за числом 99 010?</vt:lpstr>
      <vt:lpstr>Какое число при счёте предшествует числу 41 300?</vt:lpstr>
      <vt:lpstr>Какое число больше:  19 800 или 19 799?</vt:lpstr>
      <vt:lpstr>Запиши число цифрами:  восемь миллионов шесть тысяч сорок</vt:lpstr>
      <vt:lpstr>Во сколько раз 1 сотня больше, чем 1 единица?</vt:lpstr>
      <vt:lpstr>Какое число меньше: 43 408 или 42 409?</vt:lpstr>
      <vt:lpstr>Запишите наибольшее шестизначное число</vt:lpstr>
      <vt:lpstr>В школе 2 кружка шахмат,  в каждом из которых занимаются 13 учеников,  и 3 кружка изобразительного искусства по 15 учеников. Сколько всего учеников занимается в кружках?</vt:lpstr>
      <vt:lpstr>Презентация PowerPoint</vt:lpstr>
      <vt:lpstr>Информационные источники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Числа, которые больше 1000. Нумерация-1</dc:title>
  <dc:creator>Тихонкова</dc:creator>
  <cp:keywords>Математический диктант</cp:keywords>
  <cp:lastModifiedBy>пользователь</cp:lastModifiedBy>
  <cp:revision>36</cp:revision>
  <dcterms:created xsi:type="dcterms:W3CDTF">2014-08-08T16:01:14Z</dcterms:created>
  <dcterms:modified xsi:type="dcterms:W3CDTF">2022-12-04T08:12:27Z</dcterms:modified>
</cp:coreProperties>
</file>