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9" r:id="rId1"/>
  </p:sldMasterIdLst>
  <p:notesMasterIdLst>
    <p:notesMasterId r:id="rId31"/>
  </p:notesMasterIdLst>
  <p:sldIdLst>
    <p:sldId id="256" r:id="rId2"/>
    <p:sldId id="357" r:id="rId3"/>
    <p:sldId id="362" r:id="rId4"/>
    <p:sldId id="363" r:id="rId5"/>
    <p:sldId id="384" r:id="rId6"/>
    <p:sldId id="392" r:id="rId7"/>
    <p:sldId id="356" r:id="rId8"/>
    <p:sldId id="368" r:id="rId9"/>
    <p:sldId id="369" r:id="rId10"/>
    <p:sldId id="394" r:id="rId11"/>
    <p:sldId id="393" r:id="rId12"/>
    <p:sldId id="365" r:id="rId13"/>
    <p:sldId id="391" r:id="rId14"/>
    <p:sldId id="371" r:id="rId15"/>
    <p:sldId id="367" r:id="rId16"/>
    <p:sldId id="405" r:id="rId17"/>
    <p:sldId id="372" r:id="rId18"/>
    <p:sldId id="377" r:id="rId19"/>
    <p:sldId id="379" r:id="rId20"/>
    <p:sldId id="403" r:id="rId21"/>
    <p:sldId id="383" r:id="rId22"/>
    <p:sldId id="400" r:id="rId23"/>
    <p:sldId id="399" r:id="rId24"/>
    <p:sldId id="396" r:id="rId25"/>
    <p:sldId id="361" r:id="rId26"/>
    <p:sldId id="374" r:id="rId27"/>
    <p:sldId id="382" r:id="rId28"/>
    <p:sldId id="401" r:id="rId29"/>
    <p:sldId id="406" r:id="rId3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00"/>
    <a:srgbClr val="336600"/>
    <a:srgbClr val="006600"/>
    <a:srgbClr val="99FF66"/>
    <a:srgbClr val="21B121"/>
    <a:srgbClr val="003200"/>
    <a:srgbClr val="003A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32" autoAdjust="0"/>
    <p:restoredTop sz="94660"/>
  </p:normalViewPr>
  <p:slideViewPr>
    <p:cSldViewPr>
      <p:cViewPr varScale="1">
        <p:scale>
          <a:sx n="97" d="100"/>
          <a:sy n="97" d="100"/>
        </p:scale>
        <p:origin x="-97" y="-10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974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fld id="{8E46A5B5-83D6-4240-BDDC-3AD5FFC2113A}" type="datetimeFigureOut">
              <a:rPr lang="ru-RU"/>
              <a:pPr>
                <a:defRPr/>
              </a:pPr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D0FBFDE-04F3-433F-8004-4EE00810B9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9481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gi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5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Скругленный прямоугольник 16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8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9" name="Picture 47" descr="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8" descr="0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0" descr="12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 descr="water_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2" descr="B_Fly26"/>
          <p:cNvPicPr>
            <a:picLocks noChangeAspect="1" noChangeArrowheads="1" noCrop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3" descr="bupestrid beetle 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5" descr="WB01292_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8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05E3-AF7D-4C1E-9618-78BD89D437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940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360F4-4CFF-43C9-952C-0E9061DDCC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00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C082E-2428-4D92-9A22-715497C041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63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2417B-B84B-4DCA-B7D7-B8DDF8F53B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3075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5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Скругленный прямоугольник 16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CDDF9-9A5A-4D1D-B852-495204C13E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9998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B241A-E5C2-4988-90F2-5FEB5541E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200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1C06E-0AAA-42D6-BDC1-F817A6646F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653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BA578-0812-42CA-8BEC-A4ECA614BC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493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5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A6885-BD52-4DB5-8339-905879EA11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852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E6AEE-441C-4BC8-BC07-F561C97076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840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5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6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AF440-3A71-44BD-9671-2E428C8EEB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631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7A399"/>
                </a:solidFill>
              </a:defRPr>
            </a:lvl1pPr>
          </a:lstStyle>
          <a:p>
            <a:pPr>
              <a:defRPr/>
            </a:pPr>
            <a:fld id="{B0064815-C4C8-4A35-BD72-0A6690C8DE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036" name="Picture 10" descr="123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1" descr="water_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>
              <a:gd name="T0" fmla="*/ 2147483647 w 5767"/>
              <a:gd name="T1" fmla="*/ 2147483647 h 2730"/>
              <a:gd name="T2" fmla="*/ 2147483647 w 5767"/>
              <a:gd name="T3" fmla="*/ 2147483647 h 2730"/>
              <a:gd name="T4" fmla="*/ 2147483647 w 5767"/>
              <a:gd name="T5" fmla="*/ 2147483647 h 2730"/>
              <a:gd name="T6" fmla="*/ 2147483647 w 5767"/>
              <a:gd name="T7" fmla="*/ 2147483647 h 2730"/>
              <a:gd name="T8" fmla="*/ 2147483647 w 5767"/>
              <a:gd name="T9" fmla="*/ 2147483647 h 2730"/>
              <a:gd name="T10" fmla="*/ 2147483647 w 5767"/>
              <a:gd name="T11" fmla="*/ 2147483647 h 2730"/>
              <a:gd name="T12" fmla="*/ 2147483647 w 5767"/>
              <a:gd name="T13" fmla="*/ 0 h 2730"/>
              <a:gd name="T14" fmla="*/ 0 w 5767"/>
              <a:gd name="T15" fmla="*/ 2147483647 h 2730"/>
              <a:gd name="T16" fmla="*/ 2147483647 w 5767"/>
              <a:gd name="T17" fmla="*/ 2147483647 h 27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9" name="Picture 12" descr="butterfly 1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97" r:id="rId1"/>
    <p:sldLayoutId id="2147484990" r:id="rId2"/>
    <p:sldLayoutId id="2147484998" r:id="rId3"/>
    <p:sldLayoutId id="2147484991" r:id="rId4"/>
    <p:sldLayoutId id="2147484992" r:id="rId5"/>
    <p:sldLayoutId id="2147484993" r:id="rId6"/>
    <p:sldLayoutId id="2147484999" r:id="rId7"/>
    <p:sldLayoutId id="2147484994" r:id="rId8"/>
    <p:sldLayoutId id="2147485000" r:id="rId9"/>
    <p:sldLayoutId id="2147484995" r:id="rId10"/>
    <p:sldLayoutId id="21474849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smiles.33b.ru/smile.103880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smiles.33b.ru/smile.103880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smiles.33b.ru/smile.103880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smiles.33b.ru/smile.103880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381000" y="2209800"/>
            <a:ext cx="838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/>
            <a:endParaRPr lang="ru-RU" altLang="ru-RU" sz="3200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TextBox 1"/>
          <p:cNvSpPr txBox="1">
            <a:spLocks noChangeArrowheads="1"/>
          </p:cNvSpPr>
          <p:nvPr/>
        </p:nvSpPr>
        <p:spPr bwMode="auto">
          <a:xfrm>
            <a:off x="300038" y="762000"/>
            <a:ext cx="8843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endParaRPr lang="ru-RU" altLang="ru-RU" sz="2400" b="1">
              <a:solidFill>
                <a:srgbClr val="0032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4279900" y="5735638"/>
            <a:ext cx="4254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 sz="2400" b="1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7" descr="D:\Downloads\Экология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228600"/>
            <a:ext cx="8724900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2590800" y="457200"/>
            <a:ext cx="4724400" cy="685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3200" i="1" smtClean="0">
                <a:solidFill>
                  <a:srgbClr val="006600"/>
                </a:solidFill>
                <a:effectLst/>
                <a:latin typeface="Arial" charset="0"/>
                <a:cs typeface="Arial" charset="0"/>
              </a:rPr>
              <a:t>Гипотеза</a:t>
            </a: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841375" y="1447800"/>
            <a:ext cx="76962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altLang="ru-RU" sz="2400" i="1" u="sng">
                <a:latin typeface="Arial" charset="0"/>
                <a:cs typeface="Arial" charset="0"/>
              </a:rPr>
              <a:t>У детей :</a:t>
            </a:r>
            <a:r>
              <a:rPr lang="ru-RU" altLang="ru-RU" sz="2400" i="1">
                <a:latin typeface="Arial" charset="0"/>
                <a:cs typeface="Arial" charset="0"/>
              </a:rPr>
              <a:t> сформируются экологические знания о птицах и основы культуры поведения в природе.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altLang="ru-RU" sz="2400" i="1" u="sng">
                <a:latin typeface="Arial" charset="0"/>
                <a:cs typeface="Arial" charset="0"/>
              </a:rPr>
              <a:t>Педагоги</a:t>
            </a:r>
            <a:r>
              <a:rPr lang="ru-RU" altLang="ru-RU" sz="2400" i="1">
                <a:latin typeface="Arial" charset="0"/>
                <a:cs typeface="Arial" charset="0"/>
              </a:rPr>
              <a:t>  приобретут опыт по формированию экологи-ческой культуры дошкольников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altLang="ru-RU" sz="2400" i="1" u="sng">
                <a:latin typeface="Arial" charset="0"/>
                <a:cs typeface="Arial" charset="0"/>
              </a:rPr>
              <a:t>У родителей </a:t>
            </a:r>
            <a:r>
              <a:rPr lang="ru-RU" altLang="ru-RU" sz="2400" i="1">
                <a:latin typeface="Arial" charset="0"/>
                <a:cs typeface="Arial" charset="0"/>
              </a:rPr>
              <a:t>обогатится уровень экологических знаний, появится  понимание необходимости в экологическом воспитании детей.</a:t>
            </a:r>
          </a:p>
        </p:txBody>
      </p:sp>
      <p:pic>
        <p:nvPicPr>
          <p:cNvPr id="15364" name="Picture 4" descr="http://s10.rimg.info/f545e5f533a29816f8cd4a2ff1ad172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5105400"/>
            <a:ext cx="121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838200"/>
            <a:ext cx="6810375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i="1" dirty="0" smtClean="0">
                <a:solidFill>
                  <a:srgbClr val="0066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Условия реализации проекта</a:t>
            </a:r>
            <a:endParaRPr lang="ru-RU" i="1" dirty="0">
              <a:solidFill>
                <a:srgbClr val="0066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981200"/>
            <a:ext cx="7953375" cy="2246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Создание эколого-развивающей среды.</a:t>
            </a:r>
          </a:p>
          <a:p>
            <a:pPr>
              <a:defRPr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Организованная  познавательная деятельность.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Включение дошкольников в природоохранную деятельность.</a:t>
            </a: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Взаимодействие ДОУ, детей и родителей</a:t>
            </a:r>
            <a:r>
              <a:rPr lang="ru-RU" dirty="0"/>
              <a:t>.</a:t>
            </a:r>
          </a:p>
        </p:txBody>
      </p:sp>
      <p:pic>
        <p:nvPicPr>
          <p:cNvPr id="16388" name="Picture 4" descr="http://s10.rimg.info/f545e5f533a29816f8cd4a2ff1ad172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4876800"/>
            <a:ext cx="121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2362200" y="838200"/>
            <a:ext cx="6019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2800" b="1" i="1">
                <a:solidFill>
                  <a:srgbClr val="005800"/>
                </a:solidFill>
                <a:latin typeface="Arial" charset="0"/>
                <a:cs typeface="Arial" charset="0"/>
              </a:rPr>
              <a:t>Этапы реализации проекта: </a:t>
            </a:r>
            <a:r>
              <a:rPr lang="ru-RU" altLang="ru-RU" sz="2800" i="1">
                <a:solidFill>
                  <a:srgbClr val="005800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2800" i="1">
                <a:solidFill>
                  <a:srgbClr val="005800"/>
                </a:solidFill>
                <a:latin typeface="Arial" charset="0"/>
                <a:cs typeface="Arial" charset="0"/>
              </a:rPr>
            </a:br>
            <a:endParaRPr lang="ru-RU" altLang="ru-RU" sz="2800" i="1">
              <a:solidFill>
                <a:srgbClr val="005800"/>
              </a:solidFill>
              <a:latin typeface="Arial" charset="0"/>
              <a:cs typeface="Arial" charset="0"/>
            </a:endParaRPr>
          </a:p>
        </p:txBody>
      </p:sp>
      <p:sp>
        <p:nvSpPr>
          <p:cNvPr id="17412" name="Прямоугольник 2"/>
          <p:cNvSpPr>
            <a:spLocks noChangeArrowheads="1"/>
          </p:cNvSpPr>
          <p:nvPr/>
        </p:nvSpPr>
        <p:spPr bwMode="auto">
          <a:xfrm>
            <a:off x="1447800" y="1828800"/>
            <a:ext cx="67818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800" b="1" i="1"/>
              <a:t>I</a:t>
            </a:r>
            <a:r>
              <a:rPr lang="ru-RU" altLang="ru-RU" sz="2800" b="1" i="1">
                <a:latin typeface="Arial" charset="0"/>
                <a:cs typeface="Arial" charset="0"/>
              </a:rPr>
              <a:t> этап – подготовительный</a:t>
            </a:r>
          </a:p>
          <a:p>
            <a:r>
              <a:rPr lang="ru-RU" altLang="ru-RU" sz="2800" i="1">
                <a:latin typeface="Arial" charset="0"/>
                <a:cs typeface="Arial" charset="0"/>
              </a:rPr>
              <a:t/>
            </a:r>
            <a:br>
              <a:rPr lang="ru-RU" altLang="ru-RU" sz="2800" i="1">
                <a:latin typeface="Arial" charset="0"/>
                <a:cs typeface="Arial" charset="0"/>
              </a:rPr>
            </a:br>
            <a:r>
              <a:rPr lang="ru-RU" altLang="ru-RU" sz="2800" b="1" i="1">
                <a:latin typeface="Arial" charset="0"/>
                <a:ea typeface="Calibri" pitchFamily="34" charset="0"/>
                <a:cs typeface="Arial" charset="0"/>
              </a:rPr>
              <a:t>II  этап – основной ( практический)</a:t>
            </a:r>
          </a:p>
          <a:p>
            <a:endParaRPr lang="ru-RU" altLang="ru-RU" sz="2800" i="1">
              <a:latin typeface="Arial" charset="0"/>
              <a:cs typeface="Arial" charset="0"/>
            </a:endParaRPr>
          </a:p>
          <a:p>
            <a:r>
              <a:rPr lang="ru-RU" altLang="ru-RU" sz="2800" b="1" i="1">
                <a:latin typeface="Arial" charset="0"/>
                <a:ea typeface="Calibri" pitchFamily="34" charset="0"/>
                <a:cs typeface="Calibri" pitchFamily="34" charset="0"/>
              </a:rPr>
              <a:t>III этап- заключительный</a:t>
            </a:r>
            <a:r>
              <a:rPr lang="ru-RU" altLang="ru-RU" sz="2800" i="1">
                <a:latin typeface="Arial" charset="0"/>
                <a:cs typeface="Arial" charset="0"/>
              </a:rPr>
              <a:t> </a:t>
            </a:r>
          </a:p>
          <a:p>
            <a:endParaRPr lang="ru-RU" altLang="ru-RU"/>
          </a:p>
        </p:txBody>
      </p:sp>
      <p:pic>
        <p:nvPicPr>
          <p:cNvPr id="17413" name="Picture 4" descr="http://s10.rimg.info/f545e5f533a29816f8cd4a2ff1ad172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4876800"/>
            <a:ext cx="121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7847013" cy="762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 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altLang="ru-RU" sz="3100" i="1" dirty="0">
                <a:solidFill>
                  <a:srgbClr val="336600"/>
                </a:solidFill>
                <a:effectLst/>
              </a:rPr>
              <a:t>I</a:t>
            </a:r>
            <a:r>
              <a:rPr lang="ru-RU" altLang="ru-RU" sz="3100" i="1" dirty="0">
                <a:solidFill>
                  <a:srgbClr val="336600"/>
                </a:solidFill>
                <a:effectLst/>
                <a:latin typeface="Arial" charset="0"/>
                <a:cs typeface="Arial" charset="0"/>
              </a:rPr>
              <a:t> этап – подготовительный</a:t>
            </a:r>
            <a:r>
              <a:rPr lang="ru-RU" altLang="ru-RU" sz="2400" i="1" dirty="0">
                <a:solidFill>
                  <a:srgbClr val="336600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2400" i="1" dirty="0">
                <a:solidFill>
                  <a:srgbClr val="336600"/>
                </a:solidFill>
                <a:latin typeface="Arial" charset="0"/>
                <a:cs typeface="Arial" charset="0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Методическая </a:t>
            </a:r>
            <a:r>
              <a:rPr lang="ru-RU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литература по работе со старшими дошкольниками</a:t>
            </a:r>
          </a:p>
        </p:txBody>
      </p:sp>
      <p:pic>
        <p:nvPicPr>
          <p:cNvPr id="18435" name="Picture 2" descr="C:\Users\Валентин\Desktop\эклогия 2\IMG_58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5400" y="1752600"/>
            <a:ext cx="6705600" cy="4835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9459" name="Рисунок 9" descr="http://xn--5-htbdqs.xn--p1ai/upload/iblock/f78/f7891aa6beece24572d183c89575a3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9900" y="993775"/>
            <a:ext cx="1485900" cy="196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12" descr="http://pochitai.by/d/708074/d/img_20170807_1552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900" y="993775"/>
            <a:ext cx="14478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14" descr="https://ds02.infourok.ru/uploads/ex/0efd/000579b4-c8c6ac14/4/img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00" y="3043238"/>
            <a:ext cx="1393825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15" descr="http://biblus.ru/pics/0/4/c/10054088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4125" y="3192463"/>
            <a:ext cx="1244600" cy="18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Рисунок 17" descr="http://www.ukazka.ru/img/g/uk40326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656138"/>
            <a:ext cx="1333500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19" descr="http://img.yakaboo.ua/media/catalog/product/3/2/324570_682136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8425" y="4876800"/>
            <a:ext cx="126206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20" descr="https://img-gorod.ru/upload/iblock/7da/7dad6af6638dd0c8baed55924320953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1295400"/>
            <a:ext cx="1416050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Рисунок 21" descr="https://cdn.eksmo.ru/v2/AST000000000168755/COVER/cover3d1__w60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2050" y="1219200"/>
            <a:ext cx="1581150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Рисунок 24" descr="http://pandia.ru/text/79/151/images/image027_2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213" y="2609850"/>
            <a:ext cx="5395912" cy="3916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8" name="Прямоугольник 1"/>
          <p:cNvSpPr>
            <a:spLocks noChangeArrowheads="1"/>
          </p:cNvSpPr>
          <p:nvPr/>
        </p:nvSpPr>
        <p:spPr bwMode="auto">
          <a:xfrm>
            <a:off x="1371600" y="163513"/>
            <a:ext cx="7239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2400" b="1" i="1">
                <a:solidFill>
                  <a:srgbClr val="336600"/>
                </a:solidFill>
                <a:latin typeface="Arial" charset="0"/>
                <a:cs typeface="Arial" charset="0"/>
              </a:rPr>
              <a:t>Художественная и познавательная  литература</a:t>
            </a:r>
            <a:endParaRPr lang="ru-RU" altLang="ru-RU" sz="2400" b="1" i="1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483" name="Рисунок 3" descr="http://detsad-kitty.ru/uploads/posts/2010-04/1272010044_img_0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85825"/>
            <a:ext cx="2057400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4" descr="https://im0-tub-ru.yandex.net/i?id=9b8d8d3234261cfba57ca3ff66e26fd5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550" y="987425"/>
            <a:ext cx="1981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9" descr="http://mdou.ru/images/products/978-5-296-00700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8063" y="2557463"/>
            <a:ext cx="15652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10" descr="https://static12.insales.ru/images/products/1/2620/11864636/large_167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413" y="2511425"/>
            <a:ext cx="1609725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Рисунок 11" descr="http://i3.fastpic.ru/big/2009/1023/21/3c61eab2170708f49f4aa264c3f5a1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3163" y="784225"/>
            <a:ext cx="1293812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Рисунок 13" descr="http://img.labirint.ru/images/comments_pic/1143/01labgi0l131982586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498725"/>
            <a:ext cx="15240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Рисунок 14" descr="http://www.wwww4.com/w3294/185112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5800" y="4467225"/>
            <a:ext cx="1592263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Рисунок 15" descr="https://www.i-igrushki.ru/upload/iblock/960/960c36d4dfe6a698189fa2e8f6ecc3e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0413" y="2655888"/>
            <a:ext cx="167322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Рисунок 16" descr="http://www.candance.ru/photo/musicworld/musicworld-candance-ru-1007085057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4724400"/>
            <a:ext cx="190500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Рисунок 18" descr="http://cdn4.imgbb.ru/user/180/1806939/201505/34d13994938ddde8c37627938057dabe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325" y="4724400"/>
            <a:ext cx="1865313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Рисунок 19" descr="http://tktochka.ru/uploads/product/202300/202312/202312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150" y="827088"/>
            <a:ext cx="1981200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Рисунок 20" descr="https://ozon-st.cdn.ngenix.net/multimedia/books_covers/1014399888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4450" y="4452938"/>
            <a:ext cx="14478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Рисунок 21" descr="http://www.ecosystema.ru/shop/golosa/disc.gif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975" y="3581400"/>
            <a:ext cx="13763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6" name="Прямоугольник 1"/>
          <p:cNvSpPr>
            <a:spLocks noChangeArrowheads="1"/>
          </p:cNvSpPr>
          <p:nvPr/>
        </p:nvSpPr>
        <p:spPr bwMode="auto">
          <a:xfrm>
            <a:off x="2392363" y="311150"/>
            <a:ext cx="457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400" b="1" i="1">
                <a:solidFill>
                  <a:srgbClr val="336600"/>
                </a:solidFill>
                <a:latin typeface="Arial" charset="0"/>
                <a:cs typeface="Arial" charset="0"/>
              </a:rPr>
              <a:t>Дидактический материал</a:t>
            </a:r>
            <a:endParaRPr lang="ru-RU" altLang="ru-RU" sz="2400" b="1" i="1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1720850" y="457200"/>
            <a:ext cx="6684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800" b="1" i="1">
                <a:solidFill>
                  <a:srgbClr val="336600"/>
                </a:solidFill>
                <a:latin typeface="Arial" charset="0"/>
                <a:ea typeface="Calibri" pitchFamily="34" charset="0"/>
                <a:cs typeface="Arial" charset="0"/>
              </a:rPr>
              <a:t>II  этап – основной ( практический)</a:t>
            </a:r>
            <a:endParaRPr lang="ru-RU" altLang="ru-RU" sz="2800">
              <a:ea typeface="Calibri" pitchFamily="34" charset="0"/>
              <a:cs typeface="Arial" charset="0"/>
            </a:endParaRPr>
          </a:p>
        </p:txBody>
      </p:sp>
      <p:pic>
        <p:nvPicPr>
          <p:cNvPr id="21507" name="Рисунок 3" descr="http://www.maam.ru/upload/blogs/detsad-210108-1428510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5950" y="2362200"/>
            <a:ext cx="3810000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4" descr="http://www.maam.ru/upload/blogs/dd6d6f31a5eaf325af0aa5849f8d5920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614488"/>
            <a:ext cx="3200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5" descr="http://www.maam.ru/upload/blogs/small/25cc62d3a7c97e33cece21644dc1c474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0563" y="1614488"/>
            <a:ext cx="2919412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Рисунок 7" descr="http://www.maam.ru/upload/blogs/detsad-234516-14281421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950" y="4267200"/>
            <a:ext cx="32004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8" descr="http://douolshanka.ucoz.ru/novosti/2016/fevral/2/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322763"/>
            <a:ext cx="32004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Прямоугольник 1"/>
          <p:cNvSpPr>
            <a:spLocks noChangeArrowheads="1"/>
          </p:cNvSpPr>
          <p:nvPr/>
        </p:nvSpPr>
        <p:spPr bwMode="auto">
          <a:xfrm>
            <a:off x="2527300" y="1163638"/>
            <a:ext cx="5546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 sz="2000" b="1" i="1">
                <a:latin typeface="Arial" charset="0"/>
                <a:ea typeface="Calibri" pitchFamily="34" charset="0"/>
                <a:cs typeface="Arial" charset="0"/>
              </a:rPr>
              <a:t>наблюдение на участке детского сада</a:t>
            </a:r>
            <a:endParaRPr lang="ru-RU" altLang="ru-RU" sz="2000"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6" descr="F:\Проект Б.Л.И\Занятие Рисование манкой\20160128_0928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2386013" cy="217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Рисунок 8" descr="F:\Проект Б.Л.И\Занятие Рисование манкой\20160128_1121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1295400"/>
            <a:ext cx="2414588" cy="217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1231900" y="620713"/>
            <a:ext cx="7531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000" b="1" i="1">
                <a:latin typeface="Arial" charset="0"/>
                <a:ea typeface="Calibri" pitchFamily="34" charset="0"/>
                <a:cs typeface="Arial" charset="0"/>
              </a:rPr>
              <a:t>Рисование</a:t>
            </a:r>
            <a:r>
              <a:rPr lang="ru-RU" altLang="ru-RU" b="1" i="1">
                <a:latin typeface="Arial" charset="0"/>
                <a:ea typeface="Calibri" pitchFamily="34" charset="0"/>
                <a:cs typeface="Arial" charset="0"/>
              </a:rPr>
              <a:t>: </a:t>
            </a:r>
            <a:r>
              <a:rPr lang="ru-RU" altLang="ru-RU" i="1">
                <a:latin typeface="Arial" charset="0"/>
                <a:ea typeface="Calibri" pitchFamily="34" charset="0"/>
                <a:cs typeface="Arial" charset="0"/>
              </a:rPr>
              <a:t>«Снегири на ветках» (манкой),    «Домик для птиц»</a:t>
            </a:r>
          </a:p>
        </p:txBody>
      </p:sp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822325" y="3692525"/>
            <a:ext cx="7734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000" b="1" i="1">
                <a:latin typeface="Arial" charset="0"/>
                <a:ea typeface="Calibri" pitchFamily="34" charset="0"/>
                <a:cs typeface="Arial" charset="0"/>
              </a:rPr>
              <a:t>Аппликация: </a:t>
            </a:r>
            <a:r>
              <a:rPr lang="ru-RU" altLang="ru-RU" i="1">
                <a:latin typeface="Arial" charset="0"/>
                <a:ea typeface="Calibri" pitchFamily="34" charset="0"/>
                <a:cs typeface="Arial" charset="0"/>
              </a:rPr>
              <a:t>«Сорока белобока», «Синички на ветках» «Снегири»</a:t>
            </a:r>
          </a:p>
        </p:txBody>
      </p:sp>
      <p:pic>
        <p:nvPicPr>
          <p:cNvPr id="22534" name="Рисунок 19" descr="Картинки по запросу проекты в детском саду по экологи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413" y="4229100"/>
            <a:ext cx="2201862" cy="2079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Рисунок 3" descr="https://i.mycdn.me/image?id=805338703496&amp;t=3&amp;plc=WEB&amp;tkn=*gu-oER56WS_5JBwZNhqhddQrhuI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237038"/>
            <a:ext cx="2084388" cy="2071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Рисунок 23" descr="F:\Проект Б.Л.И\Приходько нод птицы\IMG_136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4"/>
          <a:stretch>
            <a:fillRect/>
          </a:stretch>
        </p:blipFill>
        <p:spPr bwMode="auto">
          <a:xfrm>
            <a:off x="7010400" y="4229100"/>
            <a:ext cx="1828800" cy="20796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Рисунок 24" descr="F:\Проект Б.Л.И\Приходько нод птицы\IMG_137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4229100"/>
            <a:ext cx="2151063" cy="2079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Рисунок 25" descr="F:\Пришла весна\S830128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295400"/>
            <a:ext cx="2536825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3535363" y="3937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b="1" i="1">
                <a:latin typeface="Arial" charset="0"/>
                <a:ea typeface="Calibri" pitchFamily="34" charset="0"/>
                <a:cs typeface="Arial" charset="0"/>
              </a:rPr>
              <a:t>Конструирование:</a:t>
            </a:r>
          </a:p>
        </p:txBody>
      </p:sp>
      <p:pic>
        <p:nvPicPr>
          <p:cNvPr id="23555" name="Рисунок 6" descr="Картинки по запросу проекты в детском саду по экологи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13" y="1508125"/>
            <a:ext cx="2787650" cy="2201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Рисунок 7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5700" y="1470025"/>
            <a:ext cx="1971675" cy="2354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7200" y="777875"/>
            <a:ext cx="82677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v"/>
              <a:defRPr/>
            </a:pPr>
            <a:r>
              <a:rPr lang="ru-RU" altLang="ru-RU" b="1" i="1" dirty="0">
                <a:latin typeface="Arial" charset="0"/>
                <a:ea typeface="Calibri" pitchFamily="34" charset="0"/>
                <a:cs typeface="Arial" charset="0"/>
              </a:rPr>
              <a:t>из бумаги  </a:t>
            </a:r>
          </a:p>
          <a:p>
            <a:pPr>
              <a:defRPr/>
            </a:pPr>
            <a:r>
              <a:rPr lang="ru-RU" altLang="ru-RU" i="1" dirty="0">
                <a:latin typeface="Arial" charset="0"/>
                <a:ea typeface="Calibri" pitchFamily="34" charset="0"/>
                <a:cs typeface="Arial" charset="0"/>
              </a:rPr>
              <a:t>«Эту птицу каждый знает»   «Домик для птиц»    «Ласточка красавица»                   </a:t>
            </a:r>
          </a:p>
        </p:txBody>
      </p:sp>
      <p:pic>
        <p:nvPicPr>
          <p:cNvPr id="23558" name="Рисунок 13" descr="Картинки по запросу проекты в детском саду по экологи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2813" y="1508125"/>
            <a:ext cx="2590800" cy="22780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Рисунок 15" descr="http://montessoriself.ru/wp-content/uploads/2015/12/pp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4724400"/>
            <a:ext cx="281940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58800" y="3925888"/>
            <a:ext cx="35623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itchFamily="2" charset="2"/>
              <a:buChar char="v"/>
              <a:defRPr/>
            </a:pPr>
            <a:r>
              <a:rPr lang="ru-RU" altLang="ru-RU" b="1" i="1" dirty="0">
                <a:latin typeface="Arial" charset="0"/>
                <a:ea typeface="Calibri" pitchFamily="34" charset="0"/>
                <a:cs typeface="Arial" charset="0"/>
              </a:rPr>
              <a:t>из природного материала</a:t>
            </a:r>
          </a:p>
          <a:p>
            <a:pPr algn="ctr">
              <a:defRPr/>
            </a:pPr>
            <a:r>
              <a:rPr lang="ru-RU" altLang="ru-RU" i="1" dirty="0">
                <a:latin typeface="Arial" charset="0"/>
                <a:ea typeface="Calibri" pitchFamily="34" charset="0"/>
                <a:cs typeface="Arial" charset="0"/>
              </a:rPr>
              <a:t>«Ершистые воробьи»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54563" y="3935413"/>
            <a:ext cx="38274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v"/>
              <a:defRPr/>
            </a:pPr>
            <a:r>
              <a:rPr lang="ru-RU" altLang="ru-RU" b="1" i="1" dirty="0">
                <a:latin typeface="Arial" charset="0"/>
                <a:ea typeface="Calibri" pitchFamily="34" charset="0"/>
                <a:cs typeface="Arial" charset="0"/>
              </a:rPr>
              <a:t>из бросового материала </a:t>
            </a:r>
          </a:p>
          <a:p>
            <a:pPr algn="ctr">
              <a:defRPr/>
            </a:pPr>
            <a:r>
              <a:rPr lang="ru-RU" altLang="ru-RU" i="1" dirty="0">
                <a:latin typeface="Arial" charset="0"/>
                <a:ea typeface="Calibri" pitchFamily="34" charset="0"/>
                <a:cs typeface="Arial" charset="0"/>
              </a:rPr>
              <a:t>«Птички-невелички»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121735" y="4929336"/>
            <a:ext cx="461665" cy="1466387"/>
          </a:xfrm>
          <a:prstGeom prst="rect">
            <a:avLst/>
          </a:prstGeom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ru-RU" altLang="ru-RU" i="1" dirty="0">
                <a:latin typeface="Arial" charset="0"/>
                <a:ea typeface="Calibri" pitchFamily="34" charset="0"/>
                <a:cs typeface="Arial" charset="0"/>
              </a:rPr>
              <a:t>(шишки) 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986273" y="4671704"/>
            <a:ext cx="738664" cy="1836006"/>
          </a:xfrm>
          <a:prstGeom prst="rect">
            <a:avLst/>
          </a:prstGeom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ru-RU" altLang="ru-RU" i="1" dirty="0">
                <a:latin typeface="Arial" charset="0"/>
                <a:ea typeface="Calibri" pitchFamily="34" charset="0"/>
                <a:cs typeface="Arial" charset="0"/>
              </a:rPr>
              <a:t>(бутылочные</a:t>
            </a:r>
          </a:p>
          <a:p>
            <a:pPr algn="ctr">
              <a:defRPr/>
            </a:pPr>
            <a:r>
              <a:rPr lang="ru-RU" altLang="ru-RU" i="1" dirty="0">
                <a:latin typeface="Arial" charset="0"/>
                <a:ea typeface="Calibri" pitchFamily="34" charset="0"/>
                <a:cs typeface="Arial" charset="0"/>
              </a:rPr>
              <a:t> крышки)  </a:t>
            </a:r>
          </a:p>
        </p:txBody>
      </p:sp>
      <p:pic>
        <p:nvPicPr>
          <p:cNvPr id="23564" name="Рисунок 1" descr="F:\Пришла весна\S8301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00" y="4598988"/>
            <a:ext cx="3430588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3502025" y="374650"/>
            <a:ext cx="251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buFont typeface="Wingdings" pitchFamily="2" charset="2"/>
              <a:buChar char="v"/>
            </a:pPr>
            <a:r>
              <a:rPr lang="ru-RU" altLang="ru-RU" b="1" i="1">
                <a:latin typeface="Arial" charset="0"/>
                <a:ea typeface="Calibri" pitchFamily="34" charset="0"/>
                <a:cs typeface="Arial" charset="0"/>
              </a:rPr>
              <a:t>из конструктора</a:t>
            </a: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1652588" y="4027488"/>
            <a:ext cx="2411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/>
            <a:r>
              <a:rPr lang="ru-RU" altLang="ru-RU" i="1">
                <a:latin typeface="Arial" charset="0"/>
                <a:ea typeface="Calibri" pitchFamily="34" charset="0"/>
                <a:cs typeface="Arial" charset="0"/>
              </a:rPr>
              <a:t>«Птичья столовая»</a:t>
            </a:r>
          </a:p>
        </p:txBody>
      </p:sp>
      <p:sp>
        <p:nvSpPr>
          <p:cNvPr id="24580" name="Прямоугольник 5"/>
          <p:cNvSpPr>
            <a:spLocks noChangeArrowheads="1"/>
          </p:cNvSpPr>
          <p:nvPr/>
        </p:nvSpPr>
        <p:spPr bwMode="auto">
          <a:xfrm>
            <a:off x="4989513" y="4027488"/>
            <a:ext cx="2787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/>
            <a:r>
              <a:rPr lang="ru-RU" altLang="ru-RU" i="1">
                <a:latin typeface="Arial" charset="0"/>
                <a:ea typeface="Calibri" pitchFamily="34" charset="0"/>
                <a:cs typeface="Arial" charset="0"/>
              </a:rPr>
              <a:t>«Такие разные птички»</a:t>
            </a:r>
          </a:p>
        </p:txBody>
      </p:sp>
      <p:pic>
        <p:nvPicPr>
          <p:cNvPr id="24581" name="Рисунок 10" descr="http://chstrana.detkin-club.ru/editor/2160/images/43b95d58518b3b92400f8c055b5ba7d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4495800"/>
            <a:ext cx="2555875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Прямоугольник 1"/>
          <p:cNvSpPr>
            <a:spLocks noChangeArrowheads="1"/>
          </p:cNvSpPr>
          <p:nvPr/>
        </p:nvSpPr>
        <p:spPr bwMode="auto">
          <a:xfrm>
            <a:off x="4191000" y="3565525"/>
            <a:ext cx="1085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/>
            <a:r>
              <a:rPr lang="ru-RU" altLang="ru-RU" sz="2400" b="1" i="1">
                <a:latin typeface="Arial" charset="0"/>
                <a:ea typeface="Calibri" pitchFamily="34" charset="0"/>
                <a:cs typeface="Arial" charset="0"/>
              </a:rPr>
              <a:t>Лепка</a:t>
            </a:r>
          </a:p>
        </p:txBody>
      </p:sp>
      <p:sp>
        <p:nvSpPr>
          <p:cNvPr id="24583" name="Прямоугольник 1"/>
          <p:cNvSpPr>
            <a:spLocks noChangeArrowheads="1"/>
          </p:cNvSpPr>
          <p:nvPr/>
        </p:nvSpPr>
        <p:spPr bwMode="auto">
          <a:xfrm>
            <a:off x="3200400" y="928688"/>
            <a:ext cx="3375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i="1">
                <a:latin typeface="Arial" charset="0"/>
                <a:ea typeface="Calibri" pitchFamily="34" charset="0"/>
                <a:cs typeface="Arial" charset="0"/>
              </a:rPr>
              <a:t>домики и кормушки для птиц</a:t>
            </a:r>
          </a:p>
        </p:txBody>
      </p:sp>
      <p:pic>
        <p:nvPicPr>
          <p:cNvPr id="24584" name="Рисунок 9" descr="C:\Users\Admin\Desktop\для презинтации\IMG_72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288" y="1612900"/>
            <a:ext cx="29718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Рисунок 10" descr="C:\Users\Admin\Desktop\для презинтации\IMG_72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612900"/>
            <a:ext cx="29718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Рисунок 11" descr="D:\ИРИНА\Детский сад  (фото)\Кормушки для птиц (02.2016)\DSC076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550" y="4495800"/>
            <a:ext cx="24574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381000" y="2209800"/>
            <a:ext cx="838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/>
            <a:endParaRPr lang="ru-RU" altLang="ru-RU" sz="3200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1219200" y="457200"/>
            <a:ext cx="7543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2400" b="1" i="1">
                <a:solidFill>
                  <a:srgbClr val="006600"/>
                </a:solidFill>
                <a:latin typeface="Arial" charset="0"/>
                <a:cs typeface="Arial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altLang="ru-RU" sz="2400" b="1" i="1">
                <a:solidFill>
                  <a:srgbClr val="006600"/>
                </a:solidFill>
                <a:latin typeface="Arial" charset="0"/>
                <a:cs typeface="Arial" charset="0"/>
              </a:rPr>
              <a:t>детский сад с. Богословка</a:t>
            </a:r>
          </a:p>
          <a:p>
            <a:pPr algn="ctr"/>
            <a:r>
              <a:rPr lang="ru-RU" altLang="ru-RU" sz="2400" b="1" i="1">
                <a:solidFill>
                  <a:srgbClr val="006600"/>
                </a:solidFill>
                <a:latin typeface="Arial" charset="0"/>
                <a:cs typeface="Arial" charset="0"/>
              </a:rPr>
              <a:t>Пензенского района, Пензенской области.</a:t>
            </a:r>
          </a:p>
        </p:txBody>
      </p:sp>
      <p:sp>
        <p:nvSpPr>
          <p:cNvPr id="7173" name="TextBox 2"/>
          <p:cNvSpPr txBox="1">
            <a:spLocks noChangeArrowheads="1"/>
          </p:cNvSpPr>
          <p:nvPr/>
        </p:nvSpPr>
        <p:spPr bwMode="auto">
          <a:xfrm>
            <a:off x="4279900" y="5735638"/>
            <a:ext cx="4254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 sz="2400" b="1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D:\ИРИНА\ВСЕ ФОТО\ФОТО (Детский сад)\IMG_0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2209800"/>
            <a:ext cx="6553200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2" descr="http://www.maam.ru/upload/blogs/4f476fefea4246e94182ccc13bb01d60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38" y="914400"/>
            <a:ext cx="338296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Рисунок 3" descr="http://tmndetsady.ru/upload/news/orig_1b9959c8e66c2300c6fc8984bad5e2b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3810000"/>
            <a:ext cx="3243263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Рисунок 4" descr="http://i.ytimg.com/vi/PCiSUthsdP0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4"/>
          <a:stretch>
            <a:fillRect/>
          </a:stretch>
        </p:blipFill>
        <p:spPr bwMode="auto">
          <a:xfrm>
            <a:off x="4473575" y="914400"/>
            <a:ext cx="37544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Прямоугольник 1"/>
          <p:cNvSpPr>
            <a:spLocks noChangeArrowheads="1"/>
          </p:cNvSpPr>
          <p:nvPr/>
        </p:nvSpPr>
        <p:spPr bwMode="auto">
          <a:xfrm>
            <a:off x="3478213" y="374650"/>
            <a:ext cx="256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2400" b="1" i="1">
                <a:latin typeface="Arial" charset="0"/>
                <a:ea typeface="Calibri" pitchFamily="34" charset="0"/>
                <a:cs typeface="Arial" charset="0"/>
              </a:rPr>
              <a:t>НОД  «Музыка»</a:t>
            </a:r>
          </a:p>
        </p:txBody>
      </p:sp>
      <p:pic>
        <p:nvPicPr>
          <p:cNvPr id="25606" name="Рисунок 6" descr="http://xn--80ae9ahd.xn--p1ai/uploads/images/post/2020253679098030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049713"/>
            <a:ext cx="2109788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Рисунок 8" descr="http://mtdata.ru/u3/photoBAC7/20309446215-0/original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4006850"/>
            <a:ext cx="190500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6627" name="Прямоугольник 1"/>
          <p:cNvSpPr>
            <a:spLocks noChangeArrowheads="1"/>
          </p:cNvSpPr>
          <p:nvPr/>
        </p:nvSpPr>
        <p:spPr bwMode="auto">
          <a:xfrm>
            <a:off x="1828800" y="381000"/>
            <a:ext cx="6629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2800" b="1" i="1">
                <a:solidFill>
                  <a:srgbClr val="005800"/>
                </a:solidFill>
                <a:latin typeface="Arial" charset="0"/>
                <a:ea typeface="Calibri" pitchFamily="34" charset="0"/>
                <a:cs typeface="Arial" charset="0"/>
              </a:rPr>
              <a:t>Взаимодействие с  родителями</a:t>
            </a:r>
          </a:p>
        </p:txBody>
      </p:sp>
      <p:pic>
        <p:nvPicPr>
          <p:cNvPr id="26628" name="Рисунок 4" descr="F:\Проект Б.Л.И\стенд проект Б.Л.И\IMG_14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" y="2209800"/>
            <a:ext cx="30051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Рисунок 5" descr="https://sad6podr.edumsko.ru/uploads/3000/2559/section/165312/Obrawenie_k_roditelyam.jpg?14866332017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013" y="2254250"/>
            <a:ext cx="1828800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Рисунок 6" descr="F:\Проект Б.Л.И\чем кормить птиц картин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188" y="2266950"/>
            <a:ext cx="3198812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Прямоугольник 1"/>
          <p:cNvSpPr>
            <a:spLocks noChangeArrowheads="1"/>
          </p:cNvSpPr>
          <p:nvPr/>
        </p:nvSpPr>
        <p:spPr bwMode="auto">
          <a:xfrm>
            <a:off x="1371600" y="1550988"/>
            <a:ext cx="72628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buFont typeface="Wingdings" pitchFamily="2" charset="2"/>
              <a:buChar char="v"/>
            </a:pPr>
            <a:r>
              <a:rPr lang="ru-RU" altLang="ru-RU" b="1" i="1">
                <a:latin typeface="Arial" charset="0"/>
                <a:ea typeface="Calibri" pitchFamily="34" charset="0"/>
                <a:cs typeface="Arial" charset="0"/>
              </a:rPr>
              <a:t>Экологические акции</a:t>
            </a:r>
            <a:r>
              <a:rPr lang="ru-RU" altLang="ru-RU" b="1" i="1">
                <a:solidFill>
                  <a:srgbClr val="005800"/>
                </a:solidFill>
                <a:latin typeface="Arial" charset="0"/>
                <a:ea typeface="Calibri" pitchFamily="34" charset="0"/>
                <a:cs typeface="Arial" charset="0"/>
              </a:rPr>
              <a:t>: </a:t>
            </a:r>
            <a:r>
              <a:rPr lang="ru-RU" altLang="ru-RU" i="1">
                <a:latin typeface="Arial" charset="0"/>
                <a:ea typeface="Calibri" pitchFamily="34" charset="0"/>
                <a:cs typeface="Arial" charset="0"/>
              </a:rPr>
              <a:t>«Покормим птиц зимой», «Кормушка для пернатых»,   «Птичья столовая»</a:t>
            </a:r>
          </a:p>
          <a:p>
            <a:pPr algn="ctr">
              <a:buFont typeface="Wingdings" pitchFamily="2" charset="2"/>
              <a:buChar char="v"/>
            </a:pPr>
            <a:endParaRPr lang="ru-RU" altLang="ru-RU" b="1" i="1">
              <a:solidFill>
                <a:srgbClr val="00580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8625" y="904875"/>
            <a:ext cx="708818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altLang="ru-RU" b="1" dirty="0">
                <a:latin typeface="Arial" charset="0"/>
                <a:cs typeface="Arial" charset="0"/>
              </a:rPr>
              <a:t>Подбор дидактического материала  </a:t>
            </a:r>
            <a:r>
              <a:rPr lang="ru-RU" altLang="ru-RU" dirty="0">
                <a:latin typeface="Arial" charset="0"/>
                <a:cs typeface="Arial" charset="0"/>
              </a:rPr>
              <a:t>для создания альбома </a:t>
            </a:r>
          </a:p>
          <a:p>
            <a:pPr>
              <a:defRPr/>
            </a:pPr>
            <a:r>
              <a:rPr lang="ru-RU" altLang="ru-RU" dirty="0">
                <a:latin typeface="Arial" charset="0"/>
                <a:cs typeface="Arial" charset="0"/>
              </a:rPr>
              <a:t>                                      «Все о птицах! </a:t>
            </a:r>
            <a:endParaRPr lang="ru-RU" dirty="0"/>
          </a:p>
        </p:txBody>
      </p:sp>
      <p:pic>
        <p:nvPicPr>
          <p:cNvPr id="26633" name="Рисунок 9" descr="F:\Проект Б.Л.И\парад кормушек\IMG_13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2050" y="4565650"/>
            <a:ext cx="30607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Рисунок 10" descr="F:\Проект Б.Л.И\парад кормушек\IMG_13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587875"/>
            <a:ext cx="31591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2514600" y="608013"/>
            <a:ext cx="520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400" b="1" i="1">
                <a:solidFill>
                  <a:srgbClr val="005800"/>
                </a:solidFill>
                <a:latin typeface="Arial" charset="0"/>
                <a:cs typeface="Arial" charset="0"/>
              </a:rPr>
              <a:t>Взаимодействие с родителями</a:t>
            </a:r>
          </a:p>
        </p:txBody>
      </p:sp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620713" y="1524000"/>
            <a:ext cx="3325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>
                <a:latin typeface="Arial" charset="0"/>
                <a:cs typeface="Arial" charset="0"/>
              </a:rPr>
              <a:t>Изготовление кормушек</a:t>
            </a:r>
            <a:endParaRPr lang="ru-RU" altLang="ru-RU"/>
          </a:p>
        </p:txBody>
      </p:sp>
      <p:pic>
        <p:nvPicPr>
          <p:cNvPr id="27652" name="Рисунок 8" descr="F:\Проект Б.Л.И\парад кормушек\IMG_13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4267200"/>
            <a:ext cx="3506787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 descr="F:\Фадеева кормушки\S83038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838" y="1416050"/>
            <a:ext cx="365760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5" descr="D:\ИРИНА\Детский сад  (фото)\Кормушки для птиц (02.2016)\DSC062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4"/>
          <a:stretch>
            <a:fillRect/>
          </a:stretch>
        </p:blipFill>
        <p:spPr bwMode="auto">
          <a:xfrm>
            <a:off x="620713" y="1893888"/>
            <a:ext cx="3024187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Рисунок 2" descr="F:\Проект Б.Л.И\проект оникова прогулка\IMG_14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452938"/>
            <a:ext cx="3205163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868363" y="3848100"/>
            <a:ext cx="3175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>
                <a:latin typeface="Arial" charset="0"/>
                <a:cs typeface="Arial" charset="0"/>
              </a:rPr>
              <a:t>Заготовка корма для птиц</a:t>
            </a:r>
          </a:p>
        </p:txBody>
      </p:sp>
      <p:pic>
        <p:nvPicPr>
          <p:cNvPr id="28675" name="Рисунок 4" descr="C:\Users\Admin\Desktop\для презинтации\IMG_72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4273550"/>
            <a:ext cx="2976563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Рисунок 7" descr="C:\Users\Admin\Desktop\для презинтации\IMG_72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550" y="1143000"/>
            <a:ext cx="297180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Рисунок 8" descr="C:\Users\Admin\Desktop\для презинтации\IMG_72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335088"/>
            <a:ext cx="2971800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Прямоугольник 3"/>
          <p:cNvSpPr>
            <a:spLocks noChangeArrowheads="1"/>
          </p:cNvSpPr>
          <p:nvPr/>
        </p:nvSpPr>
        <p:spPr bwMode="auto">
          <a:xfrm>
            <a:off x="4572000" y="3824288"/>
            <a:ext cx="3581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>
                <a:latin typeface="Arial" charset="0"/>
                <a:cs typeface="Arial" charset="0"/>
              </a:rPr>
              <a:t>Кормление птиц на кормушке</a:t>
            </a:r>
            <a:endParaRPr lang="ru-RU" altLang="ru-RU"/>
          </a:p>
        </p:txBody>
      </p:sp>
      <p:pic>
        <p:nvPicPr>
          <p:cNvPr id="28679" name="Рисунок 10" descr="C:\Users\Admin\Desktop\для презинтации\IMG_72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825" y="4300538"/>
            <a:ext cx="2971800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Прямоугольник 5"/>
          <p:cNvSpPr>
            <a:spLocks noChangeArrowheads="1"/>
          </p:cNvSpPr>
          <p:nvPr/>
        </p:nvSpPr>
        <p:spPr bwMode="auto">
          <a:xfrm>
            <a:off x="2690813" y="533400"/>
            <a:ext cx="4067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>
                <a:latin typeface="Arial" charset="0"/>
                <a:cs typeface="Arial" charset="0"/>
              </a:rPr>
              <a:t>Участие в экологических акциях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2946400" y="609600"/>
            <a:ext cx="3295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>
                <a:latin typeface="Arial" charset="0"/>
                <a:cs typeface="Arial" charset="0"/>
              </a:rPr>
              <a:t> Листовка «Берегите птиц»</a:t>
            </a:r>
            <a:endParaRPr lang="ru-RU" altLang="ru-RU"/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609600" y="3957638"/>
            <a:ext cx="807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ru-RU" altLang="ru-RU">
                <a:latin typeface="Arial" charset="0"/>
                <a:cs typeface="Arial" charset="0"/>
              </a:rPr>
              <a:t>Помощь в организации и участие в экологическом «Празднике птиц»</a:t>
            </a:r>
          </a:p>
        </p:txBody>
      </p:sp>
      <p:pic>
        <p:nvPicPr>
          <p:cNvPr id="29700" name="Рисунок 4" descr="C:\Users\Admin\Desktop\для презинтации\IMG_72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0" y="1482725"/>
            <a:ext cx="2971800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Рисунок 5" descr="C:\Users\Admin\Desktop\для презинтации\IMG_72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482725"/>
            <a:ext cx="29718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Рисунок 6" descr="C:\Users\Admin\Desktop\фото для проекта\DSC006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0" y="4540250"/>
            <a:ext cx="29718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Рисунок 7" descr="https://i.mycdn.me/image?id=803336813704&amp;t=52&amp;plc=WEB&amp;tkn=*Mb7rReDn0KD0B1Z8RBKmH7VuT3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89"/>
          <a:stretch>
            <a:fillRect/>
          </a:stretch>
        </p:blipFill>
        <p:spPr bwMode="auto">
          <a:xfrm>
            <a:off x="6446838" y="4454525"/>
            <a:ext cx="2209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Рисунок 8" descr="https://i.mycdn.me/image?id=803336813448&amp;t=52&amp;plc=WEB&amp;tkn=*zbAb4GWJuaiIlVaxjaX1qZWRtn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454525"/>
            <a:ext cx="2362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2514600" y="608013"/>
            <a:ext cx="5051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2800" b="1" i="1">
                <a:solidFill>
                  <a:srgbClr val="006600"/>
                </a:solidFill>
                <a:latin typeface="Arial" charset="0"/>
                <a:ea typeface="Calibri" pitchFamily="34" charset="0"/>
                <a:cs typeface="Calibri" pitchFamily="34" charset="0"/>
              </a:rPr>
              <a:t>III этап- заключительный</a:t>
            </a:r>
            <a:r>
              <a:rPr lang="ru-RU" altLang="ru-RU" sz="2800" i="1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457200" y="1150938"/>
            <a:ext cx="4114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lvl="1" algn="ctr">
              <a:buFont typeface="Wingdings" pitchFamily="2" charset="2"/>
              <a:buChar char="Ø"/>
            </a:pPr>
            <a:r>
              <a:rPr lang="ru-RU" altLang="ru-RU" sz="2000" b="1">
                <a:latin typeface="Arial" charset="0"/>
                <a:cs typeface="Arial" charset="0"/>
              </a:rPr>
              <a:t>Фотоотчет</a:t>
            </a:r>
          </a:p>
          <a:p>
            <a:r>
              <a:rPr lang="ru-RU" altLang="ru-RU" sz="2000">
                <a:latin typeface="Arial" charset="0"/>
                <a:cs typeface="Arial" charset="0"/>
              </a:rPr>
              <a:t>«Доброта начинается с детства»</a:t>
            </a:r>
            <a:endParaRPr lang="ru-RU" altLang="ru-RU">
              <a:latin typeface="Arial" charset="0"/>
              <a:cs typeface="Arial" charset="0"/>
            </a:endParaRPr>
          </a:p>
        </p:txBody>
      </p:sp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4495800" y="1138238"/>
            <a:ext cx="4419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Ø"/>
              <a:defRPr/>
            </a:pPr>
            <a:r>
              <a:rPr lang="ru-RU" altLang="ru-RU" b="1" dirty="0">
                <a:latin typeface="Arial" charset="0"/>
                <a:cs typeface="Arial" charset="0"/>
              </a:rPr>
              <a:t>Выставка совместных работ детей и родителей.</a:t>
            </a:r>
          </a:p>
          <a:p>
            <a:pPr>
              <a:defRPr/>
            </a:pPr>
            <a:r>
              <a:rPr lang="ru-RU" altLang="ru-RU" b="1" dirty="0">
                <a:latin typeface="Arial" charset="0"/>
                <a:cs typeface="Arial" charset="0"/>
              </a:rPr>
              <a:t> Стенгазеты </a:t>
            </a:r>
            <a:r>
              <a:rPr lang="ru-RU" altLang="ru-RU" dirty="0">
                <a:latin typeface="Arial" charset="0"/>
                <a:cs typeface="Arial" charset="0"/>
              </a:rPr>
              <a:t>«Братья наши  меньшие»</a:t>
            </a:r>
          </a:p>
        </p:txBody>
      </p:sp>
      <p:pic>
        <p:nvPicPr>
          <p:cNvPr id="30726" name="Рисунок 8" descr="F:\Проект Б.Л.И\стенд проект Б.Л.И\IMG_14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25" y="2062163"/>
            <a:ext cx="4021138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Рисунок 9" descr="F:\Проект Б.Л.И\стенд проект Б.Л.И\IMG_14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25" y="4343400"/>
            <a:ext cx="39909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Рисунок 10" descr="F:\Проект Б.Л.И\стенд проект Б.Л.И\IMG_14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051050"/>
            <a:ext cx="3810000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1431925" y="457200"/>
            <a:ext cx="708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lvl="1" algn="ctr">
              <a:buFont typeface="Wingdings" pitchFamily="2" charset="2"/>
              <a:buChar char="v"/>
            </a:pPr>
            <a:r>
              <a:rPr lang="ru-RU" altLang="ru-RU" sz="2000" i="1">
                <a:latin typeface="Arial" charset="0"/>
                <a:cs typeface="Arial" charset="0"/>
              </a:rPr>
              <a:t>«</a:t>
            </a:r>
            <a:r>
              <a:rPr lang="ru-RU" altLang="ru-RU" sz="2400" i="1">
                <a:latin typeface="Arial" charset="0"/>
                <a:cs typeface="Arial" charset="0"/>
              </a:rPr>
              <a:t>Весенний праздник птиц»</a:t>
            </a:r>
          </a:p>
        </p:txBody>
      </p:sp>
      <p:pic>
        <p:nvPicPr>
          <p:cNvPr id="31747" name="Рисунок 1" descr="https://i.mycdn.me/image?id=803336582280&amp;t=3&amp;plc=WEB&amp;tkn=*Y_Q50jLWuYTK_XD_FB55gaViuM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3867150"/>
            <a:ext cx="25971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Рисунок 2" descr="https://i.mycdn.me/image?id=772191281800&amp;t=3&amp;plc=WEB&amp;tkn=*naknmZWZH4JLoC8G_42UsA2ONO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3867150"/>
            <a:ext cx="2971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Рисунок 3" descr="https://i.mycdn.me/image?id=803336693128&amp;t=3&amp;plc=WEB&amp;tkn=*dDEHdaxuIIRv5z_laJg6VW7R9-I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063625"/>
            <a:ext cx="243840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" descr="F:\Рамзайцева проект\S830407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063625"/>
            <a:ext cx="281940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Рисунок 2" descr="https://i.mycdn.me/image?id=803336698760&amp;t=3&amp;plc=WEB&amp;tkn=*gZlhudf3ZOVwKAT-WspNGZ3z0v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042988"/>
            <a:ext cx="1924050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Рисунок 9" descr="https://i.mycdn.me/image?id=803336701576&amp;t=3&amp;plc=WEB&amp;tkn=*tV4QTPXgsLntyd7ymR8CX_ceWVo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67150"/>
            <a:ext cx="23018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90600" y="457200"/>
            <a:ext cx="7620000" cy="5281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altLang="ru-RU" sz="2800" b="1" i="1" dirty="0">
                <a:solidFill>
                  <a:srgbClr val="005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Педагогическая значимость</a:t>
            </a:r>
          </a:p>
          <a:p>
            <a:pPr algn="ctr">
              <a:lnSpc>
                <a:spcPct val="80000"/>
              </a:lnSpc>
              <a:defRPr/>
            </a:pPr>
            <a:r>
              <a:rPr lang="ru-RU" altLang="ru-RU" sz="2800" b="1" i="1" dirty="0">
                <a:solidFill>
                  <a:srgbClr val="005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проектной деятельности</a:t>
            </a:r>
          </a:p>
          <a:p>
            <a:pPr algn="ctr">
              <a:lnSpc>
                <a:spcPct val="80000"/>
              </a:lnSpc>
              <a:defRPr/>
            </a:pPr>
            <a:r>
              <a:rPr lang="ru-RU" altLang="ru-RU" sz="2800" dirty="0">
                <a:latin typeface="Times New Roman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dirty="0">
                <a:latin typeface="Times New Roman" pitchFamily="18" charset="0"/>
              </a:rPr>
              <a:t>открывает возможность формирования собственного жизненного опыта ребенка;</a:t>
            </a:r>
          </a:p>
          <a:p>
            <a:pPr>
              <a:lnSpc>
                <a:spcPct val="150000"/>
              </a:lnSpc>
              <a:defRPr/>
            </a:pPr>
            <a:endParaRPr lang="ru-RU" altLang="ru-RU" dirty="0">
              <a:latin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dirty="0">
                <a:latin typeface="Times New Roman" pitchFamily="18" charset="0"/>
              </a:rPr>
              <a:t>метод, идущий от детских потребностей и интересов;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ru-RU" altLang="ru-RU" dirty="0">
              <a:latin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dirty="0">
                <a:latin typeface="Times New Roman" pitchFamily="18" charset="0"/>
              </a:rPr>
              <a:t>позволяет решать задачи воспитания и развития дошкольников, 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dirty="0">
                <a:latin typeface="Times New Roman" pitchFamily="18" charset="0"/>
              </a:rPr>
              <a:t>     не перегружая их, создавая  положительный эмоциональный 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dirty="0">
                <a:latin typeface="Times New Roman" pitchFamily="18" charset="0"/>
              </a:rPr>
              <a:t>     настрой, формируя познавательные интересы;</a:t>
            </a:r>
          </a:p>
          <a:p>
            <a:pPr>
              <a:lnSpc>
                <a:spcPct val="150000"/>
              </a:lnSpc>
              <a:defRPr/>
            </a:pPr>
            <a:endParaRPr lang="ru-RU" altLang="ru-RU" dirty="0">
              <a:latin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dirty="0">
                <a:latin typeface="Times New Roman" pitchFamily="18" charset="0"/>
              </a:rPr>
              <a:t> является условием воспитания экологической культуры дошкольников.</a:t>
            </a:r>
          </a:p>
        </p:txBody>
      </p:sp>
      <p:sp>
        <p:nvSpPr>
          <p:cNvPr id="32772" name="AutoShape 11" descr="http://www.lyblino.ru/photos/5984ab0b085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32773" name="AutoShape 13" descr="http://www.lyblino.ru/photos/5984ab0b08530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D:\Downloads\Эколог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868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ctrTitle"/>
          </p:nvPr>
        </p:nvSpPr>
        <p:spPr>
          <a:xfrm>
            <a:off x="762000" y="2514600"/>
            <a:ext cx="7467600" cy="936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b="0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4" descr="http://styl.veryphoto.ru/img-q5y5x5n4g40414f4x2u2d4o5z504k4c4t4/datas/doshkolnoe-obrazovanie/Nravstvenno-patrioticheskoe-vospitanie-doshkolnikov/0015-015-Spasibo-za-vnimani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82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685800" y="6858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ru-RU" altLang="ru-RU" sz="3200" b="1">
                <a:solidFill>
                  <a:srgbClr val="336600"/>
                </a:solidFill>
                <a:latin typeface="Arial" charset="0"/>
                <a:cs typeface="Arial" charset="0"/>
              </a:rPr>
              <a:t>            </a:t>
            </a:r>
            <a:r>
              <a:rPr lang="ru-RU" altLang="ru-RU" sz="3200" b="1" i="1">
                <a:solidFill>
                  <a:srgbClr val="336600"/>
                </a:solidFill>
                <a:latin typeface="Arial" charset="0"/>
                <a:cs typeface="Arial" charset="0"/>
              </a:rPr>
              <a:t>Экологическое воспитание дошкольников по ФГОС </a:t>
            </a:r>
            <a:r>
              <a:rPr lang="ru-RU" altLang="ru-RU" sz="2000" b="1">
                <a:latin typeface="Arial" charset="0"/>
                <a:cs typeface="Arial" charset="0"/>
              </a:rPr>
              <a:t>— </a:t>
            </a:r>
            <a:r>
              <a:rPr lang="ru-RU" altLang="ru-RU" sz="2000" i="1">
                <a:latin typeface="Arial" charset="0"/>
                <a:cs typeface="Arial" charset="0"/>
              </a:rPr>
              <a:t>это непрерывный процесс развития детей, направленный на формирование у них экологической культуры, которая проявляется в эмоционально-положительном отношении к природе, окружающему миру, в ответственном отношении к своему здоровью и состоянию окружающей среды, в соблюдении определённых моральных норм, в системе ценностных ориентаций.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1447800" y="457200"/>
            <a:ext cx="71628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000" i="1">
                <a:latin typeface="Arial" charset="0"/>
                <a:cs typeface="Arial" charset="0"/>
              </a:rPr>
              <a:t>Ребенок  , познавая мир, формируется как личность, как индивид, как частица огромного мира. </a:t>
            </a:r>
            <a:endParaRPr lang="ru-RU" altLang="ru-RU" sz="2000" i="1"/>
          </a:p>
        </p:txBody>
      </p:sp>
      <p:pic>
        <p:nvPicPr>
          <p:cNvPr id="9220" name="Рисунок 3" descr="Мальчик и девочка в поле рассматривают цветы через луп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647700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771525" y="609600"/>
            <a:ext cx="7848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58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200" b="1" i="1">
                <a:solidFill>
                  <a:srgbClr val="005800"/>
                </a:solidFill>
                <a:latin typeface="Arial" charset="0"/>
                <a:cs typeface="Arial" charset="0"/>
              </a:rPr>
              <a:t>Интеграция образовательного процесса</a:t>
            </a:r>
            <a:endParaRPr lang="ru-RU" altLang="ru-RU" sz="3200" b="1" i="1">
              <a:latin typeface="Arial" charset="0"/>
              <a:cs typeface="Arial" charset="0"/>
            </a:endParaRPr>
          </a:p>
        </p:txBody>
      </p:sp>
      <p:pic>
        <p:nvPicPr>
          <p:cNvPr id="10243" name="Picture 4" descr="http://player.myshared.ru/10/1011595/slides/slide_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1981200"/>
            <a:ext cx="615315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4630738" y="3394075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475288" y="3795713"/>
            <a:ext cx="228600" cy="146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3686175" y="3822700"/>
            <a:ext cx="228600" cy="92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313113" y="4878388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794375" y="4808538"/>
            <a:ext cx="2667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465513" y="3775075"/>
            <a:ext cx="2389187" cy="1508125"/>
          </a:xfrm>
          <a:prstGeom prst="ellipse">
            <a:avLst/>
          </a:prstGeom>
          <a:solidFill>
            <a:srgbClr val="99FF66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 ВОСПИТАНИЕ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1143000"/>
            <a:ext cx="7864475" cy="445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2000" i="1" dirty="0">
                <a:latin typeface="Arial" charset="0"/>
                <a:cs typeface="Arial" charset="0"/>
              </a:rPr>
              <a:t>    </a:t>
            </a:r>
            <a:r>
              <a:rPr lang="ru-RU" altLang="ru-RU" sz="2400" i="1" dirty="0">
                <a:latin typeface="Arial" charset="0"/>
                <a:cs typeface="Arial" charset="0"/>
              </a:rPr>
              <a:t>Дети мало знают о птицах нашего края, что недостаточно для выстраивания причинно- следственных связей. </a:t>
            </a:r>
          </a:p>
          <a:p>
            <a:pPr>
              <a:lnSpc>
                <a:spcPct val="150000"/>
              </a:lnSpc>
              <a:defRPr/>
            </a:pPr>
            <a:endParaRPr lang="ru-RU" altLang="ru-RU" sz="2400" i="1" dirty="0">
              <a:latin typeface="Arial" charset="0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2400" i="1" dirty="0">
                <a:latin typeface="Arial" charset="0"/>
                <a:cs typeface="Arial" charset="0"/>
              </a:rPr>
              <a:t>   Путают зимующих и перелетных птиц. </a:t>
            </a:r>
          </a:p>
          <a:p>
            <a:pPr>
              <a:lnSpc>
                <a:spcPct val="150000"/>
              </a:lnSpc>
              <a:defRPr/>
            </a:pPr>
            <a:endParaRPr lang="ru-RU" altLang="ru-RU" sz="2400" i="1" dirty="0">
              <a:latin typeface="Arial" charset="0"/>
              <a:cs typeface="Arial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2400" i="1" dirty="0">
                <a:latin typeface="Arial" charset="0"/>
                <a:cs typeface="Arial" charset="0"/>
              </a:rPr>
              <a:t>   Небогат опыт по оказанию помощи птицам, проявлению заботливого отношения к ним.</a:t>
            </a:r>
            <a:endParaRPr lang="ru-RU" sz="2400" i="1" dirty="0"/>
          </a:p>
        </p:txBody>
      </p:sp>
      <p:pic>
        <p:nvPicPr>
          <p:cNvPr id="11267" name="Picture 4" descr="http://s10.rimg.info/f545e5f533a29816f8cd4a2ff1ad172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5257800"/>
            <a:ext cx="121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228600" y="1843088"/>
            <a:ext cx="8763000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3600" b="1" i="1">
                <a:latin typeface="Arial" charset="0"/>
                <a:cs typeface="Arial" charset="0"/>
              </a:rPr>
              <a:t>Экологический проект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4000" b="1" i="1">
                <a:solidFill>
                  <a:srgbClr val="0070C0"/>
                </a:solidFill>
                <a:latin typeface="Arial" charset="0"/>
                <a:cs typeface="Arial" charset="0"/>
              </a:rPr>
              <a:t>«БУДЕМ С ПТИЦАМИ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4000" b="1" i="1">
                <a:solidFill>
                  <a:srgbClr val="0070C0"/>
                </a:solidFill>
                <a:latin typeface="Arial" charset="0"/>
                <a:cs typeface="Arial" charset="0"/>
              </a:rPr>
              <a:t>ДРУЖИТЬ!»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1752600" y="5638800"/>
            <a:ext cx="5029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>
                <a:latin typeface="Arial" charset="0"/>
                <a:cs typeface="Arial" charset="0"/>
              </a:rPr>
              <a:t>Подготовила:</a:t>
            </a:r>
          </a:p>
          <a:p>
            <a:pPr algn="ctr"/>
            <a:r>
              <a:rPr lang="ru-RU" altLang="ru-RU">
                <a:latin typeface="Arial" charset="0"/>
                <a:cs typeface="Arial" charset="0"/>
              </a:rPr>
              <a:t>воспитатель высшей категории </a:t>
            </a:r>
          </a:p>
          <a:p>
            <a:pPr algn="ctr"/>
            <a:r>
              <a:rPr lang="ru-RU" altLang="ru-RU">
                <a:latin typeface="Arial" charset="0"/>
                <a:cs typeface="Arial" charset="0"/>
              </a:rPr>
              <a:t>Рамзайцева И.Г</a:t>
            </a:r>
          </a:p>
        </p:txBody>
      </p:sp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6019800" y="152400"/>
            <a:ext cx="2819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  <a:endParaRPr lang="ru-RU" altLang="ru-RU" sz="1600" b="1">
              <a:latin typeface="Arial" charset="0"/>
              <a:cs typeface="Arial" charset="0"/>
            </a:endParaRPr>
          </a:p>
          <a:p>
            <a:r>
              <a:rPr lang="ru-RU" altLang="ru-RU" sz="1600">
                <a:latin typeface="Arial" charset="0"/>
                <a:cs typeface="Arial" charset="0"/>
              </a:rPr>
              <a:t>О птицах много знаем мы </a:t>
            </a:r>
          </a:p>
          <a:p>
            <a:r>
              <a:rPr lang="ru-RU" altLang="ru-RU" sz="1600">
                <a:latin typeface="Arial" charset="0"/>
                <a:cs typeface="Arial" charset="0"/>
              </a:rPr>
              <a:t>И в то же время мало. </a:t>
            </a:r>
          </a:p>
          <a:p>
            <a:r>
              <a:rPr lang="ru-RU" altLang="ru-RU" sz="1600">
                <a:latin typeface="Arial" charset="0"/>
                <a:cs typeface="Arial" charset="0"/>
              </a:rPr>
              <a:t>И нужно всем: и вам и нам, </a:t>
            </a:r>
          </a:p>
          <a:p>
            <a:r>
              <a:rPr lang="ru-RU" altLang="ru-RU" sz="1600">
                <a:latin typeface="Arial" charset="0"/>
                <a:cs typeface="Arial" charset="0"/>
              </a:rPr>
              <a:t> Чтоб их побольше стало…</a:t>
            </a:r>
          </a:p>
          <a:p>
            <a:r>
              <a:rPr lang="ru-RU" altLang="ru-RU" sz="1600">
                <a:latin typeface="Arial" charset="0"/>
                <a:cs typeface="Arial" charset="0"/>
              </a:rPr>
              <a:t>                                      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533400" y="990600"/>
            <a:ext cx="83820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3200" b="1" i="1">
                <a:solidFill>
                  <a:srgbClr val="005800"/>
                </a:solidFill>
                <a:latin typeface="Arial" charset="0"/>
                <a:cs typeface="Arial" charset="0"/>
              </a:rPr>
              <a:t>      Информационная карта проекта</a:t>
            </a:r>
          </a:p>
          <a:p>
            <a:endParaRPr lang="ru-RU" altLang="ru-RU" sz="2400" b="1" i="1">
              <a:solidFill>
                <a:srgbClr val="005800"/>
              </a:solidFill>
              <a:latin typeface="Arial" charset="0"/>
              <a:cs typeface="Arial" charset="0"/>
            </a:endParaRPr>
          </a:p>
          <a:p>
            <a:r>
              <a:rPr lang="ru-RU" altLang="ru-RU" sz="2400" b="1" i="1">
                <a:latin typeface="Arial" charset="0"/>
                <a:cs typeface="Arial" charset="0"/>
              </a:rPr>
              <a:t>Тип проекта: </a:t>
            </a:r>
            <a:r>
              <a:rPr lang="ru-RU" altLang="ru-RU" sz="2400" i="1">
                <a:latin typeface="Arial" charset="0"/>
                <a:cs typeface="Arial" charset="0"/>
              </a:rPr>
              <a:t>информационно-творческий, групповой.</a:t>
            </a:r>
          </a:p>
          <a:p>
            <a:endParaRPr lang="ru-RU" altLang="ru-RU" sz="2400" i="1">
              <a:latin typeface="Arial" charset="0"/>
              <a:cs typeface="Arial" charset="0"/>
            </a:endParaRPr>
          </a:p>
          <a:p>
            <a:r>
              <a:rPr lang="ru-RU" altLang="ru-RU" sz="2400" b="1" i="1">
                <a:latin typeface="Arial" charset="0"/>
                <a:cs typeface="Arial" charset="0"/>
              </a:rPr>
              <a:t>Участники проекта: </a:t>
            </a:r>
            <a:r>
              <a:rPr lang="ru-RU" altLang="ru-RU" sz="2400" i="1">
                <a:latin typeface="Arial" charset="0"/>
                <a:cs typeface="Arial" charset="0"/>
              </a:rPr>
              <a:t>дети старшей группы «Кораблик», родители воспитанников, воспитатели группы, музыкальный руководитель.</a:t>
            </a:r>
          </a:p>
          <a:p>
            <a:endParaRPr lang="ru-RU" altLang="ru-RU" sz="2400" i="1">
              <a:latin typeface="Arial" charset="0"/>
              <a:cs typeface="Arial" charset="0"/>
            </a:endParaRPr>
          </a:p>
          <a:p>
            <a:r>
              <a:rPr lang="ru-RU" altLang="ru-RU" sz="2400" b="1" i="1">
                <a:latin typeface="Arial" charset="0"/>
                <a:cs typeface="Arial" charset="0"/>
              </a:rPr>
              <a:t>Срок реализации проекта</a:t>
            </a:r>
            <a:r>
              <a:rPr lang="ru-RU" altLang="ru-RU" sz="2400" i="1">
                <a:latin typeface="Arial" charset="0"/>
                <a:cs typeface="Arial" charset="0"/>
              </a:rPr>
              <a:t>: средней продолжительности.</a:t>
            </a:r>
          </a:p>
          <a:p>
            <a:r>
              <a:rPr lang="ru-RU" altLang="ru-RU" sz="2400" b="1" i="1">
                <a:latin typeface="Arial" charset="0"/>
                <a:cs typeface="Arial" charset="0"/>
              </a:rPr>
              <a:t>    </a:t>
            </a:r>
          </a:p>
          <a:p>
            <a:r>
              <a:rPr lang="ru-RU" altLang="ru-RU" sz="2400" b="1" i="1">
                <a:latin typeface="Arial" charset="0"/>
                <a:cs typeface="Arial" charset="0"/>
              </a:rPr>
              <a:t>Формы работы: </a:t>
            </a:r>
            <a:r>
              <a:rPr lang="ru-RU" altLang="ru-RU" sz="2400" i="1">
                <a:latin typeface="Arial" charset="0"/>
                <a:cs typeface="Arial" charset="0"/>
              </a:rPr>
              <a:t>игровая, познавательная, продуктивная, взаимодействие с родителями</a:t>
            </a:r>
          </a:p>
          <a:p>
            <a:r>
              <a:rPr lang="ru-RU" altLang="ru-RU" sz="2400" i="1">
                <a:latin typeface="Arial" charset="0"/>
                <a:cs typeface="Arial" charset="0"/>
              </a:rPr>
              <a:t> </a:t>
            </a:r>
          </a:p>
          <a:p>
            <a:pPr algn="ctr"/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657600" y="3581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533400" y="2057400"/>
            <a:ext cx="8153400" cy="437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>
                <a:latin typeface="Arial" charset="0"/>
                <a:cs typeface="Arial" charset="0"/>
              </a:rPr>
              <a:t> </a:t>
            </a:r>
            <a:r>
              <a:rPr lang="ru-RU" altLang="ru-RU" sz="2400" b="1" i="1">
                <a:solidFill>
                  <a:srgbClr val="006600"/>
                </a:solidFill>
                <a:latin typeface="Arial" charset="0"/>
                <a:cs typeface="Arial" charset="0"/>
              </a:rPr>
              <a:t>Задачи:</a:t>
            </a:r>
          </a:p>
          <a:p>
            <a:r>
              <a:rPr lang="ru-RU" altLang="ru-RU" sz="2000" b="1" i="1">
                <a:latin typeface="Arial" charset="0"/>
                <a:cs typeface="Arial" charset="0"/>
              </a:rPr>
              <a:t> </a:t>
            </a:r>
            <a:r>
              <a:rPr lang="ru-RU" altLang="ru-RU" i="1">
                <a:latin typeface="Arial" charset="0"/>
                <a:cs typeface="Arial" charset="0"/>
              </a:rPr>
              <a:t>1. Пополнить предметно-пространственную  развивающую среду по теме проекта.</a:t>
            </a:r>
          </a:p>
          <a:p>
            <a:endParaRPr lang="ru-RU" altLang="ru-RU" i="1">
              <a:latin typeface="Arial" charset="0"/>
              <a:cs typeface="Arial" charset="0"/>
            </a:endParaRPr>
          </a:p>
          <a:p>
            <a:r>
              <a:rPr lang="ru-RU" altLang="ru-RU" i="1">
                <a:latin typeface="Arial" charset="0"/>
                <a:cs typeface="Arial" charset="0"/>
              </a:rPr>
              <a:t>2. Расширять  и закреплять представления детей о птицах нашего края (зимующих, перелетных).</a:t>
            </a:r>
          </a:p>
          <a:p>
            <a:r>
              <a:rPr lang="ru-RU" altLang="ru-RU" i="1">
                <a:latin typeface="Arial" charset="0"/>
                <a:cs typeface="Arial" charset="0"/>
              </a:rPr>
              <a:t/>
            </a:r>
            <a:br>
              <a:rPr lang="ru-RU" altLang="ru-RU" i="1">
                <a:latin typeface="Arial" charset="0"/>
                <a:cs typeface="Arial" charset="0"/>
              </a:rPr>
            </a:br>
            <a:r>
              <a:rPr lang="ru-RU" altLang="ru-RU" i="1">
                <a:latin typeface="Arial" charset="0"/>
                <a:cs typeface="Arial" charset="0"/>
              </a:rPr>
              <a:t>3. Способствовать развитию творческих и интеллектуальных способностей воспитанников.</a:t>
            </a:r>
          </a:p>
          <a:p>
            <a:r>
              <a:rPr lang="ru-RU" altLang="ru-RU" i="1">
                <a:latin typeface="Arial" charset="0"/>
                <a:cs typeface="Arial" charset="0"/>
              </a:rPr>
              <a:t>  </a:t>
            </a:r>
          </a:p>
          <a:p>
            <a:r>
              <a:rPr lang="ru-RU" altLang="ru-RU" i="1">
                <a:latin typeface="Arial" charset="0"/>
                <a:cs typeface="Arial" charset="0"/>
              </a:rPr>
              <a:t>4. Воспитывать у детей  доброе отношение ко всему живому в природе, прививать любовь к «братьям нашим меньшим» (птицам), желание заботиться о них.</a:t>
            </a:r>
          </a:p>
          <a:p>
            <a:endParaRPr lang="ru-RU" altLang="ru-RU" i="1">
              <a:latin typeface="Arial" charset="0"/>
              <a:cs typeface="Arial" charset="0"/>
            </a:endParaRPr>
          </a:p>
          <a:p>
            <a:r>
              <a:rPr lang="ru-RU" altLang="ru-RU" i="1">
                <a:latin typeface="Arial" charset="0"/>
                <a:cs typeface="Arial" charset="0"/>
              </a:rPr>
              <a:t>5. Формировать экологическую культуру.</a:t>
            </a:r>
            <a:endParaRPr lang="ru-RU" altLang="ru-RU" i="1"/>
          </a:p>
        </p:txBody>
      </p:sp>
      <p:sp>
        <p:nvSpPr>
          <p:cNvPr id="14340" name="Прямоугольник 2"/>
          <p:cNvSpPr>
            <a:spLocks noChangeArrowheads="1"/>
          </p:cNvSpPr>
          <p:nvPr/>
        </p:nvSpPr>
        <p:spPr bwMode="auto">
          <a:xfrm>
            <a:off x="533400" y="457200"/>
            <a:ext cx="8153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altLang="ru-RU" sz="2800" b="1" i="1">
                <a:solidFill>
                  <a:srgbClr val="006600"/>
                </a:solidFill>
                <a:latin typeface="Arial" charset="0"/>
                <a:cs typeface="Arial" charset="0"/>
              </a:rPr>
              <a:t>      Цель: </a:t>
            </a:r>
            <a:r>
              <a:rPr lang="ru-RU" altLang="ru-RU" sz="2400" i="1">
                <a:latin typeface="Arial" charset="0"/>
                <a:cs typeface="Arial" charset="0"/>
              </a:rPr>
              <a:t>Формирование  у детей системы  </a:t>
            </a:r>
          </a:p>
          <a:p>
            <a:r>
              <a:rPr lang="ru-RU" altLang="ru-RU" sz="2400" i="1">
                <a:latin typeface="Arial" charset="0"/>
                <a:cs typeface="Arial" charset="0"/>
              </a:rPr>
              <a:t>                  элементарных экологических  знаний о</a:t>
            </a:r>
          </a:p>
          <a:p>
            <a:r>
              <a:rPr lang="ru-RU" altLang="ru-RU" sz="2400" i="1">
                <a:latin typeface="Arial" charset="0"/>
                <a:cs typeface="Arial" charset="0"/>
              </a:rPr>
              <a:t>                  птицах, ответственного и бережного</a:t>
            </a:r>
          </a:p>
          <a:p>
            <a:r>
              <a:rPr lang="ru-RU" altLang="ru-RU" sz="2400" i="1">
                <a:latin typeface="Arial" charset="0"/>
                <a:cs typeface="Arial" charset="0"/>
              </a:rPr>
              <a:t>                  отношения к ним.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4385</TotalTime>
  <Words>618</Words>
  <Application>Microsoft Office PowerPoint</Application>
  <PresentationFormat>Экран (4:3)</PresentationFormat>
  <Paragraphs>129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Гипотеза</vt:lpstr>
      <vt:lpstr>Условия реализации проекта</vt:lpstr>
      <vt:lpstr>Презентация PowerPoint</vt:lpstr>
      <vt:lpstr>       I этап – подготовительный Методическая литература по работе со старшими дошкольниками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User</cp:lastModifiedBy>
  <cp:revision>361</cp:revision>
  <cp:lastPrinted>1601-01-01T00:00:00Z</cp:lastPrinted>
  <dcterms:created xsi:type="dcterms:W3CDTF">1601-01-01T00:00:00Z</dcterms:created>
  <dcterms:modified xsi:type="dcterms:W3CDTF">2022-12-04T16:59:01Z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