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4" r:id="rId3"/>
    <p:sldId id="263" r:id="rId4"/>
    <p:sldId id="275" r:id="rId5"/>
    <p:sldId id="261" r:id="rId6"/>
    <p:sldId id="276" r:id="rId7"/>
    <p:sldId id="278" r:id="rId8"/>
    <p:sldId id="277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59" autoAdjust="0"/>
    <p:restoredTop sz="99667" autoAdjust="0"/>
  </p:normalViewPr>
  <p:slideViewPr>
    <p:cSldViewPr>
      <p:cViewPr>
        <p:scale>
          <a:sx n="100" d="100"/>
          <a:sy n="100" d="100"/>
        </p:scale>
        <p:origin x="-5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A0613-B4C7-42C2-80BA-10CAA80CA93E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E9FA2-F8EB-4280-995E-120FC6A046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54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СЛАГАЕМЫЕ ЗДОРОВЬЯ:</a:t>
            </a:r>
          </a:p>
          <a:p>
            <a:r>
              <a:rPr lang="ru-RU" dirty="0" smtClean="0"/>
              <a:t>- Наследственность – 20%</a:t>
            </a:r>
          </a:p>
          <a:p>
            <a:r>
              <a:rPr lang="ru-RU" dirty="0" smtClean="0"/>
              <a:t>- Окружающая среда – 20%</a:t>
            </a:r>
          </a:p>
          <a:p>
            <a:r>
              <a:rPr lang="ru-RU" dirty="0" smtClean="0"/>
              <a:t>- Медицина – 10%</a:t>
            </a:r>
          </a:p>
          <a:p>
            <a:r>
              <a:rPr lang="ru-RU" dirty="0" smtClean="0"/>
              <a:t>- Образ жизни - 50%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E9FA2-F8EB-4280-995E-120FC6A046E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2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76672"/>
            <a:ext cx="7560840" cy="720080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Char char="-"/>
            </a:pPr>
            <a:endParaRPr lang="ru-RU" sz="4000" dirty="0"/>
          </a:p>
          <a:p>
            <a:pPr marL="457200" indent="-457200">
              <a:buFontTx/>
              <a:buChar char="-"/>
            </a:pPr>
            <a:endParaRPr lang="ru-RU" sz="4000" dirty="0" smtClean="0"/>
          </a:p>
          <a:p>
            <a:pPr marL="457200" indent="-457200">
              <a:buFontTx/>
              <a:buChar char="-"/>
            </a:pPr>
            <a:endParaRPr lang="ru-RU" dirty="0" smtClean="0"/>
          </a:p>
          <a:p>
            <a:pPr marL="457200" indent="-457200">
              <a:buFontTx/>
              <a:buChar char="-"/>
            </a:pPr>
            <a:endParaRPr lang="ru-RU" dirty="0" smtClean="0"/>
          </a:p>
          <a:p>
            <a:pPr marL="457200" indent="-457200">
              <a:buFontTx/>
              <a:buChar char="-"/>
            </a:pPr>
            <a:endParaRPr lang="ru-RU" dirty="0"/>
          </a:p>
          <a:p>
            <a:pPr marL="457200" indent="-457200">
              <a:buFontTx/>
              <a:buChar char="-"/>
            </a:pPr>
            <a:endParaRPr lang="ru-RU" dirty="0" smtClean="0"/>
          </a:p>
          <a:p>
            <a:pPr marL="457200" indent="-457200">
              <a:buFontTx/>
              <a:buChar char="-"/>
            </a:pPr>
            <a:endParaRPr lang="ru-RU" dirty="0"/>
          </a:p>
          <a:p>
            <a:pPr marL="457200" indent="-457200">
              <a:buFontTx/>
              <a:buChar char="-"/>
            </a:pPr>
            <a:endParaRPr lang="ru-RU" dirty="0" smtClean="0"/>
          </a:p>
          <a:p>
            <a:pPr marL="457200" indent="-457200">
              <a:buFontTx/>
              <a:buChar char="-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424936" cy="2520280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            </a:t>
            </a:r>
            <a:r>
              <a:rPr lang="ru-RU" sz="3200" dirty="0" smtClean="0">
                <a:solidFill>
                  <a:srgbClr val="7030A0"/>
                </a:solidFill>
              </a:rPr>
              <a:t>Семейный проект: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ДВИЖЕНИЕ+ДВИЖЕНИЕ=ЗДОРОВЬЕ!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5157192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Автор проекта</a:t>
            </a:r>
            <a:r>
              <a:rPr lang="ru-RU" sz="2400" dirty="0" smtClean="0">
                <a:solidFill>
                  <a:srgbClr val="0070C0"/>
                </a:solidFill>
              </a:rPr>
              <a:t>: воспитатель  МАДОУ детский сад №106 </a:t>
            </a:r>
            <a:r>
              <a:rPr lang="ru-RU" sz="2400" dirty="0" err="1" smtClean="0">
                <a:solidFill>
                  <a:srgbClr val="0070C0"/>
                </a:solidFill>
              </a:rPr>
              <a:t>Склюева</a:t>
            </a:r>
            <a:r>
              <a:rPr lang="ru-RU" sz="2400" dirty="0" smtClean="0">
                <a:solidFill>
                  <a:srgbClr val="0070C0"/>
                </a:solidFill>
              </a:rPr>
              <a:t> Н.В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и  семья </a:t>
            </a:r>
            <a:r>
              <a:rPr lang="ru-RU" sz="2400" dirty="0" err="1" smtClean="0">
                <a:solidFill>
                  <a:srgbClr val="0070C0"/>
                </a:solidFill>
              </a:rPr>
              <a:t>Чемакиной</a:t>
            </a:r>
            <a:r>
              <a:rPr lang="ru-RU" sz="2400" dirty="0" smtClean="0">
                <a:solidFill>
                  <a:srgbClr val="0070C0"/>
                </a:solidFill>
              </a:rPr>
              <a:t> Леры.</a:t>
            </a:r>
          </a:p>
          <a:p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39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4032448" cy="105273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Плавание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99992" y="1628800"/>
            <a:ext cx="4392488" cy="3672408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 Влияние </a:t>
            </a:r>
            <a:r>
              <a:rPr lang="ru-RU" dirty="0"/>
              <a:t>плавания на организм человека благотворно и разнообразно. При плавании </a:t>
            </a:r>
            <a:r>
              <a:rPr lang="ru-RU" dirty="0" smtClean="0"/>
              <a:t>тело человека </a:t>
            </a:r>
            <a:r>
              <a:rPr lang="ru-RU" dirty="0"/>
              <a:t>в водной среде располагается горизонтально и этим позвоночник освобождается от </a:t>
            </a:r>
            <a:r>
              <a:rPr lang="ru-RU" dirty="0" smtClean="0"/>
              <a:t>нагрузки массы </a:t>
            </a:r>
            <a:r>
              <a:rPr lang="ru-RU" dirty="0"/>
              <a:t>тела; создаются благоприятные условия для формирования правильной осанки. Под </a:t>
            </a:r>
            <a:r>
              <a:rPr lang="ru-RU" dirty="0" smtClean="0"/>
              <a:t>действием воды </a:t>
            </a:r>
            <a:r>
              <a:rPr lang="ru-RU" dirty="0"/>
              <a:t>активизируется кровообращение в сосудах кожи, омываемой и массируемой водой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Именно так Лера с братом и сестрой </a:t>
            </a:r>
            <a:r>
              <a:rPr lang="ru-RU" dirty="0" err="1" smtClean="0"/>
              <a:t>оздоравливаются</a:t>
            </a:r>
            <a:r>
              <a:rPr lang="ru-RU" dirty="0" smtClean="0"/>
              <a:t> водой…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0" y="1556792"/>
            <a:ext cx="4328899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93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16632"/>
            <a:ext cx="7272807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Лыжные прогулки-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2780928"/>
            <a:ext cx="4320480" cy="374441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 Великолепным </a:t>
            </a:r>
            <a:r>
              <a:rPr lang="ru-RU" dirty="0"/>
              <a:t>оздоровительным средством в зимнее время служат </a:t>
            </a:r>
            <a:r>
              <a:rPr lang="ru-RU" dirty="0" smtClean="0"/>
              <a:t>лыжные прогулки</a:t>
            </a:r>
            <a:r>
              <a:rPr lang="ru-RU" dirty="0"/>
              <a:t>. Лыжные прогулки в лесу оказывают также положительное эмоциональное </a:t>
            </a:r>
            <a:r>
              <a:rPr lang="ru-RU" dirty="0" smtClean="0"/>
              <a:t>влияние: наслаждение </a:t>
            </a:r>
            <a:r>
              <a:rPr lang="ru-RU" dirty="0"/>
              <a:t>зимним пейзажем, быстрыми спусками с гор и т.д</a:t>
            </a:r>
            <a:r>
              <a:rPr lang="ru-RU" dirty="0" smtClean="0"/>
              <a:t>.- так  считает семья </a:t>
            </a:r>
            <a:r>
              <a:rPr lang="ru-RU" dirty="0" err="1" smtClean="0"/>
              <a:t>Чемакиных</a:t>
            </a:r>
            <a:r>
              <a:rPr lang="ru-RU" dirty="0" smtClean="0"/>
              <a:t>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507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5" y="260648"/>
            <a:ext cx="7416824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Катание на </a:t>
            </a:r>
            <a:r>
              <a:rPr lang="ru-RU" dirty="0" smtClean="0">
                <a:solidFill>
                  <a:srgbClr val="7030A0"/>
                </a:solidFill>
              </a:rPr>
              <a:t>коньках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7984" y="1484784"/>
            <a:ext cx="4600600" cy="361873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К</a:t>
            </a:r>
            <a:r>
              <a:rPr lang="ru-RU" dirty="0" smtClean="0"/>
              <a:t>атание на коньках  и на горках стимулирует двигательную активность детей, улучшает </a:t>
            </a:r>
            <a:r>
              <a:rPr lang="ru-RU" dirty="0"/>
              <a:t>состояние их здоровья и общую физическую закалку. Систематически </a:t>
            </a:r>
            <a:r>
              <a:rPr lang="ru-RU" dirty="0" smtClean="0"/>
              <a:t>выполняемые движения </a:t>
            </a:r>
            <a:r>
              <a:rPr lang="ru-RU" dirty="0"/>
              <a:t>на воздухе приводят к благоприятным изменениям в развитии органов дыхания </a:t>
            </a:r>
            <a:r>
              <a:rPr lang="ru-RU" dirty="0" smtClean="0"/>
              <a:t>и дыхательной мускулатуры детей Семьи </a:t>
            </a:r>
            <a:r>
              <a:rPr lang="ru-RU" dirty="0" err="1" smtClean="0"/>
              <a:t>Чемакиных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3361">
            <a:off x="1160024" y="3719458"/>
            <a:ext cx="2462172" cy="2724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57521" flipH="1" flipV="1">
            <a:off x="870372" y="1208657"/>
            <a:ext cx="2608766" cy="260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06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04664"/>
            <a:ext cx="6444207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Езда на велосипеде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60032" y="1340768"/>
            <a:ext cx="3816424" cy="460851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Езда на велосипеде оказывает сильное воздействие на сердечно-сосудистую, дыхательную системы, способствует укреплению мышц, особенно ног, стопы. У детей развивается быстрота, ловкость, равновесие, глазомер, координация движений, ориентировка в пространстве, ритмичность, сила, выносливость, повышается вестибулярная </a:t>
            </a:r>
            <a:r>
              <a:rPr lang="ru-RU" dirty="0" smtClean="0"/>
              <a:t>устойчивость-это то к чему стремятся Егор, Лера и Вика </a:t>
            </a:r>
            <a:r>
              <a:rPr lang="ru-RU" dirty="0" err="1" smtClean="0"/>
              <a:t>Чемакины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49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8" y="0"/>
            <a:ext cx="6294884" cy="119675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Заключительный этап(выводы):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779912" y="1052736"/>
            <a:ext cx="5184576" cy="489654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Исходя </a:t>
            </a:r>
            <a:r>
              <a:rPr lang="ru-RU" dirty="0"/>
              <a:t>из всего вышесказанного мы еще раз доказали необходимость физического воспитания </a:t>
            </a:r>
            <a:r>
              <a:rPr lang="ru-RU" dirty="0" smtClean="0"/>
              <a:t>детей в семье, </a:t>
            </a:r>
            <a:r>
              <a:rPr lang="ru-RU" dirty="0"/>
              <a:t>приобщение их к здоровому образу жизни, занятиям физической культурой, танцами, йогой, т.к. это действительно влияет не только на улучшение физического состояния организма, но и эмоционального и психического благополучия ребенка и его семьи. Необходимо как можно больше привлекать всех членов семьи к занятиям спортом со своими детьми, это и общие интересы и совместно проведенный досуг и общение.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-Показ родителями </a:t>
            </a:r>
            <a:r>
              <a:rPr lang="ru-RU" dirty="0"/>
              <a:t>элементов форм оздоровительной работы на родительском собрании (мастер-классы).</a:t>
            </a:r>
          </a:p>
          <a:p>
            <a:pPr marL="45720" indent="0">
              <a:buNone/>
            </a:pPr>
            <a:r>
              <a:rPr lang="ru-RU" dirty="0" smtClean="0"/>
              <a:t>-Участие в городском семейном забеге.</a:t>
            </a:r>
          </a:p>
          <a:p>
            <a:pPr marL="45720" indent="0">
              <a:buNone/>
            </a:pPr>
            <a:r>
              <a:rPr lang="ru-RU" dirty="0" smtClean="0"/>
              <a:t>-Посещение дополнительных кружков: «Художественная гимнастика"," Цирковое искусство». </a:t>
            </a:r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3" y="722943"/>
            <a:ext cx="3716519" cy="479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13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145015" cy="98072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Консультации для родителей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836712"/>
            <a:ext cx="8640960" cy="4032448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b="1" i="1" dirty="0" smtClean="0"/>
              <a:t>«</a:t>
            </a:r>
            <a:r>
              <a:rPr lang="ru-RU" sz="4400" b="1" i="1" dirty="0"/>
              <a:t>Как приучить ребенка заботиться о своем </a:t>
            </a:r>
            <a:r>
              <a:rPr lang="ru-RU" sz="4400" b="1" i="1" dirty="0" smtClean="0"/>
              <a:t>здоровье».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 smtClean="0"/>
              <a:t>Совет </a:t>
            </a:r>
            <a:r>
              <a:rPr lang="ru-RU" sz="4400" dirty="0"/>
              <a:t>1. Старайтесь активно участвовать в оздоровлении своего ребенка. Не только рассказывайте ему, что нужно делать, чтобы не болеть, но и личным примером показывайте полезность для здоровья выполнения правил личной гигиены, утренней зарядки, закаливания, правильного </a:t>
            </a:r>
            <a:r>
              <a:rPr lang="ru-RU" sz="4400" dirty="0" smtClean="0"/>
              <a:t>питания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2. Научите ребенка неукоснительно соблюдать гигиенические требования к чистоте тела, белья, одежды, жилища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3. Приучайте ребенка строить свой день, чередуя труд и отдых. Ничто так не вредит нервной системе ребенка, как отсутствие режима дня. Ритм жизни, предусматривающий занятия физическими упражнениями и спортом, прогулки и игры на свежем воздухе, а также полноценное питание и крепкий сон — лучшая профилактика утомления и болезней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4. Помогите ребенку овладеть навыками самоконтроля за здоровьем, особенно при выполнении физических упражнений. Для этого заведите дневник наблюдений и записывайте вместе с ребенком данные о его физическом состоянии: вес (массу тела), рост, частоту пульса, самочувствие (сон, аппетит и т. д</a:t>
            </a:r>
            <a:r>
              <a:rPr lang="ru-RU" sz="4400" dirty="0" smtClean="0"/>
              <a:t>.).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5. Научите ребенка правильно пользоваться естественными оздоровительными факторами — солнцем, воздухом и водой. Воспитывайте у ребенка стремление и привычку к закаливанию организма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6. Помните, что в движении — жизнь. Занимайтесь вместе с ребенком спортом, больше гуляйте, играйте на свежем воздухе. Здоровый образ жизни, культивируемый в семье, — залог здоровья ребенка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7. Организуйте ребенку правильное питание и воспитывайте положительное отношение к соблюдению режима питания. Ребенок должен знать, какие продукты полезны, а какие вредны для здоровья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8. Научите ребенка элементарным правилам профилактики инфекционных заболеваний: держаться подальше от тех, кто кашляет и чихает; не пользоваться чужой посудой или зубной щеткой; не надевать обувь или головные уборы других детей. Если ребенок болен сам, чихает и кашляет, он должен знать, что надо прикрывать рот и нос маской или платком, не играть с друзьями, выполнять назначения врача</a:t>
            </a:r>
            <a:r>
              <a:rPr lang="ru-RU" sz="4400" dirty="0" smtClean="0"/>
              <a:t>.</a:t>
            </a: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9. Познакомьте ребенка с правилами безопасного поведения в доме,           на      улице, на отдыхе и учите его выполнять эти правила, чтобы избегать         ситуаций, опасных для жизни.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400" dirty="0"/>
              <a:t>Совет 10. Читайте научно-популярную литературу о возрастных и индивидуальных особенностях развития ребенка, о том, как научить его укреплять свое здоровье.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4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3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3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3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3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!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1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8784976" cy="208823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100" b="1" i="1" dirty="0">
                <a:solidFill>
                  <a:srgbClr val="7030A0"/>
                </a:solidFill>
              </a:rPr>
              <a:t>Памятка для родителей по формированию привычки к здоровому образу жизни</a:t>
            </a:r>
            <a:br>
              <a:rPr lang="ru-RU" sz="3100" b="1" i="1" dirty="0">
                <a:solidFill>
                  <a:srgbClr val="7030A0"/>
                </a:solidFill>
              </a:rPr>
            </a:br>
            <a:endParaRPr lang="ru-RU" sz="31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24744"/>
            <a:ext cx="8507288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050" dirty="0"/>
          </a:p>
          <a:p>
            <a:endParaRPr lang="ru-RU" sz="1050" dirty="0"/>
          </a:p>
          <a:p>
            <a:pPr marL="0" indent="0">
              <a:buNone/>
            </a:pPr>
            <a:r>
              <a:rPr lang="ru-RU" sz="1400" b="1" dirty="0"/>
              <a:t>Уважаемые папы и мамы!</a:t>
            </a:r>
          </a:p>
          <a:p>
            <a:pPr marL="0" indent="0">
              <a:buNone/>
            </a:pPr>
            <a:r>
              <a:rPr lang="ru-RU" sz="1400" b="1" dirty="0" smtClean="0"/>
              <a:t>Если </a:t>
            </a:r>
            <a:r>
              <a:rPr lang="ru-RU" sz="1400" b="1" dirty="0"/>
              <a:t>Ваши дети Вам дороги, если Вы хотите видеть их счастливыми, помогите им сохранить свое здоровье. Постарайтесь сделать так, чтобы в Вашей семье занятия физкультурой и спортом и стали неотъемлемой частью совместного досуга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- С раннего детства воспитывайте у своих детей привычку заниматься физкультурой и спортом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Уважайте спортивные интересы и пристрастия своего ребенка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Поддерживайте желание участвовать в спортивных мероприятиях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Воспитывайте в своих детях уважение к людям, занимающимся спортом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Рассказывайте о своих спортивных достижениях в детстве и юности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Дарите своим детям спортивный инвентарь и снаряжение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Демонстрируйте свой пример занятий физкультурой и спортом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Совершайте со своим ребенком прогулки на свежем воздухе всей семьей, походы и экскурсии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Радуйтесь успехам в спорте своего ребенка и его друзей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На самом видном месте в доме помещайте награды за спортивные достижения своего ребенка</a:t>
            </a:r>
            <a:r>
              <a:rPr lang="ru-RU" sz="1400" b="1" dirty="0" smtClean="0"/>
              <a:t>!</a:t>
            </a:r>
            <a:endParaRPr lang="ru-RU" sz="1400" b="1" dirty="0"/>
          </a:p>
          <a:p>
            <a:r>
              <a:rPr lang="ru-RU" sz="1400" b="1" dirty="0"/>
              <a:t>- Поддерживайте своего ребенка в случае неудач, закаляйте его волю и характер</a:t>
            </a:r>
          </a:p>
        </p:txBody>
      </p:sp>
    </p:spTree>
    <p:extLst>
      <p:ext uri="{BB962C8B-B14F-4D97-AF65-F5344CB8AC3E}">
        <p14:creationId xmlns:p14="http://schemas.microsoft.com/office/powerpoint/2010/main" val="4069717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2924944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Консультация родителям по формированию здорового образа жизни у детей.</a:t>
            </a:r>
            <a:br>
              <a:rPr lang="ru-RU" sz="2800" b="1" i="1" dirty="0">
                <a:solidFill>
                  <a:srgbClr val="7030A0"/>
                </a:solidFill>
              </a:rPr>
            </a:b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764704"/>
            <a:ext cx="8507288" cy="5361459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400" b="1" dirty="0"/>
              <a:t>Здоровье Вашего ребенка является важнейшей ценностью и наша общая задача – сохранить и укрепить его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ПОМНИТЕ: пример родителей является определяющим при формировании привычек и образа жизни ребенка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Растущий организм ребенка нуждается в особой заботе, поэтому детям необходимо соблюдать режим труда и отдыха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Приучите Вашего ребенка самого заботиться о своем здоровье: выполнять гигиенические процедуры, проветривать помещение и т.д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Контролируйте досуг вашего ребенка: просмотр телепередач, встречи с друзьями, прогулки на свежем воздухе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Традиции здорового питания в семье – залог сохранения здоровья ребенка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В формировании ответственного отношения ребенка к своему здоровью используйте пример авторитетных для него людей: известных актеров,  музыкантов, спортсменов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Потребность в здоровом образе жизни формируется у детей в том числе и через систему знаний и представлений, </a:t>
            </a:r>
            <a:r>
              <a:rPr lang="ru-RU" sz="1400" b="1" dirty="0" smtClean="0"/>
              <a:t>осознанного </a:t>
            </a:r>
            <a:r>
              <a:rPr lang="ru-RU" sz="1400" b="1" dirty="0"/>
              <a:t>отношения к занятиям физической культурой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r>
              <a:rPr lang="ru-RU" sz="1400" b="1" dirty="0"/>
              <a:t>Сегодня много говорят о здоровом образе жизни в том числе и детей, а что же конкретно относится к понятию здоровый образ жизни</a:t>
            </a:r>
            <a:r>
              <a:rPr lang="ru-RU" sz="1400" b="1" dirty="0" smtClean="0"/>
              <a:t>?</a:t>
            </a:r>
            <a:endParaRPr lang="ru-RU" sz="1400" b="1" dirty="0"/>
          </a:p>
          <a:p>
            <a:r>
              <a:rPr lang="ru-RU" sz="1400" b="1" dirty="0"/>
              <a:t>Прежде всего, и, пожалуй, самым главным разделом является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-         режим дня (когда соответственно возрасту ребенка, а также индивидуальным особенностям идет смена режима активности и отдыха</a:t>
            </a:r>
            <a:r>
              <a:rPr lang="ru-RU" sz="1400" b="1" dirty="0" smtClean="0"/>
              <a:t>)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-         режим рационального питания</a:t>
            </a:r>
            <a:r>
              <a:rPr lang="ru-RU" sz="1400" b="1" dirty="0" smtClean="0"/>
              <a:t>.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-         </a:t>
            </a:r>
            <a:r>
              <a:rPr lang="ru-RU" sz="1400" b="1" dirty="0" smtClean="0"/>
              <a:t>закаливание.</a:t>
            </a:r>
            <a:endParaRPr lang="ru-RU" sz="1400" b="1" dirty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8628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32656"/>
            <a:ext cx="5364087" cy="1224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Семейный девиз: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196752"/>
            <a:ext cx="4499992" cy="2988332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dirty="0" smtClean="0"/>
              <a:t>     </a:t>
            </a:r>
            <a:r>
              <a:rPr lang="ru-RU" sz="4000" b="1" i="1" dirty="0" smtClean="0"/>
              <a:t>Воспитать </a:t>
            </a:r>
            <a:r>
              <a:rPr lang="ru-RU" sz="4000" b="1" i="1" dirty="0"/>
              <a:t>ребенка здоровым — значит, </a:t>
            </a:r>
            <a:r>
              <a:rPr lang="ru-RU" sz="4000" b="1" i="1" dirty="0" smtClean="0"/>
              <a:t>с самого </a:t>
            </a:r>
            <a:r>
              <a:rPr lang="ru-RU" sz="4000" b="1" i="1" dirty="0"/>
              <a:t>раннего детства научить его вести</a:t>
            </a:r>
          </a:p>
          <a:p>
            <a:pPr marL="0" indent="0" algn="ctr">
              <a:buNone/>
            </a:pPr>
            <a:r>
              <a:rPr lang="ru-RU" sz="4000" b="1" i="1" dirty="0" smtClean="0"/>
              <a:t> здоровый </a:t>
            </a:r>
            <a:r>
              <a:rPr lang="ru-RU" sz="4000" b="1" i="1" dirty="0"/>
              <a:t>образ жизни!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18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7" y="0"/>
            <a:ext cx="6120679" cy="105273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</a:rPr>
              <a:t>Актуальность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8424936" cy="5433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Малоподвижный </a:t>
            </a:r>
            <a:r>
              <a:rPr lang="ru-RU" dirty="0"/>
              <a:t>образ жизни ведет к возникновению различных </a:t>
            </a:r>
            <a:r>
              <a:rPr lang="ru-RU" dirty="0" smtClean="0"/>
              <a:t>отклонений. Особенно </a:t>
            </a:r>
            <a:r>
              <a:rPr lang="ru-RU" dirty="0"/>
              <a:t>неблагоприятно это сказывается на детях: задержка в росте, умственное </a:t>
            </a:r>
            <a:r>
              <a:rPr lang="ru-RU" dirty="0" smtClean="0"/>
              <a:t>и физическое </a:t>
            </a:r>
            <a:r>
              <a:rPr lang="ru-RU" dirty="0"/>
              <a:t>отставание, снижение иммунитета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Хорошо </a:t>
            </a:r>
            <a:r>
              <a:rPr lang="ru-RU" dirty="0"/>
              <a:t>известен универсальный и абсолютно надежный способ укрепления здоровья и увеличения долголетия — </a:t>
            </a:r>
            <a:r>
              <a:rPr lang="ru-RU" dirty="0" smtClean="0"/>
              <a:t>движение, </a:t>
            </a:r>
            <a:r>
              <a:rPr lang="ru-RU" dirty="0"/>
              <a:t>способ, требующий не дорогостоящих лекарственных препаратов и технических приспособлений, а только воли и некоторых усилий над собой. Здоровый образ жизни (ЗОЖ, совместное занятие с детьми спортом – это образ рационально-организованной, активной, доставляющей радость жизни, это состояние защищенности от неблагоприятных воздействий окружающей среды, это то, что позволяет с ранних лет и до глубокой старости сохранять нравственное, психическое, эмоциональное и физическое здоровье, а также социальное благополучие. Актуальность в том, что ни одна даже самая лучшая технология не сможет дать полных результатов если она не реализуется в содружестве с семьей, так как условия жизни, нравственная и эмоциональная атмосфера в которой живет ребенок целиком и полностью зависит от родителей, которые несут ответственность за его жизнь и здоровье своего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91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79512" y="-99392"/>
            <a:ext cx="5616624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</a:rPr>
              <a:t>Проблема: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712968" cy="5904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000" dirty="0"/>
              <a:t>Дети с раннего возраста страдают дефицитом движений, поэтому важны занятия спортом всей </a:t>
            </a:r>
            <a:r>
              <a:rPr lang="ru-RU" sz="2000" dirty="0" smtClean="0"/>
              <a:t>семьей они </a:t>
            </a:r>
            <a:r>
              <a:rPr lang="ru-RU" sz="2000" dirty="0"/>
              <a:t>прямо отражаются на настроении и здоровье ребенка.</a:t>
            </a:r>
          </a:p>
          <a:p>
            <a:pPr marL="45720" indent="0">
              <a:buNone/>
            </a:pPr>
            <a:r>
              <a:rPr lang="ru-RU" sz="3200" b="1" i="1" dirty="0" smtClean="0">
                <a:solidFill>
                  <a:srgbClr val="7030A0"/>
                </a:solidFill>
              </a:rPr>
              <a:t>Новизна:</a:t>
            </a:r>
            <a:endParaRPr lang="ru-RU" sz="3200" b="1" i="1" dirty="0">
              <a:solidFill>
                <a:srgbClr val="7030A0"/>
              </a:solidFill>
            </a:endParaRPr>
          </a:p>
          <a:p>
            <a:pPr marL="45720" indent="0">
              <a:buNone/>
            </a:pPr>
            <a:r>
              <a:rPr lang="ru-RU" sz="2000" dirty="0"/>
              <a:t>Реализация данного проекта позволяет показать значимость положительного влияния на здоровье ребенка в дошкольном возрасте семейного активного образа жизни</a:t>
            </a:r>
            <a:r>
              <a:rPr lang="ru-RU" sz="2000" dirty="0" smtClean="0"/>
              <a:t>.</a:t>
            </a:r>
          </a:p>
          <a:p>
            <a:pPr marL="45720" indent="0">
              <a:buNone/>
            </a:pPr>
            <a:r>
              <a:rPr lang="ru-RU" sz="2000" dirty="0"/>
              <a:t>СЛАГАЕМЫЕ ЗДОРОВЬЯ:</a:t>
            </a:r>
          </a:p>
          <a:p>
            <a:pPr marL="45720" indent="0">
              <a:buNone/>
            </a:pPr>
            <a:r>
              <a:rPr lang="ru-RU" sz="1900" dirty="0" smtClean="0"/>
              <a:t>- Наследственность </a:t>
            </a:r>
            <a:r>
              <a:rPr lang="ru-RU" sz="1900" dirty="0"/>
              <a:t>– 20</a:t>
            </a:r>
            <a:r>
              <a:rPr lang="ru-RU" sz="1900" dirty="0" smtClean="0"/>
              <a:t>%</a:t>
            </a:r>
          </a:p>
          <a:p>
            <a:pPr marL="45720" indent="0">
              <a:buNone/>
            </a:pPr>
            <a:r>
              <a:rPr lang="ru-RU" sz="1900" dirty="0" smtClean="0"/>
              <a:t>- </a:t>
            </a:r>
            <a:r>
              <a:rPr lang="ru-RU" sz="1900" dirty="0"/>
              <a:t>Окружающая среда – 20%</a:t>
            </a:r>
          </a:p>
          <a:p>
            <a:pPr marL="45720" indent="0">
              <a:buNone/>
            </a:pPr>
            <a:r>
              <a:rPr lang="ru-RU" sz="1900" dirty="0"/>
              <a:t>- Медицина – 10%</a:t>
            </a:r>
          </a:p>
          <a:p>
            <a:pPr marL="45720" indent="0">
              <a:buNone/>
            </a:pPr>
            <a:r>
              <a:rPr lang="ru-RU" sz="1900" dirty="0"/>
              <a:t>- Образ жизни - 50%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70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4680520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Цель </a:t>
            </a:r>
            <a:r>
              <a:rPr lang="ru-RU" sz="4400" dirty="0">
                <a:solidFill>
                  <a:srgbClr val="7030A0"/>
                </a:solidFill>
              </a:rPr>
              <a:t>проекта: </a:t>
            </a:r>
            <a:br>
              <a:rPr lang="ru-RU" sz="4400" dirty="0">
                <a:solidFill>
                  <a:srgbClr val="7030A0"/>
                </a:solidFill>
              </a:rPr>
            </a:b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8157592" cy="5750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1800" dirty="0" smtClean="0"/>
              <a:t> Определение значения </a:t>
            </a:r>
            <a:r>
              <a:rPr lang="ru-RU" sz="1800" dirty="0"/>
              <a:t>семейного </a:t>
            </a:r>
            <a:r>
              <a:rPr lang="ru-RU" sz="1800" dirty="0" smtClean="0"/>
              <a:t>спорта и активного образа жизни, изучение важности и пользы активного образа жизни для </a:t>
            </a:r>
            <a:r>
              <a:rPr lang="ru-RU" sz="1800" dirty="0"/>
              <a:t>всей </a:t>
            </a:r>
            <a:r>
              <a:rPr lang="ru-RU" sz="1800" dirty="0" smtClean="0"/>
              <a:t>семьи.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7030A0"/>
                </a:solidFill>
              </a:rPr>
              <a:t>Задачи проекта</a:t>
            </a:r>
            <a:r>
              <a:rPr lang="ru-RU" sz="1800" b="1" dirty="0" smtClean="0">
                <a:solidFill>
                  <a:srgbClr val="7030A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1800" dirty="0" smtClean="0"/>
              <a:t> -Определить,  </a:t>
            </a:r>
            <a:r>
              <a:rPr lang="ru-RU" sz="1800" dirty="0"/>
              <a:t>в процессе изучения различной литературы и ресурсов </a:t>
            </a:r>
            <a:r>
              <a:rPr lang="ru-RU" sz="1800" dirty="0" smtClean="0"/>
              <a:t>Интернета, </a:t>
            </a:r>
            <a:r>
              <a:rPr lang="ru-RU" sz="1800" dirty="0"/>
              <a:t>что такое </a:t>
            </a:r>
            <a:r>
              <a:rPr lang="ru-RU" sz="1800" dirty="0" smtClean="0"/>
              <a:t>семейный </a:t>
            </a:r>
            <a:r>
              <a:rPr lang="ru-RU" sz="1800" dirty="0"/>
              <a:t>спорт и каким он должен быть</a:t>
            </a:r>
            <a:r>
              <a:rPr lang="ru-RU" sz="1800" dirty="0" smtClean="0"/>
              <a:t>;</a:t>
            </a:r>
          </a:p>
          <a:p>
            <a:pPr marL="0" indent="0">
              <a:buNone/>
            </a:pPr>
            <a:r>
              <a:rPr lang="ru-RU" sz="1800" dirty="0" smtClean="0"/>
              <a:t> -Выяснить</a:t>
            </a:r>
            <a:r>
              <a:rPr lang="ru-RU" sz="1800" dirty="0"/>
              <a:t>, </a:t>
            </a:r>
            <a:r>
              <a:rPr lang="ru-RU" sz="1800" dirty="0" smtClean="0"/>
              <a:t>каким образом занятия спортом всей семьей </a:t>
            </a:r>
            <a:r>
              <a:rPr lang="ru-RU" sz="1800" dirty="0"/>
              <a:t>влияют на состояние здоровья </a:t>
            </a:r>
            <a:r>
              <a:rPr lang="ru-RU" sz="1800" dirty="0" smtClean="0"/>
              <a:t>детей; </a:t>
            </a:r>
          </a:p>
          <a:p>
            <a:pPr marL="0" indent="0">
              <a:buNone/>
            </a:pPr>
            <a:r>
              <a:rPr lang="ru-RU" sz="1800" dirty="0" smtClean="0"/>
              <a:t> - Выяснить какие формы физической активности являются </a:t>
            </a:r>
            <a:r>
              <a:rPr lang="ru-RU" sz="1800" dirty="0"/>
              <a:t>полезными для </a:t>
            </a:r>
            <a:r>
              <a:rPr lang="ru-RU" sz="1800" dirty="0" smtClean="0"/>
              <a:t>семьи;</a:t>
            </a:r>
          </a:p>
          <a:p>
            <a:pPr marL="0" indent="0">
              <a:buNone/>
            </a:pPr>
            <a:r>
              <a:rPr lang="ru-RU" sz="1800" dirty="0"/>
              <a:t> - </a:t>
            </a:r>
            <a:r>
              <a:rPr lang="ru-RU" sz="1800" dirty="0" smtClean="0"/>
              <a:t>Рассказать родителям и  </a:t>
            </a:r>
            <a:r>
              <a:rPr lang="ru-RU" sz="1800" dirty="0"/>
              <a:t>воспитанникам группы </a:t>
            </a:r>
            <a:r>
              <a:rPr lang="ru-RU" sz="1800" dirty="0" smtClean="0"/>
              <a:t> </a:t>
            </a:r>
            <a:r>
              <a:rPr lang="ru-RU" sz="1800" dirty="0"/>
              <a:t>о своей спортивной семье, о пользе занятий спортом, о стремление к грамотному и бережному отношению к своему </a:t>
            </a:r>
            <a:r>
              <a:rPr lang="ru-RU" sz="1800" dirty="0" smtClean="0"/>
              <a:t>здоровью;</a:t>
            </a:r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r>
              <a:rPr lang="ru-RU" sz="2000" b="1" i="1" dirty="0"/>
              <a:t>Этапы проекта: </a:t>
            </a:r>
            <a:r>
              <a:rPr lang="ru-RU" sz="1800" dirty="0"/>
              <a:t>теоретический (основной) подготовительный; практический </a:t>
            </a:r>
            <a:r>
              <a:rPr lang="ru-RU" sz="1800" dirty="0" smtClean="0"/>
              <a:t>исследовательский</a:t>
            </a:r>
            <a:r>
              <a:rPr lang="ru-RU" sz="1800" dirty="0"/>
              <a:t>, </a:t>
            </a:r>
            <a:r>
              <a:rPr lang="ru-RU" sz="1800" dirty="0" smtClean="0"/>
              <a:t>заключительный.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58423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5688632" cy="76470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Подготовительный </a:t>
            </a:r>
            <a:r>
              <a:rPr lang="ru-RU" sz="2000" dirty="0" smtClean="0">
                <a:solidFill>
                  <a:srgbClr val="7030A0"/>
                </a:solidFill>
              </a:rPr>
              <a:t>этап(теоретический):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4624"/>
            <a:ext cx="8856984" cy="316835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endParaRPr lang="ru-RU" sz="1600" b="1" i="1" dirty="0"/>
          </a:p>
          <a:p>
            <a:pPr marL="45720" indent="0" algn="just">
              <a:buNone/>
            </a:pPr>
            <a:r>
              <a:rPr lang="ru-RU" sz="1600" dirty="0" smtClean="0"/>
              <a:t>Анализ литературы показал:  Семья </a:t>
            </a:r>
            <a:r>
              <a:rPr lang="ru-RU" sz="1600" dirty="0"/>
              <a:t>— это не просто группа людей, связанных родственными узами и ночующих под одной крышей. Это любовь, забота и ответственность. В частности, ответственность родителей за гармоничное развитие </a:t>
            </a:r>
            <a:r>
              <a:rPr lang="ru-RU" sz="1600" dirty="0" smtClean="0"/>
              <a:t>ребенка. Для </a:t>
            </a:r>
            <a:r>
              <a:rPr lang="ru-RU" sz="1600" dirty="0"/>
              <a:t>нормального физического развития ребенку необходимо движение. Кроме того, привычка к занятиям спортом пригодится ему и во взрослой жизни, поможет сохранять красоту и здоровье на долгие </a:t>
            </a:r>
            <a:r>
              <a:rPr lang="ru-RU" sz="1600" dirty="0" smtClean="0"/>
              <a:t>годы. Малыш </a:t>
            </a:r>
            <a:r>
              <a:rPr lang="ru-RU" sz="1600" dirty="0"/>
              <a:t>легче адаптируется к спортивным занятиям, если начнет заниматься вместе с родителями. Видов спорта, которыми взрослые могут заниматься вместе с детьми, много. Все они, кроме физического развития, дарят членам семьи еще и удивительно теплое, бесценное ощущение близости и </a:t>
            </a:r>
            <a:r>
              <a:rPr lang="ru-RU" sz="1600" dirty="0" smtClean="0"/>
              <a:t>сплоченности.</a:t>
            </a:r>
          </a:p>
          <a:p>
            <a:pPr marL="45720" indent="0" algn="just">
              <a:buNone/>
            </a:pPr>
            <a:r>
              <a:rPr lang="ru-RU" sz="1600" b="1" i="1" dirty="0" smtClean="0"/>
              <a:t>Правила </a:t>
            </a:r>
            <a:r>
              <a:rPr lang="ru-RU" sz="1600" b="1" i="1" dirty="0"/>
              <a:t>занятия семейным </a:t>
            </a:r>
            <a:r>
              <a:rPr lang="ru-RU" sz="1600" b="1" i="1" dirty="0" smtClean="0"/>
              <a:t>спортом</a:t>
            </a:r>
          </a:p>
          <a:p>
            <a:pPr marL="45720" indent="0" algn="just">
              <a:buNone/>
            </a:pPr>
            <a:r>
              <a:rPr lang="ru-RU" sz="1600" dirty="0" smtClean="0"/>
              <a:t>Отцам </a:t>
            </a:r>
            <a:r>
              <a:rPr lang="ru-RU" sz="1600" dirty="0"/>
              <a:t>следует помнить о том, что дети физически слабее. Удержитесь от желания продемонстрировать, какой вы сильный, сильнее всех, — и потому умчались на своем велосипеде далеко вперед, оставив уставшего ребенка и жену позади. Если даже вы затеяли соревнование — позвольте малышу иногда у вас выигрывать, это даст ему стимул к дальнейшим </a:t>
            </a:r>
            <a:r>
              <a:rPr lang="ru-RU" sz="1600" dirty="0" smtClean="0"/>
              <a:t>занятиям. Мамы</a:t>
            </a:r>
            <a:r>
              <a:rPr lang="ru-RU" sz="1600" dirty="0"/>
              <a:t>, перестаньте постоянно оберегать ребенка от всевозможных потенциальных опасностей! </a:t>
            </a:r>
            <a:r>
              <a:rPr lang="ru-RU" sz="1600" dirty="0" err="1"/>
              <a:t>Гиперопека</a:t>
            </a:r>
            <a:r>
              <a:rPr lang="ru-RU" sz="1600" dirty="0"/>
              <a:t> ни к чему хорошему не приводит. Даже если вам ужасно страшно, что ваше дитя может упасть и разбить коленки, постарайтесь подстраховать незаметно. </a:t>
            </a:r>
            <a:r>
              <a:rPr lang="ru-RU" sz="1600" dirty="0" smtClean="0"/>
              <a:t>Но </a:t>
            </a:r>
            <a:r>
              <a:rPr lang="ru-RU" sz="1600" dirty="0"/>
              <a:t>забота о мерах безопасности — не каприз и не прихоть. Все </a:t>
            </a:r>
            <a:r>
              <a:rPr lang="ru-RU" sz="1600" dirty="0" err="1"/>
              <a:t>травмоопасные</a:t>
            </a:r>
            <a:r>
              <a:rPr lang="ru-RU" sz="1600" dirty="0"/>
              <a:t> виды спорта требуют использования средств защиты: шлемов, наколенников и налокотников, специальной обуви и одежды. Пренебрегать этим нельзя, как и правилами техники безопасности. Родители обязаны уметь оказывать первую помощь при травмах, от ссадины на локте до перелома костей.</a:t>
            </a:r>
          </a:p>
          <a:p>
            <a:pPr algn="just"/>
            <a:endParaRPr lang="ru-RU" sz="1600" dirty="0"/>
          </a:p>
          <a:p>
            <a:pPr algn="just"/>
            <a:endParaRPr lang="ru-RU" sz="1600" dirty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88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352839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7030A0"/>
                </a:solidFill>
              </a:rPr>
              <a:t>Виды</a:t>
            </a:r>
            <a:r>
              <a:rPr lang="ru-RU" sz="3200" dirty="0"/>
              <a:t> </a:t>
            </a:r>
            <a:r>
              <a:rPr lang="ru-RU" sz="3200" dirty="0">
                <a:solidFill>
                  <a:srgbClr val="7030A0"/>
                </a:solidFill>
              </a:rPr>
              <a:t>спорта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8208912" cy="5472608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    Самый простой и очень полезный вид спорта, которым можно начинать заниматься с раннего возраста — </a:t>
            </a:r>
            <a:r>
              <a:rPr lang="ru-RU" b="1" dirty="0" smtClean="0"/>
              <a:t>спортивная ходьба и бег</a:t>
            </a:r>
            <a:r>
              <a:rPr lang="ru-RU" dirty="0" smtClean="0"/>
              <a:t>. Отлично развивает не только дыхательную, сердечно-сосудистую систему и мускулатуру, но и чувство равновесия и ритма, координацию движений. От простого бега можно перейти к катанию на роликах летом и на коньках и лыжах зимой.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Еще </a:t>
            </a:r>
            <a:r>
              <a:rPr lang="ru-RU" dirty="0"/>
              <a:t>раньше, чем бегом, можно начать занятия</a:t>
            </a:r>
            <a:r>
              <a:rPr lang="ru-RU" b="1" dirty="0"/>
              <a:t> плаванием</a:t>
            </a:r>
            <a:r>
              <a:rPr lang="ru-RU" dirty="0"/>
              <a:t>. Даже груднички очень быстро овладевают умением держаться на воде, задерживать дыхание и нырять. Плавание — один из лучших видов спорта для детей. Это не только физическое развитие, но и отличное закаливание.</a:t>
            </a:r>
          </a:p>
          <a:p>
            <a:pPr marL="45720" indent="0">
              <a:buNone/>
            </a:pPr>
            <a:r>
              <a:rPr lang="ru-RU" b="1" dirty="0" smtClean="0"/>
              <a:t>  Велоспорт</a:t>
            </a:r>
            <a:r>
              <a:rPr lang="ru-RU" dirty="0" smtClean="0"/>
              <a:t> </a:t>
            </a:r>
            <a:r>
              <a:rPr lang="ru-RU" dirty="0"/>
              <a:t>— чудесное занятие для всей семьи. Можно не только кататься по ближайшему парку, но и отправляться в длинные </a:t>
            </a:r>
            <a:r>
              <a:rPr lang="ru-RU" dirty="0" err="1"/>
              <a:t>велопоходы</a:t>
            </a:r>
            <a:r>
              <a:rPr lang="ru-RU" dirty="0"/>
              <a:t>, когда такие нагрузки станут ребенку по силам. Не забывайте про средства защиты: шлем, наколенники, налокотники.</a:t>
            </a:r>
          </a:p>
          <a:p>
            <a:pPr marL="45720" indent="0">
              <a:buNone/>
            </a:pPr>
            <a:r>
              <a:rPr lang="ru-RU" dirty="0" smtClean="0"/>
              <a:t>   Все </a:t>
            </a:r>
            <a:r>
              <a:rPr lang="ru-RU" dirty="0"/>
              <a:t>лето можно играть с детьми в бадминтон, волейбол и баскетбол, устраивая время от времени состязания семейных команд. Отпуск можно провести на реке, сплавляясь на байдарках. </a:t>
            </a:r>
            <a:r>
              <a:rPr lang="ru-RU" b="1" dirty="0"/>
              <a:t>Пеший туризм </a:t>
            </a:r>
            <a:r>
              <a:rPr lang="ru-RU" dirty="0"/>
              <a:t>— еще один замечательный вид семейного спорта.</a:t>
            </a:r>
            <a:r>
              <a:rPr lang="ru-RU" b="1" dirty="0"/>
              <a:t> Походы </a:t>
            </a:r>
            <a:r>
              <a:rPr lang="ru-RU" dirty="0"/>
              <a:t>всей семьей с рюкзаками и палатками, с ночевками у костра запомнятся на всю жизнь и дадут выносливость, физическую силу, закалку и множество полезных навыков.</a:t>
            </a:r>
          </a:p>
          <a:p>
            <a:pPr marL="45720" indent="0">
              <a:buNone/>
            </a:pPr>
            <a:r>
              <a:rPr lang="ru-RU" dirty="0" smtClean="0"/>
              <a:t>   Из </a:t>
            </a:r>
            <a:r>
              <a:rPr lang="ru-RU" dirty="0"/>
              <a:t>круглогодичных занятий </a:t>
            </a:r>
            <a:r>
              <a:rPr lang="ru-RU" dirty="0" smtClean="0"/>
              <a:t>советуют </a:t>
            </a:r>
            <a:r>
              <a:rPr lang="ru-RU" dirty="0"/>
              <a:t>семейную акробатику и йогу, а также спортивные танцы.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2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7910264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1800" dirty="0">
                <a:solidFill>
                  <a:srgbClr val="7030A0"/>
                </a:solidFill>
              </a:rPr>
              <a:t>Практическая часть. (Основная) Исследование  семьи </a:t>
            </a:r>
            <a:r>
              <a:rPr lang="ru-RU" sz="1800" dirty="0" err="1">
                <a:solidFill>
                  <a:srgbClr val="7030A0"/>
                </a:solidFill>
              </a:rPr>
              <a:t>Чемакиных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772816"/>
            <a:ext cx="7920880" cy="17281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836712"/>
            <a:ext cx="4680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Семья </a:t>
            </a:r>
            <a:r>
              <a:rPr lang="ru-RU" dirty="0" err="1" smtClean="0"/>
              <a:t>Чемакиных</a:t>
            </a:r>
            <a:r>
              <a:rPr lang="ru-RU" dirty="0" smtClean="0"/>
              <a:t> </a:t>
            </a:r>
            <a:r>
              <a:rPr lang="ru-RU" dirty="0"/>
              <a:t>особенная - спортивная. Вы это сразу </a:t>
            </a:r>
            <a:r>
              <a:rPr lang="ru-RU" dirty="0" smtClean="0"/>
              <a:t>поймете ,</a:t>
            </a:r>
            <a:r>
              <a:rPr lang="ru-RU" dirty="0"/>
              <a:t>когда зайдете к </a:t>
            </a:r>
            <a:r>
              <a:rPr lang="ru-RU" dirty="0" smtClean="0"/>
              <a:t>ним </a:t>
            </a:r>
            <a:r>
              <a:rPr lang="ru-RU" dirty="0"/>
              <a:t>домой</a:t>
            </a:r>
            <a:r>
              <a:rPr lang="ru-RU" dirty="0" smtClean="0"/>
              <a:t>: есть спортивный уголок, </a:t>
            </a:r>
            <a:r>
              <a:rPr lang="ru-RU" dirty="0"/>
              <a:t>клюшки, </a:t>
            </a:r>
            <a:r>
              <a:rPr lang="ru-RU" dirty="0" smtClean="0"/>
              <a:t>мячи, обручи, гантели, ролики, самокаты, велосипеды и т.д. Родители и дети </a:t>
            </a:r>
            <a:r>
              <a:rPr lang="ru-RU" dirty="0"/>
              <a:t>с удовольствием </a:t>
            </a:r>
            <a:r>
              <a:rPr lang="ru-RU" dirty="0" smtClean="0"/>
              <a:t>ходят </a:t>
            </a:r>
            <a:r>
              <a:rPr lang="ru-RU" dirty="0"/>
              <a:t>в походы, на речку и </a:t>
            </a:r>
            <a:r>
              <a:rPr lang="ru-RU" dirty="0" smtClean="0"/>
              <a:t>плавают </a:t>
            </a:r>
            <a:r>
              <a:rPr lang="ru-RU" dirty="0"/>
              <a:t>в бассейне, </a:t>
            </a:r>
            <a:r>
              <a:rPr lang="ru-RU" dirty="0" smtClean="0"/>
              <a:t>играют </a:t>
            </a:r>
            <a:r>
              <a:rPr lang="ru-RU" dirty="0"/>
              <a:t>в футбол, </a:t>
            </a:r>
            <a:r>
              <a:rPr lang="ru-RU" dirty="0" smtClean="0"/>
              <a:t>катаются </a:t>
            </a:r>
            <a:r>
              <a:rPr lang="ru-RU" dirty="0"/>
              <a:t>на лыжах и коньках, а также </a:t>
            </a:r>
            <a:r>
              <a:rPr lang="ru-RU" dirty="0" smtClean="0"/>
              <a:t>катаются </a:t>
            </a:r>
            <a:r>
              <a:rPr lang="ru-RU" dirty="0"/>
              <a:t>роликах и на велосипеде. </a:t>
            </a:r>
            <a:r>
              <a:rPr lang="ru-RU" dirty="0" smtClean="0"/>
              <a:t>Старшая дочь Лера </a:t>
            </a:r>
            <a:r>
              <a:rPr lang="ru-RU" dirty="0"/>
              <a:t>занимается </a:t>
            </a:r>
            <a:r>
              <a:rPr lang="ru-RU" dirty="0" smtClean="0"/>
              <a:t>Художественной гимнастикой и Цирковым искусством. Эта семья </a:t>
            </a:r>
            <a:r>
              <a:rPr lang="ru-RU" dirty="0"/>
              <a:t>увлекается всем понемногу для удовольствия, а самое главное </a:t>
            </a:r>
            <a:r>
              <a:rPr lang="ru-RU" dirty="0" smtClean="0"/>
              <a:t> любят </a:t>
            </a:r>
            <a:r>
              <a:rPr lang="ru-RU" dirty="0"/>
              <a:t>друг друга и </a:t>
            </a:r>
            <a:r>
              <a:rPr lang="ru-RU" dirty="0" smtClean="0"/>
              <a:t>заботятся </a:t>
            </a:r>
            <a:r>
              <a:rPr lang="ru-RU" dirty="0"/>
              <a:t>о своем здоровье.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55265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Выбирайте семейные виды спорта - проводите время с интересом и пользой!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7" y="864146"/>
            <a:ext cx="3825812" cy="44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80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8126288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Пешие прогулки и </a:t>
            </a:r>
            <a:r>
              <a:rPr lang="ru-RU" dirty="0" smtClean="0">
                <a:solidFill>
                  <a:srgbClr val="7030A0"/>
                </a:solidFill>
              </a:rPr>
              <a:t>походы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4048" y="1556792"/>
            <a:ext cx="3456384" cy="26494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 smtClean="0"/>
              <a:t> </a:t>
            </a:r>
            <a:r>
              <a:rPr lang="ru-RU" sz="9600" dirty="0"/>
              <a:t>Пешеходные прогулки, более длительные походы являются одной </a:t>
            </a:r>
            <a:r>
              <a:rPr lang="ru-RU" sz="9600" dirty="0" smtClean="0"/>
              <a:t>из главных форм активного отдыха семьи </a:t>
            </a:r>
            <a:r>
              <a:rPr lang="ru-RU" sz="9600" dirty="0" err="1" smtClean="0"/>
              <a:t>Чемакиных</a:t>
            </a:r>
            <a:r>
              <a:rPr lang="ru-RU" sz="9600" dirty="0" smtClean="0"/>
              <a:t>,-это рациональное использование </a:t>
            </a:r>
            <a:r>
              <a:rPr lang="ru-RU" sz="9600" dirty="0"/>
              <a:t>свободного времени для укрепления здоровья</a:t>
            </a:r>
            <a:r>
              <a:rPr lang="ru-RU" sz="9600" dirty="0" smtClean="0"/>
              <a:t>.</a:t>
            </a:r>
          </a:p>
          <a:p>
            <a:pPr marL="0" indent="0">
              <a:buNone/>
            </a:pPr>
            <a:endParaRPr lang="ru-RU" sz="9600" dirty="0"/>
          </a:p>
          <a:p>
            <a:pPr marL="0" indent="0">
              <a:buNone/>
            </a:pPr>
            <a:endParaRPr lang="ru-RU" sz="96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48" y="1052736"/>
            <a:ext cx="2802264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064" y="3573016"/>
            <a:ext cx="29969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1583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15775</TotalTime>
  <Words>2227</Words>
  <Application>Microsoft Office PowerPoint</Application>
  <PresentationFormat>Экран (4:3)</PresentationFormat>
  <Paragraphs>189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              Семейный проект:  ДВИЖЕНИЕ+ДВИЖЕНИЕ=ЗДОРОВЬЕ!</vt:lpstr>
      <vt:lpstr>Семейный девиз:</vt:lpstr>
      <vt:lpstr>Актуальность </vt:lpstr>
      <vt:lpstr>Проблема: </vt:lpstr>
      <vt:lpstr>Цель проекта:  </vt:lpstr>
      <vt:lpstr>Подготовительный этап(теоретический):  </vt:lpstr>
      <vt:lpstr>Виды спорта </vt:lpstr>
      <vt:lpstr> Практическая часть. (Основная) Исследование  семьи Чемакиных </vt:lpstr>
      <vt:lpstr>Пешие прогулки и походы </vt:lpstr>
      <vt:lpstr>Плавание</vt:lpstr>
      <vt:lpstr>Лыжные прогулки- </vt:lpstr>
      <vt:lpstr>Катание на коньках </vt:lpstr>
      <vt:lpstr>Езда на велосипеде </vt:lpstr>
      <vt:lpstr> Заключительный этап(выводы): </vt:lpstr>
      <vt:lpstr>Консультации для родителей </vt:lpstr>
      <vt:lpstr> Памятка для родителей по формированию привычки к здоровому образу жизни </vt:lpstr>
      <vt:lpstr>Консультация родителям по формированию здорового образа жизни у детей.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vikplaton@outlook.com</cp:lastModifiedBy>
  <cp:revision>71</cp:revision>
  <dcterms:created xsi:type="dcterms:W3CDTF">2021-01-20T15:26:39Z</dcterms:created>
  <dcterms:modified xsi:type="dcterms:W3CDTF">2021-01-31T14:29:23Z</dcterms:modified>
</cp:coreProperties>
</file>