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93" r:id="rId7"/>
    <p:sldId id="294" r:id="rId8"/>
    <p:sldId id="295" r:id="rId9"/>
    <p:sldId id="299" r:id="rId10"/>
    <p:sldId id="262" r:id="rId11"/>
    <p:sldId id="263" r:id="rId12"/>
    <p:sldId id="264" r:id="rId13"/>
    <p:sldId id="265" r:id="rId14"/>
    <p:sldId id="290" r:id="rId15"/>
    <p:sldId id="291" r:id="rId16"/>
    <p:sldId id="266" r:id="rId17"/>
    <p:sldId id="267" r:id="rId18"/>
    <p:sldId id="292" r:id="rId19"/>
    <p:sldId id="270" r:id="rId20"/>
    <p:sldId id="271" r:id="rId21"/>
    <p:sldId id="272" r:id="rId22"/>
    <p:sldId id="268" r:id="rId23"/>
    <p:sldId id="283" r:id="rId24"/>
    <p:sldId id="275" r:id="rId25"/>
    <p:sldId id="279" r:id="rId26"/>
    <p:sldId id="281" r:id="rId27"/>
    <p:sldId id="282" r:id="rId28"/>
    <p:sldId id="284" r:id="rId29"/>
    <p:sldId id="289" r:id="rId30"/>
    <p:sldId id="287" r:id="rId31"/>
    <p:sldId id="285" r:id="rId32"/>
    <p:sldId id="300" r:id="rId33"/>
    <p:sldId id="288" r:id="rId34"/>
    <p:sldId id="298" r:id="rId35"/>
    <p:sldId id="297" r:id="rId36"/>
    <p:sldId id="302" r:id="rId37"/>
    <p:sldId id="303" r:id="rId38"/>
    <p:sldId id="304" r:id="rId39"/>
    <p:sldId id="305" r:id="rId40"/>
    <p:sldId id="306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9" autoAdjust="0"/>
  </p:normalViewPr>
  <p:slideViewPr>
    <p:cSldViewPr>
      <p:cViewPr varScale="1">
        <p:scale>
          <a:sx n="81" d="100"/>
          <a:sy n="81" d="100"/>
        </p:scale>
        <p:origin x="-147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uact=8&amp;ved=0ahUKEwjjvJ61wKDSAhUFJJoKHawCC0oQjRwIBw&amp;url=http://borisova.3dn.ru/index/deti/0-196&amp;bvm=bv.147448319,d.bGs&amp;psig=AFQjCNHd87Eu0WQb91myZbyH0Iz9CukWTg&amp;ust=148774288796531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66142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Обобщение опыта работы:</a:t>
            </a:r>
          </a:p>
          <a:p>
            <a:pPr algn="ctr"/>
            <a:r>
              <a:rPr lang="ru-RU" sz="4000" b="1" dirty="0" smtClean="0"/>
              <a:t>«Развитие речи детей через ознакомление </a:t>
            </a:r>
          </a:p>
          <a:p>
            <a:pPr algn="ctr"/>
            <a:r>
              <a:rPr lang="ru-RU" sz="4000" b="1" dirty="0" smtClean="0"/>
              <a:t>с миром природы»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4005064"/>
            <a:ext cx="398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воспитатель группы «Золотая рыбка» </a:t>
            </a:r>
          </a:p>
          <a:p>
            <a:r>
              <a:rPr lang="ru-RU" dirty="0" smtClean="0"/>
              <a:t>Фоменко Е.В.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B3358FB1-940E-4609-AD75-4AA8859A6F13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40768"/>
            <a:ext cx="3563888" cy="3429000"/>
          </a:xfrm>
          <a:prstGeom prst="rect">
            <a:avLst/>
          </a:prstGeom>
        </p:spPr>
      </p:pic>
      <p:pic>
        <p:nvPicPr>
          <p:cNvPr id="12" name="Рисунок 11" descr="D2EDB11F-1CFF-48A0-815D-69C2960A4280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04864"/>
            <a:ext cx="3672408" cy="35010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0" y="692696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692696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  <p:pic>
        <p:nvPicPr>
          <p:cNvPr id="10" name="Рисунок 9" descr="C:\Users\dell 7\Desktop\проект экология\фото дерево\IMG_18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8642" y="1057812"/>
            <a:ext cx="3762997" cy="328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C:\Users\dell 7\Desktop\проект экология\фото дерево\IMG_18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81050" y="2394472"/>
            <a:ext cx="3406772" cy="314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692696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  <p:pic>
        <p:nvPicPr>
          <p:cNvPr id="9" name="Рисунок 8" descr="PHOTO-2021-04-23-12-16-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92696"/>
            <a:ext cx="3203848" cy="2708920"/>
          </a:xfrm>
          <a:prstGeom prst="rect">
            <a:avLst/>
          </a:prstGeom>
        </p:spPr>
      </p:pic>
      <p:pic>
        <p:nvPicPr>
          <p:cNvPr id="11" name="Рисунок 10" descr="PHOTO-2021-04-23-12-16-40_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060848"/>
            <a:ext cx="3240360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692696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  <p:pic>
        <p:nvPicPr>
          <p:cNvPr id="10" name="Рисунок 9" descr="PHOTO-2021-04-23-12-16-36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620688"/>
            <a:ext cx="2808312" cy="3168352"/>
          </a:xfrm>
          <a:prstGeom prst="rect">
            <a:avLst/>
          </a:prstGeom>
        </p:spPr>
      </p:pic>
      <p:pic>
        <p:nvPicPr>
          <p:cNvPr id="14" name="Рисунок 13" descr="PHOTO-2021-04-23-12-16-40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132856"/>
            <a:ext cx="3795886" cy="3888432"/>
          </a:xfrm>
          <a:prstGeom prst="rect">
            <a:avLst/>
          </a:prstGeom>
        </p:spPr>
      </p:pic>
      <p:pic>
        <p:nvPicPr>
          <p:cNvPr id="15" name="Рисунок 14" descr="PHOTO-2021-04-23-12-16-40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0384" y="2285256"/>
            <a:ext cx="3795886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65863" y="404664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956" y="976164"/>
            <a:ext cx="457200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60858" y="2071991"/>
            <a:ext cx="398272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77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65863" y="404664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наблюдения за явлениями природы</a:t>
            </a:r>
            <a:endParaRPr lang="ru-RU" sz="2800" b="1" dirty="0"/>
          </a:p>
        </p:txBody>
      </p:sp>
      <p:pic>
        <p:nvPicPr>
          <p:cNvPr id="9" name="Рисунок 8" descr="IMG_41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2516" y="1088740"/>
            <a:ext cx="4824536" cy="3600400"/>
          </a:xfrm>
          <a:prstGeom prst="rect">
            <a:avLst/>
          </a:prstGeom>
        </p:spPr>
      </p:pic>
      <p:pic>
        <p:nvPicPr>
          <p:cNvPr id="12" name="Рисунок 11" descr="PHOTO-2021-04-23-12-16-36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16832"/>
            <a:ext cx="347438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23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278266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39" y="692696"/>
            <a:ext cx="68407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Наиболее эффективным средством речевого развития является ознакомление с художественной литературой, которая также воспитывает любовь к родной природе, эстетические чувства. Была создана картотека стихотворений о природе,  природных явлениях.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635" y="2420888"/>
            <a:ext cx="71647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Для правильной дикции и четкого произношения, разучиваем с детьми скороговорки, </a:t>
            </a:r>
            <a:r>
              <a:rPr lang="ru-RU" sz="2000" b="1" dirty="0" err="1"/>
              <a:t>потешки</a:t>
            </a:r>
            <a:r>
              <a:rPr lang="ru-RU" sz="2000" b="1" dirty="0"/>
              <a:t>, </a:t>
            </a:r>
            <a:r>
              <a:rPr lang="ru-RU" sz="2000" b="1" dirty="0" err="1"/>
              <a:t>чистоговорки</a:t>
            </a:r>
            <a:r>
              <a:rPr lang="ru-RU" sz="2000" b="1" dirty="0"/>
              <a:t>, так же широко используем пальчиковые игры и игры имитации, которые являются уникальным средством для развития мелкой моторики и речи в их единстве и взаимосвязи. </a:t>
            </a:r>
          </a:p>
          <a:p>
            <a:r>
              <a:rPr lang="ru-RU" sz="2000" b="1" dirty="0"/>
              <a:t>Разучивание стихотворений совершенствует звуковую культуру речи, развивает память, художественный вкус, любовь к слову и словотворчеству.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1" y="620688"/>
            <a:ext cx="7200800" cy="506547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3996444" cy="36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64646" y="1729253"/>
            <a:ext cx="4999005" cy="421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57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1052736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0"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уникальное средство для развития мелкой моторики и речи в их единстве и взаимосвязи.</a:t>
            </a:r>
          </a:p>
          <a:p>
            <a:pPr marL="13716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Чем больше ребенок умеет, хочет и стремится делать руками, тем он умнее и изобретательнее. По мере совершенствования мелкой моторики идет развитие речевой функции. Функция руки и речь развиваются параллельно. В процессе продуктивной деятельности дети учатся анализировать формы, наблюдать, сравнивать, выделять черты сходства и различия предметов по величине.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20688"/>
            <a:ext cx="7190311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Н.Ф.Виноградова утверждает, что природа со всем многообразием форм, красок, звуков является богатейшим источником развития словаря дошкольника и эстетических переживаний ребёнка. В процессе созерцания природы ребёнок имеет возможность правильно определить величину предмета, его форму, симметрию, цвета, их гармоничное сочетание и контраст цветов, или дисгармонию, определить оттенки цвета при разной степени освещённости в разные периоды дня, сезона и т.д. Но все это ребёнок может только при условии наличия в его словаре соответствующих названий предметов, объектов и явлений, а также </a:t>
            </a:r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соответствующих представлений. </a:t>
            </a:r>
            <a:endParaRPr lang="ru-RU" sz="23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IMG_68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3672408" cy="3744416"/>
          </a:xfrm>
          <a:prstGeom prst="rect">
            <a:avLst/>
          </a:prstGeom>
        </p:spPr>
      </p:pic>
      <p:pic>
        <p:nvPicPr>
          <p:cNvPr id="11" name="Рисунок 10" descr="IMG_69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5425" y="1196752"/>
            <a:ext cx="3672408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620688"/>
            <a:ext cx="734481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333333"/>
                </a:solidFill>
                <a:latin typeface="Helvetica Neue"/>
              </a:rPr>
              <a:t>Развитие речи посредством дидактической игры. </a:t>
            </a:r>
          </a:p>
          <a:p>
            <a:pPr algn="ctr"/>
            <a:endParaRPr lang="ru-RU" sz="2400" b="1" i="1" dirty="0" smtClean="0">
              <a:solidFill>
                <a:srgbClr val="333333"/>
              </a:solidFill>
              <a:latin typeface="Helvetica Neue"/>
            </a:endParaRPr>
          </a:p>
          <a:p>
            <a:pPr lvl="0" algn="just"/>
            <a:r>
              <a:rPr lang="ru-RU" sz="2000" b="1" dirty="0"/>
              <a:t>Дидактическая игра развивает речь детей: пополняет и активизирует словарь, формирует правильное звукопроизношение, развивает связную речь, умение правильно выражать свои мысли.</a:t>
            </a:r>
            <a:endParaRPr lang="ru-RU" sz="2000" dirty="0"/>
          </a:p>
          <a:p>
            <a:endParaRPr lang="ru-RU" sz="2400" b="1" i="1" dirty="0" smtClean="0">
              <a:solidFill>
                <a:srgbClr val="333333"/>
              </a:solidFill>
            </a:endParaRPr>
          </a:p>
          <a:p>
            <a:pPr algn="just"/>
            <a:r>
              <a:rPr lang="ru-RU" sz="2000" b="1" dirty="0"/>
              <a:t>С помощью дидактических игр  обогащается словарный запас детей. Так же они используются для закрепления словаря детей (существительные, прилагательные, глаголы, названия цвета, пространственные понятия, предлоги и т.д.). Развивается речь, память, внимание, логическое мышление, зрительная память. Закрепляется культура поведения, навыки общения.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476672"/>
            <a:ext cx="71287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Для повышения эффективности развития словаря и грамматического строя речи у дошкольников большое значение уделяем дидактическим речевым играм по экологии:</a:t>
            </a:r>
          </a:p>
          <a:p>
            <a:pPr lvl="0"/>
            <a:r>
              <a:rPr lang="ru-RU" b="1" i="1" dirty="0" smtClean="0"/>
              <a:t>«Нужно – не нужно»</a:t>
            </a:r>
            <a:endParaRPr lang="ru-RU" dirty="0" smtClean="0"/>
          </a:p>
          <a:p>
            <a:pPr lvl="0"/>
            <a:r>
              <a:rPr lang="ru-RU" b="1" i="1" dirty="0" smtClean="0"/>
              <a:t>«Съедобное – несъедобное»</a:t>
            </a:r>
            <a:endParaRPr lang="ru-RU" dirty="0" smtClean="0"/>
          </a:p>
          <a:p>
            <a:pPr lvl="0"/>
            <a:r>
              <a:rPr lang="ru-RU" b="1" i="1" dirty="0" smtClean="0"/>
              <a:t>«Кто, где живёт?»</a:t>
            </a:r>
            <a:endParaRPr lang="ru-RU" dirty="0" smtClean="0"/>
          </a:p>
          <a:p>
            <a:pPr lvl="0"/>
            <a:r>
              <a:rPr lang="ru-RU" b="1" i="1" dirty="0" smtClean="0"/>
              <a:t>«Отгадай, что за растение»</a:t>
            </a:r>
            <a:endParaRPr lang="ru-RU" dirty="0" smtClean="0"/>
          </a:p>
          <a:p>
            <a:pPr lvl="0"/>
            <a:r>
              <a:rPr lang="ru-RU" b="1" i="1" dirty="0" smtClean="0"/>
              <a:t>«Узнай на вкус»</a:t>
            </a:r>
            <a:endParaRPr lang="ru-RU" dirty="0" smtClean="0"/>
          </a:p>
          <a:p>
            <a:pPr lvl="0"/>
            <a:r>
              <a:rPr lang="ru-RU" b="1" i="1" dirty="0" smtClean="0"/>
              <a:t>«Подбери листок»</a:t>
            </a:r>
            <a:endParaRPr lang="ru-RU" dirty="0" smtClean="0"/>
          </a:p>
          <a:p>
            <a:pPr lvl="0"/>
            <a:r>
              <a:rPr lang="ru-RU" b="1" i="1" dirty="0" smtClean="0"/>
              <a:t>«Что за птица?»</a:t>
            </a:r>
            <a:endParaRPr lang="ru-RU" dirty="0" smtClean="0"/>
          </a:p>
          <a:p>
            <a:pPr lvl="0"/>
            <a:r>
              <a:rPr lang="ru-RU" b="1" i="1" dirty="0" smtClean="0"/>
              <a:t>«Узнай по голосу животного»</a:t>
            </a:r>
            <a:endParaRPr lang="ru-RU" dirty="0" smtClean="0"/>
          </a:p>
          <a:p>
            <a:pPr lvl="0"/>
            <a:r>
              <a:rPr lang="ru-RU" b="1" i="1" dirty="0" smtClean="0"/>
              <a:t>«Угадай, про кого расскажу»</a:t>
            </a:r>
            <a:endParaRPr lang="ru-RU" dirty="0" smtClean="0"/>
          </a:p>
          <a:p>
            <a:pPr lvl="0"/>
            <a:r>
              <a:rPr lang="ru-RU" b="1" i="1" dirty="0" smtClean="0"/>
              <a:t>«Что сначала, что потом»</a:t>
            </a:r>
            <a:endParaRPr lang="ru-RU" dirty="0" smtClean="0"/>
          </a:p>
          <a:p>
            <a:pPr lvl="0"/>
            <a:r>
              <a:rPr lang="ru-RU" b="1" i="1" dirty="0" smtClean="0"/>
              <a:t>«Что опасно для природы»</a:t>
            </a:r>
            <a:endParaRPr lang="ru-RU" dirty="0" smtClean="0"/>
          </a:p>
          <a:p>
            <a:pPr lvl="0"/>
            <a:r>
              <a:rPr lang="ru-RU" b="1" i="1" dirty="0" smtClean="0"/>
              <a:t>«Угадай, что в мешочке»</a:t>
            </a:r>
            <a:endParaRPr lang="ru-RU" dirty="0" smtClean="0"/>
          </a:p>
          <a:p>
            <a:pPr lvl="0"/>
            <a:r>
              <a:rPr lang="ru-RU" b="1" i="1" dirty="0" smtClean="0"/>
              <a:t>«Когда это бывает?»</a:t>
            </a:r>
            <a:endParaRPr lang="ru-RU" dirty="0" smtClean="0"/>
          </a:p>
          <a:p>
            <a:pPr lvl="0"/>
            <a:r>
              <a:rPr lang="ru-RU" b="1" i="1" dirty="0" smtClean="0"/>
              <a:t>«Чей хвост?»</a:t>
            </a:r>
            <a:endParaRPr lang="ru-RU" dirty="0" smtClean="0"/>
          </a:p>
          <a:p>
            <a:pPr lvl="0"/>
            <a:r>
              <a:rPr lang="ru-RU" b="1" i="1" dirty="0" smtClean="0"/>
              <a:t>«С какой ветки детки?»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9593" y="395372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Дидактические</a:t>
            </a:r>
          </a:p>
          <a:p>
            <a:pPr algn="ctr"/>
            <a:r>
              <a:rPr lang="ru-RU" sz="2800" b="1" dirty="0" smtClean="0"/>
              <a:t> игры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8927" y="395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2" descr="C:\Users\dell 7\Downloads\IMG_23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39027"/>
            <a:ext cx="8280920" cy="504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49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PHOTO-2021-04-23-12-16-31_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2499742" cy="2880320"/>
          </a:xfrm>
          <a:prstGeom prst="rect">
            <a:avLst/>
          </a:prstGeom>
        </p:spPr>
      </p:pic>
      <p:pic>
        <p:nvPicPr>
          <p:cNvPr id="11" name="Рисунок 10" descr="PHOTO-2021-04-23-12-16-31_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548680"/>
            <a:ext cx="4032448" cy="2520280"/>
          </a:xfrm>
          <a:prstGeom prst="rect">
            <a:avLst/>
          </a:prstGeom>
        </p:spPr>
      </p:pic>
      <p:pic>
        <p:nvPicPr>
          <p:cNvPr id="13" name="Рисунок 12" descr="PHOTO-2021-04-23-12-16-32_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95936" y="3356992"/>
            <a:ext cx="3937000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IMG_20210423_0941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692696"/>
            <a:ext cx="3600400" cy="4752528"/>
          </a:xfrm>
          <a:prstGeom prst="rect">
            <a:avLst/>
          </a:prstGeom>
        </p:spPr>
      </p:pic>
      <p:pic>
        <p:nvPicPr>
          <p:cNvPr id="10" name="Рисунок 9" descr="IMG_20210423_0941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692696"/>
            <a:ext cx="3687316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IMG_20210423_0934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3744416" cy="4680520"/>
          </a:xfrm>
          <a:prstGeom prst="rect">
            <a:avLst/>
          </a:prstGeom>
        </p:spPr>
      </p:pic>
      <p:pic>
        <p:nvPicPr>
          <p:cNvPr id="10" name="Рисунок 9" descr="IMG_20210423_0934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476672"/>
            <a:ext cx="3672408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4273" y="48189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7523" y="2312877"/>
            <a:ext cx="4392489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714" y="449074"/>
            <a:ext cx="4069245" cy="3884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4273" y="692696"/>
            <a:ext cx="3862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Собираем </a:t>
            </a:r>
            <a:r>
              <a:rPr lang="ru-RU" sz="3200" b="1" dirty="0" err="1" smtClean="0"/>
              <a:t>пазлы</a:t>
            </a:r>
            <a:endParaRPr lang="ru-RU" sz="32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2192" y="1969314"/>
            <a:ext cx="5042301" cy="37817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98977" y="1975794"/>
            <a:ext cx="5064503" cy="3798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504617"/>
            <a:ext cx="5993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Развивающая игра «Времена года»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30495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15616" y="692696"/>
            <a:ext cx="720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 процессе наблюдений </a:t>
            </a:r>
            <a:r>
              <a:rPr lang="ru-RU" sz="2000" b="1" dirty="0" smtClean="0"/>
              <a:t>бесед, </a:t>
            </a:r>
            <a:r>
              <a:rPr lang="ru-RU" sz="2000" b="1" dirty="0"/>
              <a:t>игр и занятий, дети учились различать виды хвойных деревьев по коре, форме, шишкам и длине игл. Научились узнавать берёзу, осину, рябину.  В игре «С какого дерева веточка?» они уже объясняли: иголки короткие, значит это ель, а это сосна, потому что иголки длинные. </a:t>
            </a:r>
            <a:endParaRPr lang="ru-RU" sz="2000" b="1" dirty="0" smtClean="0"/>
          </a:p>
          <a:p>
            <a:r>
              <a:rPr lang="ru-RU" sz="2000" b="1" dirty="0" smtClean="0"/>
              <a:t>Расширяли </a:t>
            </a:r>
            <a:r>
              <a:rPr lang="ru-RU" sz="2000" b="1" dirty="0"/>
              <a:t>словарный запас детей понятиями о зимующих птицах (воробей, сорока, синица), об особенностях их поведения зимой. Дети рассуждали: птицы не могут найти себе корм, потому что все засыпало снегом. Им нужно вывешивать кормушки и подкармливать.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2278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20688"/>
            <a:ext cx="719031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/>
              <a:t>Цель: </a:t>
            </a:r>
            <a:r>
              <a:rPr lang="ru-RU" sz="2300" dirty="0" smtClean="0"/>
              <a:t>приобщить детей к природе, обогатить речь ребёнка и на этой основе помочь глубже понять образ природы.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300" b="1" dirty="0" smtClean="0"/>
              <a:t>Задачи: </a:t>
            </a:r>
            <a:r>
              <a:rPr lang="ru-RU" sz="2300" dirty="0" smtClean="0"/>
              <a:t>обогащение и активизация словаря;</a:t>
            </a:r>
          </a:p>
          <a:p>
            <a:pPr lvl="0"/>
            <a:r>
              <a:rPr lang="ru-RU" sz="2300" dirty="0" smtClean="0"/>
              <a:t>               развитие диалогической речи;</a:t>
            </a:r>
          </a:p>
          <a:p>
            <a:pPr lvl="0"/>
            <a:r>
              <a:rPr lang="ru-RU" sz="2300" dirty="0" smtClean="0"/>
              <a:t>               развитие монологической речи;</a:t>
            </a:r>
          </a:p>
          <a:p>
            <a:r>
              <a:rPr lang="ru-RU" sz="2300" dirty="0" smtClean="0"/>
              <a:t>               привлечение </a:t>
            </a:r>
            <a:r>
              <a:rPr lang="ru-RU" sz="2300" dirty="0"/>
              <a:t>родителей к образовательному </a:t>
            </a:r>
            <a:r>
              <a:rPr lang="ru-RU" sz="2300" dirty="0" smtClean="0"/>
              <a:t>   процессу.</a:t>
            </a:r>
          </a:p>
          <a:p>
            <a:r>
              <a:rPr lang="ru-RU" sz="2400" dirty="0" smtClean="0"/>
              <a:t>               Обогащение развивающей среды </a:t>
            </a:r>
            <a:r>
              <a:rPr lang="ru-RU" sz="2400" dirty="0"/>
              <a:t>группы </a:t>
            </a:r>
            <a:r>
              <a:rPr lang="ru-RU" sz="2400" dirty="0" smtClean="0"/>
              <a:t>        дидактическими </a:t>
            </a:r>
            <a:r>
              <a:rPr lang="ru-RU" sz="2400" dirty="0"/>
              <a:t>материалами и играми по развитию речи.</a:t>
            </a:r>
          </a:p>
          <a:p>
            <a:endParaRPr lang="ru-RU" sz="2300" dirty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24" y="404664"/>
            <a:ext cx="4608512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233" y="3140968"/>
            <a:ext cx="4379979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751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04664"/>
            <a:ext cx="4320480" cy="32403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948425"/>
            <a:ext cx="4626260" cy="346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29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5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1484784"/>
            <a:ext cx="7704855" cy="4474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355902"/>
            <a:ext cx="8520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Для </a:t>
            </a:r>
            <a:r>
              <a:rPr lang="ru-RU" sz="2400" b="1" dirty="0" smtClean="0"/>
              <a:t>пополнения </a:t>
            </a:r>
            <a:r>
              <a:rPr lang="ru-RU" sz="2400" b="1" dirty="0"/>
              <a:t>словарного запаса и развития речи в своей работе </a:t>
            </a:r>
            <a:r>
              <a:rPr lang="ru-RU" sz="2400" b="1" dirty="0" smtClean="0"/>
              <a:t>применяли описательные </a:t>
            </a:r>
            <a:r>
              <a:rPr lang="ru-RU" sz="2400" b="1" dirty="0" err="1"/>
              <a:t>мнемотаблицы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374966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1" y="69269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06" y="764704"/>
            <a:ext cx="3983394" cy="56851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588" y="764704"/>
            <a:ext cx="3942624" cy="568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899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636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836712"/>
            <a:ext cx="684076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/>
          </a:p>
          <a:p>
            <a:pPr algn="just"/>
            <a:endParaRPr lang="ru-RU" sz="2000" b="1" dirty="0"/>
          </a:p>
          <a:p>
            <a:pPr algn="just"/>
            <a:r>
              <a:rPr lang="ru-RU" sz="2000" b="1" dirty="0" smtClean="0"/>
              <a:t>Работая </a:t>
            </a:r>
            <a:r>
              <a:rPr lang="ru-RU" sz="2000" b="1" dirty="0"/>
              <a:t>с родителями, </a:t>
            </a:r>
            <a:r>
              <a:rPr lang="ru-RU" sz="2000" b="1" dirty="0" smtClean="0"/>
              <a:t>привлекали их </a:t>
            </a:r>
            <a:r>
              <a:rPr lang="ru-RU" sz="2000" b="1" dirty="0"/>
              <a:t>к сотрудничеству, </a:t>
            </a:r>
            <a:r>
              <a:rPr lang="ru-RU" sz="2000" b="1" dirty="0" smtClean="0"/>
              <a:t>советовали </a:t>
            </a:r>
            <a:r>
              <a:rPr lang="ru-RU" sz="2000" b="1" dirty="0"/>
              <a:t>им создавать такие ситуации, которые способствуют формированию связной речи и обогащению </a:t>
            </a:r>
            <a:r>
              <a:rPr lang="ru-RU" sz="2000" b="1" dirty="0" smtClean="0"/>
              <a:t>словаря: </a:t>
            </a:r>
            <a:r>
              <a:rPr lang="ru-RU" sz="2000" b="1" dirty="0"/>
              <a:t>обращать внимание на сезонные изменения в живой и неживой природе, наблюдать, замечать, сравнивать, оценивать, решать проблемные ситуации. </a:t>
            </a:r>
            <a:r>
              <a:rPr lang="ru-RU" sz="2000" b="1" dirty="0" smtClean="0"/>
              <a:t>Рекомендовали </a:t>
            </a:r>
            <a:r>
              <a:rPr lang="ru-RU" sz="2000" b="1" dirty="0"/>
              <a:t>в процессе чтения художественной литературы задавать вопросы по содержанию, учить детей мыслить, </a:t>
            </a:r>
            <a:r>
              <a:rPr lang="ru-RU" sz="2000" b="1" dirty="0" smtClean="0"/>
              <a:t>побуждать к </a:t>
            </a:r>
            <a:r>
              <a:rPr lang="ru-RU" sz="2000" b="1" dirty="0"/>
              <a:t>рассуждениям. </a:t>
            </a:r>
            <a:endParaRPr lang="ru-RU" sz="2000" b="1" dirty="0" smtClean="0"/>
          </a:p>
          <a:p>
            <a:pPr algn="just"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33592" y="260648"/>
            <a:ext cx="40607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Работа с родителями</a:t>
            </a:r>
          </a:p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217172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48680"/>
            <a:ext cx="720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Также родителям были предложены консультации по развитию речи ребёнка в семье, папки-передвижки дидактических игр и упражнений Были проведены индивидуальные беседы, выставки </a:t>
            </a:r>
            <a:r>
              <a:rPr lang="ru-RU" b="1" dirty="0" smtClean="0"/>
              <a:t>рисунков.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/>
              <a:t>Консультации: </a:t>
            </a:r>
            <a:endParaRPr lang="ru-RU" b="1" dirty="0" smtClean="0"/>
          </a:p>
          <a:p>
            <a:pPr algn="just"/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Речевая среда в семье и ее влияние на развитие речи ребенка», </a:t>
            </a:r>
            <a:endParaRPr lang="ru-RU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Роль родителей в развитии речи детей», </a:t>
            </a:r>
            <a:endParaRPr lang="ru-RU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«Ознакомление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с особенностями речевого развития детей 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возраста, </a:t>
            </a:r>
            <a:endParaRPr lang="ru-RU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Играем с пальчиками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b="1" dirty="0" smtClean="0"/>
              <a:t> </a:t>
            </a:r>
            <a:r>
              <a:rPr lang="ru-RU" b="1" dirty="0"/>
              <a:t>«Знакомим детей с природой нашего края</a:t>
            </a:r>
            <a:r>
              <a:rPr lang="ru-RU" b="1" dirty="0" smtClean="0"/>
              <a:t>»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Был реализован проект по данной теме: «Деревья и птицы нашего края»»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321596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416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7032" y="1083568"/>
            <a:ext cx="6048672" cy="46908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800219" cy="50405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4000" b="1" dirty="0" smtClean="0"/>
              <a:t>Книжки - малышки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72142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20" y="1484784"/>
            <a:ext cx="3416212" cy="4205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416" y="1484784"/>
            <a:ext cx="3934183" cy="42056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6721" y="603082"/>
            <a:ext cx="8040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Лэпбуки</a:t>
            </a:r>
            <a:r>
              <a:rPr lang="ru-RU" sz="2400" b="1" dirty="0" smtClean="0"/>
              <a:t> «Птицы нашего края», «Деревья нашего края»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397958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268760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Проведённая </a:t>
            </a:r>
            <a:r>
              <a:rPr lang="ru-RU" sz="1600" b="1" i="1" dirty="0"/>
              <a:t>работа показала, что речь детей обогатилась, за счёт увеличения знаний о природе.</a:t>
            </a:r>
          </a:p>
          <a:p>
            <a:r>
              <a:rPr lang="ru-RU" sz="1600" b="1" i="1" dirty="0" smtClean="0"/>
              <a:t>Полученные результаты показали положительную динамику;</a:t>
            </a:r>
          </a:p>
          <a:p>
            <a:r>
              <a:rPr lang="ru-RU" sz="1600" b="1" i="1" dirty="0" smtClean="0"/>
              <a:t>Дети </a:t>
            </a:r>
            <a:r>
              <a:rPr lang="ru-RU" sz="1600" b="1" i="1" dirty="0"/>
              <a:t>стали активно использовать в речи существительные, прилагательные, наречия, глаголы.</a:t>
            </a:r>
          </a:p>
          <a:p>
            <a:r>
              <a:rPr lang="ru-RU" sz="1600" b="1" i="1" dirty="0"/>
              <a:t>Дети научились с помощью взрослого: рассказывать об увиденном объекте живой и неживой природы, рассказывать о событиях, связанных с наблюдениями в природе, из личного опыта; слышать и понимать заданные вопросы воспитателя в процессе наблюдений в природе.</a:t>
            </a:r>
          </a:p>
          <a:p>
            <a:r>
              <a:rPr lang="ru-RU" sz="1600" b="1" i="1" dirty="0"/>
              <a:t> Дети стали проявлять интерес к объектам природы, доброжелательно относиться к живым существам.</a:t>
            </a:r>
          </a:p>
          <a:p>
            <a:r>
              <a:rPr lang="ru-RU" sz="1600" b="1" i="1" dirty="0"/>
              <a:t>Дети с удовольствием стали наблюдать за изменениями в природе</a:t>
            </a:r>
            <a:r>
              <a:rPr lang="ru-RU" sz="1600" b="1" i="1" dirty="0" smtClean="0"/>
              <a:t>.</a:t>
            </a:r>
          </a:p>
          <a:p>
            <a:endParaRPr lang="ru-RU" sz="1600" b="1" i="1" dirty="0"/>
          </a:p>
          <a:p>
            <a:endParaRPr lang="ru-RU" sz="1600" b="1" i="1" dirty="0" smtClean="0"/>
          </a:p>
          <a:p>
            <a:endParaRPr lang="ru-RU" sz="1600" b="1" i="1" dirty="0"/>
          </a:p>
          <a:p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467087"/>
            <a:ext cx="3776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Результаты работы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656827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268760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 </a:t>
            </a:r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528410" y="467087"/>
            <a:ext cx="13995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Вывод</a:t>
            </a:r>
          </a:p>
          <a:p>
            <a:pPr algn="ctr"/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268760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Подводя итоги, </a:t>
            </a:r>
            <a:r>
              <a:rPr lang="ru-RU" sz="2400" b="1" i="1" dirty="0" smtClean="0"/>
              <a:t>пришли </a:t>
            </a:r>
            <a:r>
              <a:rPr lang="ru-RU" sz="2400" b="1" i="1" dirty="0"/>
              <a:t>к выводу, что целенаправленная работа по развитию речевой активности детей через </a:t>
            </a:r>
            <a:r>
              <a:rPr lang="ru-RU" sz="2400" b="1" i="1" dirty="0" smtClean="0"/>
              <a:t>ознакомление с миром природы </a:t>
            </a:r>
            <a:r>
              <a:rPr lang="ru-RU" sz="2400" b="1" i="1" dirty="0"/>
              <a:t>способствует более глубокому решению речевого развития, а также развития личности ребёнка</a:t>
            </a:r>
            <a:r>
              <a:rPr lang="ru-RU" sz="2400" b="1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5733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99680" y="692696"/>
            <a:ext cx="684076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u="sng" dirty="0" smtClean="0"/>
              <a:t>Понимая важность развития речи детей, прежде всего, определяются основные направления работы:</a:t>
            </a:r>
            <a:endParaRPr lang="ru-RU" sz="2300" b="1" dirty="0" smtClean="0"/>
          </a:p>
          <a:p>
            <a:pPr lvl="0">
              <a:buFont typeface="Wingdings" pitchFamily="2" charset="2"/>
              <a:buChar char="Ø"/>
            </a:pPr>
            <a:r>
              <a:rPr lang="ru-RU" sz="2300" u="sng" dirty="0" smtClean="0"/>
              <a:t> создание развивающей речевой среды;</a:t>
            </a:r>
            <a:endParaRPr lang="ru-RU" sz="2300" dirty="0" smtClean="0"/>
          </a:p>
          <a:p>
            <a:pPr lvl="0">
              <a:buFont typeface="Wingdings" pitchFamily="2" charset="2"/>
              <a:buChar char="Ø"/>
            </a:pPr>
            <a:r>
              <a:rPr lang="ru-RU" sz="2300" u="sng" dirty="0" smtClean="0"/>
              <a:t> освоение методов и приёмов обучения;</a:t>
            </a:r>
            <a:endParaRPr lang="ru-RU" sz="2300" dirty="0" smtClean="0"/>
          </a:p>
          <a:p>
            <a:pPr lvl="0">
              <a:buFont typeface="Wingdings" pitchFamily="2" charset="2"/>
              <a:buChar char="Ø"/>
            </a:pPr>
            <a:r>
              <a:rPr lang="ru-RU" sz="2300" u="sng" dirty="0" smtClean="0"/>
              <a:t> составление перспективно-календарного плана по развитию речи детей;</a:t>
            </a:r>
            <a:endParaRPr lang="ru-RU" sz="2300" dirty="0" smtClean="0"/>
          </a:p>
          <a:p>
            <a:pPr lvl="0">
              <a:buFont typeface="Wingdings" pitchFamily="2" charset="2"/>
              <a:buChar char="Ø"/>
            </a:pPr>
            <a:r>
              <a:rPr lang="ru-RU" sz="2300" u="sng" dirty="0" smtClean="0"/>
              <a:t> диагностика и учёт уровней речевого развития каждого ребёнка;</a:t>
            </a:r>
            <a:endParaRPr lang="ru-RU" sz="2300" dirty="0" smtClean="0"/>
          </a:p>
          <a:p>
            <a:pPr lvl="0">
              <a:buFont typeface="Wingdings" pitchFamily="2" charset="2"/>
              <a:buChar char="Ø"/>
            </a:pPr>
            <a:r>
              <a:rPr lang="ru-RU" sz="2300" u="sng" dirty="0" smtClean="0"/>
              <a:t> взаимодействие детского сада и семьи по данному вопросу через     беседы, консультации, проектную деятельность.</a:t>
            </a:r>
            <a:endParaRPr lang="ru-RU" sz="23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51620" y="100134"/>
            <a:ext cx="698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268760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 </a:t>
            </a:r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135817" y="467087"/>
            <a:ext cx="1847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</p:txBody>
      </p:sp>
      <p:pic>
        <p:nvPicPr>
          <p:cNvPr id="9" name="Picture 2" descr="Картинки по запросу дети играют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289686"/>
            <a:ext cx="6162675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920" y="641513"/>
            <a:ext cx="256490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5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620688"/>
            <a:ext cx="684075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Решение всех поставленных задач осуществлялось посредством разных форм организации педагогического процесса. Ведущими формами ознакомления с природой, оказывающими влияние на развитие речи выступили образовательные области, рекомендуемые ФГОС: познавательное развитие (ознакомление с миром природы, </a:t>
            </a:r>
            <a:r>
              <a:rPr lang="ru-RU" sz="2000" b="1" dirty="0" err="1" smtClean="0"/>
              <a:t>позновательно-исследовательская</a:t>
            </a:r>
            <a:r>
              <a:rPr lang="ru-RU" sz="2000" b="1" dirty="0" smtClean="0"/>
              <a:t> деятельность), речевое развитие (</a:t>
            </a:r>
            <a:r>
              <a:rPr lang="ru-RU" sz="2000" b="1" dirty="0" err="1" smtClean="0"/>
              <a:t>развитие</a:t>
            </a:r>
            <a:r>
              <a:rPr lang="ru-RU" sz="2000" b="1" dirty="0" smtClean="0"/>
              <a:t> речи, приобщение к художественной литературе), </a:t>
            </a:r>
            <a:r>
              <a:rPr lang="ru-RU" sz="2000" b="1" dirty="0" err="1" smtClean="0"/>
              <a:t>художетственно-эстетическое</a:t>
            </a:r>
            <a:r>
              <a:rPr lang="ru-RU" sz="2000" b="1" dirty="0" smtClean="0"/>
              <a:t> развитие (приобщение к миру искусства). </a:t>
            </a:r>
          </a:p>
          <a:p>
            <a:r>
              <a:rPr lang="ru-RU" sz="2000" b="1" dirty="0" smtClean="0"/>
              <a:t>Работа организовывалась на основе перспективно - календарного планирования, в которое включены беседы,  занятия, наблюдения, целевые прогулки, дидактические и подвижные игры оказывающие влияние на формирование речи дошкольников.</a:t>
            </a: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548680"/>
            <a:ext cx="6912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Уголок природы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51633"/>
            <a:ext cx="7056784" cy="49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27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63687" y="908722"/>
            <a:ext cx="5832647" cy="496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92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32943" y="159482"/>
            <a:ext cx="47834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548680"/>
            <a:ext cx="43710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Демонстрационный материал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412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4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707904" y="414908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670337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0">
              <a:buNone/>
            </a:pPr>
            <a:r>
              <a:rPr lang="ru-RU" sz="2400" b="1" i="1" dirty="0"/>
              <a:t>Прогулка</a:t>
            </a:r>
            <a:r>
              <a:rPr lang="ru-RU" sz="2400" b="1" dirty="0"/>
              <a:t> - это не только важный режимный момент, но и замечательный способ развития речи ребёнка. Территория   детского сада   разнообразная: здесь растут </a:t>
            </a:r>
            <a:r>
              <a:rPr lang="ru-RU" sz="2400" b="1" dirty="0" smtClean="0"/>
              <a:t>берёза, ель, сосна, рябина. На </a:t>
            </a:r>
            <a:r>
              <a:rPr lang="ru-RU" sz="2400" b="1" dirty="0"/>
              <a:t>прогулках дети отмечают все, что они видят вокруг себя и стараются выразить свое впечатление словами. </a:t>
            </a:r>
          </a:p>
        </p:txBody>
      </p:sp>
    </p:spTree>
    <p:extLst>
      <p:ext uri="{BB962C8B-B14F-4D97-AF65-F5344CB8AC3E}">
        <p14:creationId xmlns:p14="http://schemas.microsoft.com/office/powerpoint/2010/main" val="1071416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1559</TotalTime>
  <Words>1159</Words>
  <Application>Microsoft Office PowerPoint</Application>
  <PresentationFormat>Экран (4:3)</PresentationFormat>
  <Paragraphs>96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опыта работы по развитию речи через ознакомление с миром природы</dc:title>
  <dc:creator>User</dc:creator>
  <cp:lastModifiedBy>Ribka2021@gmail.ru</cp:lastModifiedBy>
  <cp:revision>96</cp:revision>
  <dcterms:created xsi:type="dcterms:W3CDTF">2021-04-25T04:15:17Z</dcterms:created>
  <dcterms:modified xsi:type="dcterms:W3CDTF">2022-12-04T18:45:51Z</dcterms:modified>
</cp:coreProperties>
</file>