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494E2-85D0-4B06-8588-06F08792B744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96EA6-F79B-448A-AEDD-7C101A3F2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3630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C733C6-3868-4669-82AD-AE6EFA62B4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4D4165-CF2A-4B7D-AFE6-41434C76D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365104"/>
            <a:ext cx="7632847" cy="1569561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/>
              <a:t>Подготовила: </a:t>
            </a:r>
            <a:r>
              <a:rPr lang="ru-RU" sz="1800" dirty="0" smtClean="0"/>
              <a:t>воспитатель</a:t>
            </a:r>
          </a:p>
          <a:p>
            <a:pPr algn="r"/>
            <a:r>
              <a:rPr lang="ru-RU" sz="1800" dirty="0" smtClean="0"/>
              <a:t> МБДОУ «Детский сад № 71 «Кристаллик» г.Смоленска</a:t>
            </a:r>
          </a:p>
          <a:p>
            <a:pPr algn="r"/>
            <a:r>
              <a:rPr lang="ru-RU" sz="1800" dirty="0" err="1" smtClean="0"/>
              <a:t>Калинникова</a:t>
            </a:r>
            <a:r>
              <a:rPr lang="ru-RU" sz="1800" dirty="0" smtClean="0"/>
              <a:t> </a:t>
            </a:r>
            <a:r>
              <a:rPr lang="ru-RU" sz="1800" smtClean="0"/>
              <a:t>Елена </a:t>
            </a:r>
            <a:r>
              <a:rPr lang="ru-RU" sz="1800" smtClean="0"/>
              <a:t>Ивановна</a:t>
            </a:r>
            <a:endParaRPr lang="ru-RU" sz="1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76672"/>
            <a:ext cx="7175351" cy="3600400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err="1" smtClean="0">
                <a:solidFill>
                  <a:schemeClr val="tx1"/>
                </a:solidFill>
              </a:rPr>
              <a:t>Кинезиология</a:t>
            </a:r>
            <a:r>
              <a:rPr lang="ru-RU" dirty="0" smtClean="0">
                <a:solidFill>
                  <a:schemeClr val="tx1"/>
                </a:solidFill>
              </a:rPr>
              <a:t> – ключ к развитию способностей ребенка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561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92088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accent6"/>
                </a:solidFill>
              </a:rPr>
              <a:t>5."Робот".</a:t>
            </a:r>
            <a:r>
              <a:rPr lang="ru-RU" i="1" dirty="0"/>
              <a:t> </a:t>
            </a:r>
            <a:r>
              <a:rPr lang="ru-RU" sz="2000" dirty="0"/>
              <a:t>Встать лицом к стене, ноги на ширине плеч, ладони лежат на стене на уровне глаз. Передвигаться вдоль стены вправо, а затем влево приставными шагами, руки и ноги должны двигаться параллельно, а затем передвигаться, используя противоположные руки и </a:t>
            </a:r>
            <a:r>
              <a:rPr lang="ru-RU" sz="2000" dirty="0" smtClean="0"/>
              <a:t>ноги.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b="1" i="1" dirty="0">
                <a:solidFill>
                  <a:schemeClr val="accent6"/>
                </a:solidFill>
              </a:rPr>
              <a:t>6."Змейка".</a:t>
            </a:r>
            <a:r>
              <a:rPr lang="ru-RU" sz="2000" i="1" dirty="0"/>
              <a:t> </a:t>
            </a:r>
            <a:r>
              <a:rPr lang="ru-RU" sz="2000" dirty="0"/>
              <a:t>Скрестите руки </a:t>
            </a:r>
            <a:endParaRPr lang="ru-RU" sz="2000" dirty="0" smtClean="0"/>
          </a:p>
          <a:p>
            <a:r>
              <a:rPr lang="ru-RU" sz="2000" dirty="0" smtClean="0"/>
              <a:t>ладонями </a:t>
            </a:r>
            <a:r>
              <a:rPr lang="ru-RU" sz="2000" dirty="0"/>
              <a:t>друг к другу, сцепите </a:t>
            </a:r>
            <a:endParaRPr lang="ru-RU" sz="2000" dirty="0" smtClean="0"/>
          </a:p>
          <a:p>
            <a:r>
              <a:rPr lang="ru-RU" sz="2000" dirty="0" smtClean="0"/>
              <a:t>пальцы </a:t>
            </a:r>
            <a:r>
              <a:rPr lang="ru-RU" sz="2000" dirty="0"/>
              <a:t>в замок, выверните руки </a:t>
            </a:r>
            <a:endParaRPr lang="ru-RU" sz="2000" dirty="0" smtClean="0"/>
          </a:p>
          <a:p>
            <a:r>
              <a:rPr lang="ru-RU" sz="2000" dirty="0" smtClean="0"/>
              <a:t>к </a:t>
            </a:r>
            <a:r>
              <a:rPr lang="ru-RU" sz="2000" dirty="0"/>
              <a:t>себе. Двигайте пальцем, </a:t>
            </a:r>
            <a:r>
              <a:rPr lang="ru-RU" sz="2000" dirty="0" smtClean="0"/>
              <a:t>который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укажет ведущий. Палец должен </a:t>
            </a:r>
            <a:endParaRPr lang="ru-RU" sz="2000" dirty="0" smtClean="0"/>
          </a:p>
          <a:p>
            <a:r>
              <a:rPr lang="ru-RU" sz="2000" dirty="0" smtClean="0"/>
              <a:t>двигаться </a:t>
            </a:r>
            <a:r>
              <a:rPr lang="ru-RU" sz="2000" dirty="0"/>
              <a:t>точно и четко</a:t>
            </a:r>
            <a:r>
              <a:rPr lang="ru-RU" sz="2000" dirty="0" smtClean="0"/>
              <a:t>, </a:t>
            </a:r>
            <a:r>
              <a:rPr lang="ru-RU" sz="2000" dirty="0"/>
              <a:t>не </a:t>
            </a:r>
            <a:endParaRPr lang="ru-RU" sz="2000" dirty="0" smtClean="0"/>
          </a:p>
          <a:p>
            <a:r>
              <a:rPr lang="ru-RU" sz="2000" dirty="0" smtClean="0"/>
              <a:t>допуская </a:t>
            </a:r>
            <a:r>
              <a:rPr lang="ru-RU" sz="2000" dirty="0" err="1"/>
              <a:t>синкинезий</a:t>
            </a:r>
            <a:r>
              <a:rPr lang="ru-RU" sz="2000" dirty="0"/>
              <a:t>. </a:t>
            </a:r>
            <a:r>
              <a:rPr lang="ru-RU" sz="2000" dirty="0" smtClean="0"/>
              <a:t>Прикасаться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к пальцу нельзя. </a:t>
            </a:r>
            <a:r>
              <a:rPr lang="ru-RU" sz="2000" dirty="0" smtClean="0"/>
              <a:t>Последовательно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в упражнении </a:t>
            </a:r>
            <a:r>
              <a:rPr lang="ru-RU" sz="2000" dirty="0" smtClean="0"/>
              <a:t>должны участвовать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все пальцы обеих рук.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8633" y="2204864"/>
            <a:ext cx="342399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1808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6"/>
                </a:solidFill>
              </a:rPr>
              <a:t>7."Горизонтальная восьмерка".</a:t>
            </a:r>
            <a:r>
              <a:rPr lang="ru-RU" i="1" dirty="0"/>
              <a:t> </a:t>
            </a:r>
            <a:r>
              <a:rPr lang="ru-RU" dirty="0"/>
              <a:t>Вытянуть перед собой правую руку на уровне глаз, пальцы сжать в кулак, оставив средний и указательный пальцы вытянутыми. Нарисовать в воздухе горизонтальную восьмерку как можно большего размера. Рисовать начинать с центра и следить глазами за кончиками пальцев, не поворачивая головы. Затем подключить язык, т. е. одновременно с глазами следить за движением пальцев, хорошо выдвинутым изо рта языком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2564904"/>
            <a:ext cx="57150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6518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7" y="476672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6"/>
                </a:solidFill>
              </a:rPr>
              <a:t>8. “Домик”</a:t>
            </a:r>
            <a:endParaRPr lang="ru-RU" b="1" dirty="0">
              <a:solidFill>
                <a:schemeClr val="accent6"/>
              </a:solidFill>
            </a:endParaRPr>
          </a:p>
          <a:p>
            <a:r>
              <a:rPr lang="ru-RU" dirty="0"/>
              <a:t>Мы построим крепкий дом,</a:t>
            </a:r>
          </a:p>
          <a:p>
            <a:r>
              <a:rPr lang="ru-RU" dirty="0"/>
              <a:t>Жить все вместе будем в нем.</a:t>
            </a:r>
          </a:p>
          <a:p>
            <a:r>
              <a:rPr lang="ru-RU" dirty="0"/>
              <a:t>Соединить концевые фаланги выпрямленных пальцев рук. Пальцами правой руки с усилием нажать на пальцы левой руки. Отработать эти движения для каждой пары пальцев.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5555" y="4653136"/>
            <a:ext cx="79928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6"/>
                </a:solidFill>
              </a:rPr>
              <a:t>9."Замок". </a:t>
            </a:r>
            <a:r>
              <a:rPr lang="ru-RU" dirty="0" smtClean="0"/>
              <a:t>Скрестить </a:t>
            </a:r>
            <a:r>
              <a:rPr lang="ru-RU" dirty="0"/>
              <a:t>руки ладонями друг к другу, сцепить пальцы в замок, развернуть руки к себе. Двигать пальцем, который укажет взрослый, точно и четко. Нежелательны движения соседних пальцев. Прикасаться к пальцу нельзя. В упражнении последовательно должны участвовать все пальцы обеих рук.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324100"/>
            <a:ext cx="2867025" cy="2209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2313214"/>
            <a:ext cx="269557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1827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548680"/>
            <a:ext cx="80648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accent6"/>
                </a:solidFill>
              </a:rPr>
              <a:t>10."Ухо—нос".</a:t>
            </a:r>
            <a:r>
              <a:rPr lang="ru-RU" sz="2000" dirty="0"/>
              <a:t> Левой рукой возьмитесь за кончик носа, а правой рукой — за противоположное ухо. Одновременно отпустите ухо и нос, хлопните в ладоши, поменяйте положение рук «с точностью до наоборот».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9800" y="2276872"/>
            <a:ext cx="47244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4029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969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Признаки, по которым видны достижения </a:t>
            </a:r>
            <a:r>
              <a:rPr lang="ru-RU" sz="2400" b="1" dirty="0" smtClean="0">
                <a:solidFill>
                  <a:schemeClr val="accent6"/>
                </a:solidFill>
              </a:rPr>
              <a:t>детей:</a:t>
            </a:r>
          </a:p>
          <a:p>
            <a:pPr algn="ctr"/>
            <a:endParaRPr lang="ru-RU" sz="2400" b="1" dirty="0">
              <a:solidFill>
                <a:schemeClr val="accent6"/>
              </a:solidFill>
            </a:endParaRPr>
          </a:p>
          <a:p>
            <a:r>
              <a:rPr lang="ru-RU" dirty="0"/>
              <a:t>1)У ребенка пропал страх отвечать перед группой детей, он стал спокойнее, увереннее в себе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2)У некоторых детей появилась готовность и желание выполнять дополнительные задания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3)Речь из бессвязной и односложной превратилась в осознанный рассказ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4)Детям стали по силам задания, требующие выполнения классификации, обобщения, систематизации материала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5)Дети принимают правила сотрудничества и взаимопомощи.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67032" y="4476619"/>
            <a:ext cx="3553952" cy="235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3718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936" y="880353"/>
            <a:ext cx="7782128" cy="509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68990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3026" y="260648"/>
            <a:ext cx="69413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/>
                </a:solidFill>
              </a:rPr>
              <a:t>История возникновения </a:t>
            </a:r>
            <a:r>
              <a:rPr lang="ru-RU" sz="2800" b="1" dirty="0" err="1" smtClean="0">
                <a:solidFill>
                  <a:schemeClr val="accent6"/>
                </a:solidFill>
              </a:rPr>
              <a:t>кинезиологии</a:t>
            </a:r>
            <a:endParaRPr lang="ru-RU" sz="2800" b="1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187460"/>
            <a:ext cx="62646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Основателем научной </a:t>
            </a:r>
            <a:r>
              <a:rPr lang="ru-RU" sz="2400" b="1" dirty="0" err="1" smtClean="0"/>
              <a:t>кинезиологии</a:t>
            </a:r>
            <a:r>
              <a:rPr lang="ru-RU" sz="2400" b="1" dirty="0" smtClean="0"/>
              <a:t> в Древней Греции считался </a:t>
            </a:r>
            <a:r>
              <a:rPr lang="ru-RU" sz="2400" b="1" dirty="0" err="1" smtClean="0"/>
              <a:t>Асклепиад</a:t>
            </a:r>
            <a:r>
              <a:rPr lang="ru-RU" sz="2400" b="1" dirty="0" smtClean="0"/>
              <a:t>, живший более 2000 лет назад. Секрет красоты и молодости Клеопатры заключался в том, что она на протяжении всей жизни использовала </a:t>
            </a:r>
            <a:r>
              <a:rPr lang="ru-RU" sz="2400" b="1" dirty="0" err="1" smtClean="0"/>
              <a:t>кинезиологические</a:t>
            </a:r>
            <a:r>
              <a:rPr lang="ru-RU" sz="2400" b="1" dirty="0" smtClean="0"/>
              <a:t> упражнения, за счет которых поддерживала свой </a:t>
            </a:r>
          </a:p>
          <a:p>
            <a:r>
              <a:rPr lang="ru-RU" sz="2400" b="1" dirty="0" smtClean="0"/>
              <a:t>мозг в активном состоянии. Известно, что старение организма начинается со старения мозга. </a:t>
            </a:r>
          </a:p>
          <a:p>
            <a:r>
              <a:rPr lang="ru-RU" sz="2400" b="1" dirty="0" smtClean="0"/>
              <a:t>Поддерживая мозг в состоянии молодости, мы не позволяем стариться всему телу.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1628800"/>
            <a:ext cx="2205680" cy="384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136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052736"/>
            <a:ext cx="75608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Многие проблемы ребенка, возникновение которых приписывается социальным факторам (плохое настроение, повышенная тревожность, отклонения в поведении и т. п., могут быть следствием недостаточной работы мозга. Основная причина, которой низкий уровень </a:t>
            </a:r>
            <a:r>
              <a:rPr lang="ru-RU" sz="2400" dirty="0" err="1" smtClean="0"/>
              <a:t>нейродинамики</a:t>
            </a:r>
            <a:r>
              <a:rPr lang="ru-RU" sz="2400" dirty="0" smtClean="0"/>
              <a:t> (низкий тонус мозга).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Для преодоления имеющихся у дошкольников нарушений, предупреждения развития патологических состояний, укрепления психофизического здоровья необходимо проведение комплексной </a:t>
            </a:r>
            <a:r>
              <a:rPr lang="ru-RU" sz="2400" dirty="0" err="1" smtClean="0"/>
              <a:t>психокоррекционной</a:t>
            </a:r>
            <a:r>
              <a:rPr lang="ru-RU" sz="2400" dirty="0" smtClean="0"/>
              <a:t> работы. Формой такой работы может стать </a:t>
            </a:r>
            <a:r>
              <a:rPr lang="ru-RU" sz="2400" dirty="0" err="1" smtClean="0"/>
              <a:t>кинезиологические</a:t>
            </a:r>
            <a:r>
              <a:rPr lang="ru-RU" sz="2400" dirty="0" smtClean="0"/>
              <a:t> упражнения.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131840" y="326623"/>
            <a:ext cx="2624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6"/>
                </a:solidFill>
              </a:rPr>
              <a:t>В чем секрет?</a:t>
            </a:r>
            <a:endParaRPr lang="ru-RU" sz="2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508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446" y="332656"/>
            <a:ext cx="839802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Как проводить упражнения?</a:t>
            </a:r>
            <a:endParaRPr lang="ru-RU" sz="2400" dirty="0">
              <a:solidFill>
                <a:schemeClr val="accent6"/>
              </a:solidFill>
            </a:endParaRPr>
          </a:p>
          <a:p>
            <a:r>
              <a:rPr lang="ru-RU" sz="2000" dirty="0"/>
              <a:t>Упражнения проводятся в любые режимные моменты в качестве динамических пауз. Время проведения 3-5 минут, в общей сложности это может составлять до 25-30 минут в день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Для постепенного усложнения упражнений, можно использовать:</a:t>
            </a:r>
          </a:p>
          <a:p>
            <a:r>
              <a:rPr lang="ru-RU" sz="2000" dirty="0"/>
              <a:t>- ускорение темпа выполнения;</a:t>
            </a:r>
          </a:p>
          <a:p>
            <a:r>
              <a:rPr lang="ru-RU" sz="2000" dirty="0"/>
              <a:t>- выполнение с легко прикушенным языком и закрытыми глазами (исключение речевого и зрительного контроля);</a:t>
            </a:r>
          </a:p>
          <a:p>
            <a:r>
              <a:rPr lang="ru-RU" sz="2000" dirty="0"/>
              <a:t>- подключение движений глаз и языка к движениям рук;</a:t>
            </a:r>
          </a:p>
          <a:p>
            <a:r>
              <a:rPr lang="ru-RU" sz="2000" dirty="0"/>
              <a:t>- подключение дыхательных упражнений и метода визуализации.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844824"/>
            <a:ext cx="4320480" cy="240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340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63487"/>
            <a:ext cx="878497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solidFill>
                  <a:schemeClr val="accent6"/>
                </a:solidFill>
              </a:rPr>
              <a:t>Кинезиологические</a:t>
            </a:r>
            <a:r>
              <a:rPr lang="ru-RU" sz="2400" b="1" dirty="0">
                <a:solidFill>
                  <a:schemeClr val="accent6"/>
                </a:solidFill>
              </a:rPr>
              <a:t> упражнения</a:t>
            </a:r>
            <a:r>
              <a:rPr lang="ru-RU" sz="2400" b="1" dirty="0" smtClean="0">
                <a:solidFill>
                  <a:schemeClr val="accent6"/>
                </a:solidFill>
              </a:rPr>
              <a:t>:</a:t>
            </a:r>
          </a:p>
          <a:p>
            <a:pPr algn="ctr"/>
            <a:endParaRPr lang="ru-RU" sz="2400" dirty="0">
              <a:solidFill>
                <a:schemeClr val="accent6"/>
              </a:solidFill>
            </a:endParaRPr>
          </a:p>
          <a:p>
            <a:r>
              <a:rPr lang="ru-RU" i="1" dirty="0"/>
              <a:t>1.“Колечко”. </a:t>
            </a:r>
            <a:r>
              <a:rPr lang="ru-RU" dirty="0"/>
              <a:t>Поочередно перебирать пальцы рук, соединяя в кольцо большой палец и последовательно указательный, средний, безымянный и мизинец. Упражнения выполнять начиная с указательного пальца и в обратном порядке от мизинца к указательному. Выполнять нужно каждой рукой отдельно, затем обеими руками вместе.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2420888"/>
            <a:ext cx="4714235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8910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08720"/>
            <a:ext cx="42484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accent6"/>
                </a:solidFill>
              </a:rPr>
              <a:t>2</a:t>
            </a:r>
            <a:r>
              <a:rPr lang="ru-RU" sz="2400" i="1" dirty="0">
                <a:solidFill>
                  <a:schemeClr val="accent6"/>
                </a:solidFill>
              </a:rPr>
              <a:t>.“Кулак – ребро - ладонь”</a:t>
            </a:r>
            <a:r>
              <a:rPr lang="ru-RU" sz="2400" i="1" dirty="0"/>
              <a:t> </a:t>
            </a:r>
            <a:endParaRPr lang="ru-RU" sz="2400" i="1" dirty="0" smtClean="0"/>
          </a:p>
          <a:p>
            <a:endParaRPr lang="ru-RU" sz="2400" i="1" dirty="0"/>
          </a:p>
          <a:p>
            <a:r>
              <a:rPr lang="ru-RU" sz="2400" dirty="0" smtClean="0"/>
              <a:t>На </a:t>
            </a:r>
            <a:r>
              <a:rPr lang="ru-RU" sz="2400" dirty="0"/>
              <a:t>столе, последовательно, сменяя, выполняются следующие положения рук: ладонь на плоскости, ладонь, сжатая в кулак и ладонь ребром на столе. Выполнить 8-10 повторений. Упражнения выполняются каждой рукой отдельно, затем двумя руками вместе.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0"/>
            <a:ext cx="28794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0488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692696"/>
            <a:ext cx="8064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chemeClr val="accent6"/>
                </a:solidFill>
              </a:rPr>
              <a:t>3.“Лезгинка”.</a:t>
            </a:r>
            <a:r>
              <a:rPr lang="ru-RU" sz="2000" dirty="0"/>
              <a:t> Левая рука сложена в кулак, большой палец отставлен в сторону, кулак развернут пальцами к себе. Правая рука прямой ладонью в горизонтальном положении прикасается к мизинцу левой. После этого одновременно происходит смена правой и левой рук в течении 6-8 раз.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636912"/>
            <a:ext cx="5332275" cy="313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3882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accent6"/>
                </a:solidFill>
              </a:rPr>
              <a:t>4.“Зеркальное рисование”.</a:t>
            </a:r>
            <a:r>
              <a:rPr lang="ru-RU" sz="2000" i="1" dirty="0"/>
              <a:t> </a:t>
            </a:r>
            <a:r>
              <a:rPr lang="ru-RU" sz="2000" dirty="0"/>
              <a:t>Положите на стол чистый лист бумаги. Возьмите в обе руки по карандашу или фломастеру. Начните рисовать одновременно обеими руками зеркально-симметричные рисунки, буквы. При выполнении этого упражнения почувствуете, как расслабляются глаза и руки. Когда деятельность обоих полушарий синхронизируется, заметно увеличится эффективность работы всего мозга.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3068960"/>
            <a:ext cx="5400600" cy="298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731879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</TotalTime>
  <Words>449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Кинезиология – ключ к развитию способностей ребенка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Кинезиология – ключ к развитию способностей ребенка</dc:title>
  <dc:creator>Пользователь Windows</dc:creator>
  <cp:lastModifiedBy>note</cp:lastModifiedBy>
  <cp:revision>9</cp:revision>
  <dcterms:created xsi:type="dcterms:W3CDTF">2018-05-20T11:32:07Z</dcterms:created>
  <dcterms:modified xsi:type="dcterms:W3CDTF">2022-11-29T16:00:41Z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412073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