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sldIdLst>
    <p:sldId id="314" r:id="rId2"/>
    <p:sldId id="306" r:id="rId3"/>
    <p:sldId id="340" r:id="rId4"/>
    <p:sldId id="337" r:id="rId5"/>
    <p:sldId id="272" r:id="rId6"/>
    <p:sldId id="308" r:id="rId7"/>
    <p:sldId id="305" r:id="rId8"/>
    <p:sldId id="287" r:id="rId9"/>
    <p:sldId id="338" r:id="rId10"/>
    <p:sldId id="274" r:id="rId11"/>
    <p:sldId id="301" r:id="rId12"/>
    <p:sldId id="341" r:id="rId13"/>
    <p:sldId id="342" r:id="rId14"/>
    <p:sldId id="265" r:id="rId15"/>
    <p:sldId id="297" r:id="rId16"/>
    <p:sldId id="294" r:id="rId17"/>
    <p:sldId id="299" r:id="rId18"/>
    <p:sldId id="328" r:id="rId19"/>
    <p:sldId id="309" r:id="rId20"/>
    <p:sldId id="329" r:id="rId21"/>
    <p:sldId id="322" r:id="rId22"/>
    <p:sldId id="311" r:id="rId23"/>
    <p:sldId id="312" r:id="rId24"/>
    <p:sldId id="302" r:id="rId25"/>
    <p:sldId id="323" r:id="rId26"/>
    <p:sldId id="331" r:id="rId27"/>
    <p:sldId id="310" r:id="rId28"/>
    <p:sldId id="324" r:id="rId29"/>
    <p:sldId id="315" r:id="rId30"/>
    <p:sldId id="325" r:id="rId31"/>
    <p:sldId id="319" r:id="rId32"/>
    <p:sldId id="326" r:id="rId33"/>
    <p:sldId id="316" r:id="rId34"/>
    <p:sldId id="317" r:id="rId35"/>
    <p:sldId id="321" r:id="rId36"/>
    <p:sldId id="282" r:id="rId37"/>
    <p:sldId id="34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  <a:srgbClr val="003399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66" d="100"/>
          <a:sy n="66" d="100"/>
        </p:scale>
        <p:origin x="-8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3F943-904B-4975-BF27-C0165D8F0175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9910E-84D4-419D-8356-0D33A037B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438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9910E-84D4-419D-8356-0D33A037B2A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37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3115FE4-147F-46CC-9732-087059B68680}" type="datetimeFigureOut">
              <a:rPr lang="ru-RU" smtClean="0"/>
              <a:t>04.12.2022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25BC3FE-5702-43AE-ADB0-7F5A1C1226D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ШРР 33\Пед фестиваль\Фото Дети и космос\dlia-dush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50" y="692696"/>
            <a:ext cx="7854842" cy="559210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3104" y="1196752"/>
            <a:ext cx="583717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" indent="0" algn="ctr">
              <a:buNone/>
            </a:pPr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Культура движения</a:t>
            </a:r>
          </a:p>
          <a:p>
            <a:pPr marL="68580" indent="0" algn="ctr">
              <a:buNone/>
            </a:pPr>
            <a:r>
              <a:rPr lang="ru-RU" sz="1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marL="68580" indent="0" algn="ctr">
              <a:buNone/>
            </a:pPr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 основа жизни и</a:t>
            </a:r>
          </a:p>
          <a:p>
            <a:pPr marL="68580" indent="0" algn="ctr">
              <a:buNone/>
            </a:pPr>
            <a:r>
              <a:rPr lang="ru-RU" sz="1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marL="68580" indent="0" algn="ctr">
              <a:buNone/>
            </a:pPr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воспитания ребенка 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71451" y="3645024"/>
            <a:ext cx="4320480" cy="24622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n w="3175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Филиал МБОУ </a:t>
            </a:r>
          </a:p>
          <a:p>
            <a:pPr algn="ctr"/>
            <a:r>
              <a:rPr lang="ru-RU" sz="2200" b="1" dirty="0" smtClean="0">
                <a:ln w="3175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«Верх-Уймонская СОШ» ШРТР «Звездная страна» инструктор </a:t>
            </a:r>
          </a:p>
          <a:p>
            <a:pPr algn="ctr"/>
            <a:r>
              <a:rPr lang="ru-RU" sz="2200" b="1" dirty="0" smtClean="0">
                <a:ln w="3175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 физической культуре Савицкая Наталья Николаевна</a:t>
            </a:r>
            <a:endParaRPr lang="ru-RU" sz="2200" b="1" dirty="0" smtClean="0">
              <a:ln w="3175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-1107504"/>
            <a:ext cx="5040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ru-RU" sz="200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0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64088" y="76562"/>
            <a:ext cx="222185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мудрость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D:\ШРР 33\Пед фестиваль\Фото Дети\Malyishka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3"/>
            <a:ext cx="3476604" cy="475875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93146" y="4869160"/>
            <a:ext cx="3595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n w="9525">
                  <a:solidFill>
                    <a:schemeClr val="accent2">
                      <a:lumMod val="75000"/>
                    </a:schemeClr>
                  </a:solidFill>
                </a:ln>
              </a:rPr>
              <a:t>Подумал мудрец, и </a:t>
            </a:r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</a:rPr>
              <a:t>научил человека </a:t>
            </a:r>
            <a:r>
              <a:rPr lang="ru-RU" sz="2400" dirty="0">
                <a:ln w="9525">
                  <a:solidFill>
                    <a:schemeClr val="accent2">
                      <a:lumMod val="75000"/>
                    </a:schemeClr>
                  </a:solidFill>
                </a:ln>
              </a:rPr>
              <a:t>танцевать.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980728"/>
            <a:ext cx="36771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</a:rPr>
              <a:t>Пришел как-то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</a:rPr>
              <a:t>к мудрецу человек и говорит: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>
                <a:solidFill>
                  <a:srgbClr val="002060"/>
                </a:solidFill>
              </a:rPr>
              <a:t>О, мудрец!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</a:rPr>
              <a:t>Научи меня отличать красоту от безобразия, истину от лжи,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</a:rPr>
              <a:t>научи меня радоваться жизни».</a:t>
            </a:r>
          </a:p>
        </p:txBody>
      </p:sp>
    </p:spTree>
    <p:extLst>
      <p:ext uri="{BB962C8B-B14F-4D97-AF65-F5344CB8AC3E}">
        <p14:creationId xmlns:p14="http://schemas.microsoft.com/office/powerpoint/2010/main" val="182076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3888432" cy="2940497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b="1" dirty="0"/>
              <a:t>С</a:t>
            </a:r>
            <a:r>
              <a:rPr lang="ru-RU" b="1" dirty="0" smtClean="0"/>
              <a:t>амый </a:t>
            </a:r>
            <a:r>
              <a:rPr lang="ru-RU" b="1" dirty="0"/>
              <a:t>лучший </a:t>
            </a:r>
            <a:r>
              <a:rPr lang="ru-RU" b="1" dirty="0" smtClean="0"/>
              <a:t>способ </a:t>
            </a:r>
            <a:r>
              <a:rPr lang="ru-RU" b="1" dirty="0"/>
              <a:t>формирования культуры тела и движений </a:t>
            </a:r>
            <a:r>
              <a:rPr lang="ru-RU" b="1" dirty="0" smtClean="0"/>
              <a:t>–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/>
              <a:t>серьезные занятия </a:t>
            </a:r>
            <a:r>
              <a:rPr lang="ru-RU" b="1" dirty="0"/>
              <a:t>хореографией, танцами с детского возраста.</a:t>
            </a:r>
          </a:p>
          <a:p>
            <a:pPr marL="68580" indent="0">
              <a:spcBef>
                <a:spcPts val="0"/>
              </a:spcBef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endParaRPr lang="ru-RU" b="1" dirty="0"/>
          </a:p>
        </p:txBody>
      </p:sp>
      <p:pic>
        <p:nvPicPr>
          <p:cNvPr id="13319" name="Picture 7" descr="D:\ШРР 33\Пед фестиваль\Фото Дети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262" y="3861048"/>
            <a:ext cx="2978587" cy="212334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D:\ШРР 33\Пед фестиваль\Фото Дети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861048"/>
            <a:ext cx="3180234" cy="212015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ШРР 33\Пед форум\Фото\Фото Дети\74873747d6217dfe171db976f7df91f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3" y="964916"/>
            <a:ext cx="3180234" cy="238517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44008" y="76562"/>
            <a:ext cx="34535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50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645024"/>
            <a:ext cx="7416940" cy="2448272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танец </a:t>
            </a:r>
            <a:r>
              <a:rPr lang="ru-RU" b="1" dirty="0">
                <a:solidFill>
                  <a:srgbClr val="002060"/>
                </a:solidFill>
              </a:rPr>
              <a:t>является </a:t>
            </a:r>
            <a:r>
              <a:rPr lang="ru-RU" b="1" dirty="0" smtClean="0">
                <a:solidFill>
                  <a:srgbClr val="002060"/>
                </a:solidFill>
              </a:rPr>
              <a:t>важным </a:t>
            </a:r>
            <a:r>
              <a:rPr lang="ru-RU" b="1" dirty="0">
                <a:solidFill>
                  <a:srgbClr val="002060"/>
                </a:solidFill>
              </a:rPr>
              <a:t>средством развития художественного вкуса детей, эстетического, нравственного и патриотического воспитания; развивает умение работать в коллективе, стремление к сотрудничеству.</a:t>
            </a:r>
          </a:p>
          <a:p>
            <a:pPr marL="68580" indent="0">
              <a:spcBef>
                <a:spcPts val="0"/>
              </a:spcBef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 descr="D:\ШРР 33\Пед форум\Фото\Фото Дети\У моей России.mp4_snapshot_02.04_[2019.05.29_21.39.19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201252"/>
            <a:ext cx="3744416" cy="2106234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76562"/>
            <a:ext cx="315749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 и  человек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27584" y="1340768"/>
            <a:ext cx="3456384" cy="2304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Благодаря своей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содержательности,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разнообразию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движений,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выразительности,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яркости образов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54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786162"/>
            <a:ext cx="7109217" cy="930870"/>
          </a:xfrm>
        </p:spPr>
        <p:txBody>
          <a:bodyPr/>
          <a:lstStyle/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Цивилизация </a:t>
            </a:r>
            <a:r>
              <a:rPr lang="ru-RU" b="1" dirty="0">
                <a:solidFill>
                  <a:srgbClr val="002060"/>
                </a:solidFill>
              </a:rPr>
              <a:t>ограничила здесь </a:t>
            </a:r>
            <a:r>
              <a:rPr lang="ru-RU" b="1" dirty="0" smtClean="0">
                <a:solidFill>
                  <a:srgbClr val="002060"/>
                </a:solidFill>
              </a:rPr>
              <a:t>человека, предпочитая интеллект движению.</a:t>
            </a:r>
            <a:endParaRPr lang="ru-RU" b="1" dirty="0">
              <a:solidFill>
                <a:srgbClr val="00206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12291" name="Picture 3" descr="D:\ШРР 33\Пед форум\Фото\Фото Интеллект\Depositphotos_3097707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183" y="3933056"/>
            <a:ext cx="3011716" cy="2047684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D:\ШРР 33\Пед форум\Фото\Фото Интеллект\intrllec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9568" y="3933056"/>
            <a:ext cx="3412806" cy="2047684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D:\ШРР 33\Пед форум\Фото\Фото Эмоции Движение Покой\438b3553fae2f8e1225b32f28ab5efe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9" y="1124524"/>
            <a:ext cx="2304256" cy="161297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860032" y="76562"/>
            <a:ext cx="30134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 и  человек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55577" y="1000143"/>
            <a:ext cx="4824536" cy="192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Все люди любят танцевать,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танец для каждого человека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так же естественен, как сон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или дыхание. Но люди не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танцуют. Почему?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92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ШРР 33\Пед фестиваль\Танец планет\34b8a603146d9f609bda2a9ac63428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922" y="838599"/>
            <a:ext cx="3962142" cy="266240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365104"/>
            <a:ext cx="7632848" cy="1944216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Звезды </a:t>
            </a:r>
            <a:r>
              <a:rPr lang="ru-RU" b="1" dirty="0">
                <a:solidFill>
                  <a:srgbClr val="002060"/>
                </a:solidFill>
              </a:rPr>
              <a:t>и планеты очерчивают плавные окружности орбит, будто двигаются в галактических залах, ведя фигуры менуэтов или совершая короткие туры и фуэте.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Этот </a:t>
            </a:r>
            <a:r>
              <a:rPr lang="ru-RU" b="1" dirty="0">
                <a:solidFill>
                  <a:srgbClr val="002060"/>
                </a:solidFill>
              </a:rPr>
              <a:t>мировой танец – душа </a:t>
            </a:r>
            <a:r>
              <a:rPr lang="ru-RU" b="1" dirty="0" smtClean="0">
                <a:solidFill>
                  <a:srgbClr val="002060"/>
                </a:solidFill>
              </a:rPr>
              <a:t>мира.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76562"/>
            <a:ext cx="34186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Космос и движение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D:\ШРР 33\Пед фестиваль\Фото Космос и танец\38e7c2f46302977d060ab0924d5b5af0--dance-wallpaper-galaxy-pictur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838599"/>
            <a:ext cx="2317289" cy="3248473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827584" y="3645024"/>
            <a:ext cx="4896544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Основа всего мира –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                                   движение.</a:t>
            </a:r>
          </a:p>
        </p:txBody>
      </p:sp>
    </p:spTree>
    <p:extLst>
      <p:ext uri="{BB962C8B-B14F-4D97-AF65-F5344CB8AC3E}">
        <p14:creationId xmlns:p14="http://schemas.microsoft.com/office/powerpoint/2010/main" val="403198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1907" y="692696"/>
            <a:ext cx="4140133" cy="3744416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000" dirty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Каждая пара планет имеет свой собственный танец</a:t>
            </a:r>
            <a:r>
              <a:rPr lang="ru-RU" sz="20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.</a:t>
            </a:r>
          </a:p>
          <a:p>
            <a:pPr marL="68580" indent="0">
              <a:spcBef>
                <a:spcPts val="0"/>
              </a:spcBef>
              <a:buNone/>
            </a:pPr>
            <a:endParaRPr lang="ru-RU" sz="800" b="1" dirty="0" smtClean="0">
              <a:solidFill>
                <a:srgbClr val="0070C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sz="2000" b="1" dirty="0" smtClean="0"/>
              <a:t>Например, танец Земли и Венеры. Планеты  возвращаются к своему первоначальному положению через 8 земных лет или 13 лет Венеры.</a:t>
            </a:r>
          </a:p>
          <a:p>
            <a:pPr marL="68580" indent="0">
              <a:spcBef>
                <a:spcPts val="0"/>
              </a:spcBef>
              <a:buNone/>
            </a:pPr>
            <a:endParaRPr lang="ru-RU" sz="900" b="1" dirty="0" smtClean="0"/>
          </a:p>
          <a:p>
            <a:pPr marL="68580" indent="0">
              <a:spcBef>
                <a:spcPts val="0"/>
              </a:spcBef>
              <a:buNone/>
            </a:pPr>
            <a:r>
              <a:rPr lang="ru-RU" sz="20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За 8 лет наблюдений за этим танцем создается красивый цветок с 5 лепестками.</a:t>
            </a:r>
            <a:endParaRPr lang="ru-RU" sz="2000" dirty="0">
              <a:ln w="9525"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76562"/>
            <a:ext cx="2689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 планет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D:\ШРР 33\Пед фестиваль\Танец планет\dance_36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3583" y="4437112"/>
            <a:ext cx="6658777" cy="171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ШРР 33\Пед фестиваль\Танец планет\volta-que-a-terra-e-venus-dao-em-volta-da-terra-o-universo-e-interessant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741" y="1016881"/>
            <a:ext cx="2916651" cy="291665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81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3456384" cy="568863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dirty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Мир создан по законам красоты. Танцуя, человек органично вплетает себя в живую органику мира. </a:t>
            </a:r>
            <a:endParaRPr lang="ru-RU" dirty="0" smtClean="0">
              <a:ln w="9525"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словно сливается </a:t>
            </a:r>
            <a:r>
              <a:rPr lang="ru-RU" b="1" dirty="0">
                <a:solidFill>
                  <a:srgbClr val="002060"/>
                </a:solidFill>
              </a:rPr>
              <a:t>с тем счастьем движения, которым живет Вселенная и с тем счастьем творчества, которое заложено в музыке композиторов. 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3" descr="D:\ШРР 33\Пед фестиваль\Танец планет\253830877009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5137" y="961474"/>
            <a:ext cx="3989270" cy="498780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25780" y="76562"/>
            <a:ext cx="314522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Космос и движение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4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3284984"/>
            <a:ext cx="4032448" cy="2821086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Все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общества развивались на фоне очень активных танцевальных движений. </a:t>
            </a:r>
            <a:endParaRPr lang="ru-RU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Вся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человеческая культура вышла из танца. </a:t>
            </a:r>
            <a:endParaRPr lang="ru-RU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76562"/>
            <a:ext cx="339368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Из  истории  танца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4" descr="D:\%D0%A8%D0%A0%D0%A0 33\%D0%9F%D0%B5%D0%B4 %D1%84%D0%BE%D1%80%D1%83%D0%BC\%D0%A4%D0%BE%D1%82%D0%BE %D0%94%D0%B5%D1%82%D0%B8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416" y="1022025"/>
            <a:ext cx="3210271" cy="2190952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D:\ШРР 33\Пед форум\Фото История\53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416" y="3566120"/>
            <a:ext cx="3210271" cy="2407703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4008" y="922816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Танец – это поэзия души и тела, которая помогала людям испо­кон веков выражать свои чувства и переживания. </a:t>
            </a:r>
          </a:p>
        </p:txBody>
      </p:sp>
    </p:spTree>
    <p:extLst>
      <p:ext uri="{BB962C8B-B14F-4D97-AF65-F5344CB8AC3E}">
        <p14:creationId xmlns:p14="http://schemas.microsoft.com/office/powerpoint/2010/main" val="428277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ШРР 33\Пед фестиваль\Фото Шаманы\shaman-s-yashchericami-na-bub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89040"/>
            <a:ext cx="3237645" cy="218590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ШРР 33\Пед фестиваль\Фото История\tarantell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180" y="1070037"/>
            <a:ext cx="3404250" cy="189786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1770" y="966787"/>
            <a:ext cx="36462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И </a:t>
            </a:r>
            <a:r>
              <a:rPr lang="ru-RU" sz="2200" b="1" dirty="0">
                <a:solidFill>
                  <a:srgbClr val="002060"/>
                </a:solidFill>
              </a:rPr>
              <a:t>медицина тоже вышла из танца. </a:t>
            </a:r>
            <a:r>
              <a:rPr lang="ru-RU" sz="2200" b="1" dirty="0" smtClean="0">
                <a:solidFill>
                  <a:srgbClr val="002060"/>
                </a:solidFill>
              </a:rPr>
              <a:t>Ведь что </a:t>
            </a:r>
            <a:r>
              <a:rPr lang="ru-RU" sz="2200" b="1" dirty="0">
                <a:solidFill>
                  <a:srgbClr val="002060"/>
                </a:solidFill>
              </a:rPr>
              <a:t>такое ритуальные 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шаманские танцы</a:t>
            </a:r>
            <a:r>
              <a:rPr lang="ru-RU" sz="2200" b="1" dirty="0">
                <a:solidFill>
                  <a:srgbClr val="002060"/>
                </a:solidFill>
              </a:rPr>
              <a:t>, как не исцеление ритмичным движением под музыку? </a:t>
            </a:r>
            <a:endParaRPr lang="ru-RU" sz="2200" b="1" dirty="0" smtClean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3140968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200" b="1" dirty="0">
                <a:solidFill>
                  <a:srgbClr val="002060"/>
                </a:solidFill>
              </a:rPr>
              <a:t>Что такое 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тарантелла</a:t>
            </a:r>
            <a:r>
              <a:rPr lang="ru-RU" sz="2200" b="1" dirty="0">
                <a:solidFill>
                  <a:srgbClr val="002060"/>
                </a:solidFill>
              </a:rPr>
              <a:t>, как не станцовывание </a:t>
            </a:r>
            <a:r>
              <a:rPr lang="ru-RU" sz="2200" b="1" dirty="0" smtClean="0">
                <a:solidFill>
                  <a:srgbClr val="002060"/>
                </a:solidFill>
              </a:rPr>
              <a:t>болезненных последствий </a:t>
            </a:r>
            <a:r>
              <a:rPr lang="ru-RU" sz="2200" b="1" dirty="0">
                <a:solidFill>
                  <a:srgbClr val="002060"/>
                </a:solidFill>
              </a:rPr>
              <a:t>укусов ядовитых пауков-тарантулов?! </a:t>
            </a:r>
            <a:endParaRPr lang="ru-RU" sz="22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Но </a:t>
            </a:r>
            <a:r>
              <a:rPr lang="ru-RU" sz="2200" b="1" dirty="0">
                <a:solidFill>
                  <a:srgbClr val="002060"/>
                </a:solidFill>
              </a:rPr>
              <a:t>танцы не подменяют хорошую медицину, а просто помогают сделать жизнь более устойчивой.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76562"/>
            <a:ext cx="368171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Из  истории  танца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41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268" y="692696"/>
            <a:ext cx="7090116" cy="1872208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endParaRPr lang="ru-RU" sz="1000" b="1" dirty="0"/>
          </a:p>
          <a:p>
            <a:pPr marL="68580" indent="0">
              <a:spcBef>
                <a:spcPts val="0"/>
              </a:spcBef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Танец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представлял собой необходимость для духовного </a:t>
            </a: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развития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каждого </a:t>
            </a: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народа.</a:t>
            </a:r>
          </a:p>
          <a:p>
            <a:pPr marL="68580" indent="0">
              <a:spcBef>
                <a:spcPts val="0"/>
              </a:spcBef>
              <a:buNone/>
            </a:pPr>
            <a:endParaRPr lang="ru-RU" sz="800" b="1" dirty="0" smtClean="0">
              <a:solidFill>
                <a:srgbClr val="0070C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Недаром еще Лев Николаевич </a:t>
            </a:r>
            <a:r>
              <a:rPr lang="ru-RU" b="1" dirty="0" smtClean="0">
                <a:solidFill>
                  <a:srgbClr val="002060"/>
                </a:solidFill>
              </a:rPr>
              <a:t>Толстой писал</a:t>
            </a:r>
            <a:r>
              <a:rPr lang="ru-RU" b="1" dirty="0">
                <a:solidFill>
                  <a:srgbClr val="002060"/>
                </a:solidFill>
              </a:rPr>
              <a:t>: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68580" indent="0">
              <a:lnSpc>
                <a:spcPct val="120000"/>
              </a:lnSpc>
              <a:buNone/>
            </a:pPr>
            <a:endParaRPr lang="ru-RU" sz="1800" b="1" dirty="0">
              <a:solidFill>
                <a:srgbClr val="0070C0"/>
              </a:solidFill>
            </a:endParaRPr>
          </a:p>
        </p:txBody>
      </p:sp>
      <p:pic>
        <p:nvPicPr>
          <p:cNvPr id="14340" name="Picture 4" descr="D:\ШРР 33\Пед фестиваль\Фото История\s1200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6716" y="4443657"/>
            <a:ext cx="2924027" cy="164963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88024" y="76562"/>
            <a:ext cx="317765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Из  истории  танца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D:\ШРР 33\Пед фестиваль\Фото История\rusij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935" y="3229286"/>
            <a:ext cx="3426073" cy="286401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ШРР 33\Пед фестиваль\Фото История\original (6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309" y="2276872"/>
            <a:ext cx="2557108" cy="187220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938268" y="2276872"/>
            <a:ext cx="456983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endParaRPr lang="ru-RU" sz="1000" b="1" dirty="0" smtClean="0"/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 «в танце душа народа». </a:t>
            </a:r>
          </a:p>
          <a:p>
            <a:pPr marL="68580" indent="0">
              <a:lnSpc>
                <a:spcPct val="120000"/>
              </a:lnSpc>
              <a:buFont typeface="Wingdings 2" pitchFamily="18" charset="2"/>
              <a:buNone/>
            </a:pPr>
            <a:endParaRPr lang="ru-RU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4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716016" y="76562"/>
            <a:ext cx="337190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Великие о движении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830317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Лев </a:t>
            </a:r>
            <a:r>
              <a:rPr lang="ru-RU" sz="2000" dirty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Николаевич Толстой: </a:t>
            </a:r>
            <a:endParaRPr lang="ru-RU" sz="2000" dirty="0" smtClean="0">
              <a:ln w="9525"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"</a:t>
            </a:r>
            <a:r>
              <a:rPr lang="ru-RU" sz="2400" b="1" dirty="0">
                <a:solidFill>
                  <a:srgbClr val="002060"/>
                </a:solidFill>
              </a:rPr>
              <a:t>При усидчивой ум­ственной работе, без движения и телесного труда сущее горе. Не походи я, не поработай ногами и руками в течение хоть одного дня, вечером я уже никуда не гожусь: ни читать, ни писать, </a:t>
            </a:r>
            <a:r>
              <a:rPr lang="ru-RU" sz="2400" b="1" dirty="0" smtClean="0">
                <a:solidFill>
                  <a:srgbClr val="002060"/>
                </a:solidFill>
              </a:rPr>
              <a:t>ни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3" name="Picture 3" descr="E:\Школа\Исторические фото 2\S63_1201 Лев Толстой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140968"/>
            <a:ext cx="2438332" cy="301521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2924944"/>
            <a:ext cx="4824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даже </a:t>
            </a:r>
            <a:r>
              <a:rPr lang="ru-RU" sz="2400" b="1" dirty="0">
                <a:solidFill>
                  <a:srgbClr val="002060"/>
                </a:solidFill>
              </a:rPr>
              <a:t>внимательно слушать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других</a:t>
            </a:r>
            <a:r>
              <a:rPr lang="ru-RU" sz="2400" b="1" dirty="0">
                <a:solidFill>
                  <a:srgbClr val="002060"/>
                </a:solidFill>
              </a:rPr>
              <a:t>, голова кружится, и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глазах </a:t>
            </a:r>
            <a:r>
              <a:rPr lang="ru-RU" sz="2400" b="1" dirty="0" smtClean="0">
                <a:solidFill>
                  <a:srgbClr val="002060"/>
                </a:solidFill>
              </a:rPr>
              <a:t>звезды какие-то и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ночь проводится </a:t>
            </a:r>
            <a:r>
              <a:rPr lang="ru-RU" sz="2400" b="1" dirty="0">
                <a:solidFill>
                  <a:srgbClr val="002060"/>
                </a:solidFill>
              </a:rPr>
              <a:t>без сна...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Надо </a:t>
            </a:r>
            <a:r>
              <a:rPr lang="ru-RU" sz="2400" b="1" dirty="0">
                <a:solidFill>
                  <a:srgbClr val="002060"/>
                </a:solidFill>
              </a:rPr>
              <a:t>непременно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встряхивать </a:t>
            </a:r>
            <a:r>
              <a:rPr lang="ru-RU" sz="2400" b="1" dirty="0">
                <a:solidFill>
                  <a:srgbClr val="002060"/>
                </a:solidFill>
              </a:rPr>
              <a:t>себя </a:t>
            </a:r>
            <a:r>
              <a:rPr lang="ru-RU" sz="2400" b="1" dirty="0" smtClean="0">
                <a:solidFill>
                  <a:srgbClr val="002060"/>
                </a:solidFill>
              </a:rPr>
              <a:t>физически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чтобы быть </a:t>
            </a:r>
            <a:r>
              <a:rPr lang="ru-RU" sz="2400" b="1" dirty="0">
                <a:solidFill>
                  <a:srgbClr val="002060"/>
                </a:solidFill>
              </a:rPr>
              <a:t>здоровым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нравственно</a:t>
            </a:r>
            <a:r>
              <a:rPr lang="ru-RU" sz="2400" b="1" dirty="0">
                <a:solidFill>
                  <a:srgbClr val="002060"/>
                </a:solidFill>
              </a:rPr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234141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ШРР 33\Пед фестиваль\Фото Дети\img_0315_edit_cop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8025" y="3184073"/>
            <a:ext cx="4258071" cy="2838713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764704"/>
            <a:ext cx="7767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Танец – это ключ </a:t>
            </a: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 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здоровью, к настроению</a:t>
            </a: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, к 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общению с людьми, наконец, </a:t>
            </a: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 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культуре других </a:t>
            </a: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народов.</a:t>
            </a:r>
          </a:p>
          <a:p>
            <a:pPr marL="68580" indent="0">
              <a:buNone/>
            </a:pPr>
            <a:endParaRPr lang="ru-RU" sz="800" b="1" dirty="0">
              <a:solidFill>
                <a:srgbClr val="0070C0"/>
              </a:solidFill>
            </a:endParaRPr>
          </a:p>
          <a:p>
            <a:pPr marL="6858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Танец </a:t>
            </a:r>
            <a:r>
              <a:rPr lang="ru-RU" sz="2400" b="1" dirty="0">
                <a:solidFill>
                  <a:srgbClr val="002060"/>
                </a:solidFill>
              </a:rPr>
              <a:t>– </a:t>
            </a:r>
            <a:r>
              <a:rPr lang="ru-RU" sz="2400" b="1" dirty="0" smtClean="0">
                <a:solidFill>
                  <a:srgbClr val="002060"/>
                </a:solidFill>
              </a:rPr>
              <a:t>это заслон депрессии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</a:rPr>
              <a:t>своего рода нехимический негрустин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826807"/>
            <a:ext cx="2132418" cy="3195980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70889" y="76562"/>
            <a:ext cx="308548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 и  человек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РР 33\Пед фестиваль\Фото Дети\Новое\Новое 2\image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3140" y="3789040"/>
            <a:ext cx="3293255" cy="190069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ШРР 33\Пед фестиваль\Фото Дети\Новое\Новое 2\76_40z3eM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546" y="1124744"/>
            <a:ext cx="3259850" cy="228889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136933"/>
            <a:ext cx="40324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Когда люди </a:t>
            </a:r>
            <a:r>
              <a:rPr lang="ru-RU" sz="2400" b="1" dirty="0">
                <a:solidFill>
                  <a:srgbClr val="002060"/>
                </a:solidFill>
              </a:rPr>
              <a:t>танцуют все вместе, в одном ритме, появляется удивительное, почти мистическое чувство единения друг с другом, возникает колоссальный по мощности заряд энергии, способный сделать каждого в несколько раз сильнее.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42897" y="76562"/>
            <a:ext cx="30134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 и  человек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6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764704"/>
            <a:ext cx="5616624" cy="1728192"/>
          </a:xfrm>
        </p:spPr>
        <p:txBody>
          <a:bodyPr>
            <a:norm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000" b="1" dirty="0"/>
              <a:t>Иван Петрович Павлов, наш знаменитый физиолог сказал, что в человеке изначально живет состояние особой мышечной радости от его собственного гармоничного </a:t>
            </a:r>
            <a:r>
              <a:rPr lang="ru-RU" sz="2000" b="1" dirty="0" smtClean="0"/>
              <a:t> движения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pPr marL="68580" indent="0">
              <a:spcBef>
                <a:spcPts val="0"/>
              </a:spcBef>
              <a:buNone/>
            </a:pPr>
            <a:endParaRPr lang="ru-RU" sz="1600" b="1" dirty="0" smtClean="0"/>
          </a:p>
          <a:p>
            <a:pPr marL="68580" indent="0">
              <a:spcBef>
                <a:spcPts val="0"/>
              </a:spcBef>
              <a:buNone/>
            </a:pP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76562"/>
            <a:ext cx="30134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 и  человек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D:\ШРР 33\Пед фестиваль\Фото Дети\devochka-plate-tanec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678" y="2498610"/>
            <a:ext cx="2977384" cy="355256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005064"/>
            <a:ext cx="42930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000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А </a:t>
            </a:r>
            <a:r>
              <a:rPr lang="ru-RU" sz="20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танцевальное движение, как никакое другое, и есть тот язык гармонии, на котором мы можем разговаривать не только с </a:t>
            </a:r>
            <a:r>
              <a:rPr lang="ru-RU" sz="2000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пространством</a:t>
            </a:r>
            <a:r>
              <a:rPr lang="ru-RU" sz="2000" dirty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, но и с самим собой и который мы обязаны подарить детям.</a:t>
            </a:r>
          </a:p>
        </p:txBody>
      </p:sp>
      <p:pic>
        <p:nvPicPr>
          <p:cNvPr id="2050" name="Picture 2" descr="D:\ШРР 33\Пед фестиваль\Фото Конфуций и др\ПАВЛОВ-Иван-Петрович-1849-1936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909" y="692580"/>
            <a:ext cx="1134301" cy="138230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ШРР 33\Пед фестиваль\Фото Дети\DR52hfPX4AApdi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007" y="2498610"/>
            <a:ext cx="2043657" cy="136243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:\ШРР 33\Пед фестиваль\Фото Дети\3df8acba2f715e15b7a61a7c724b01c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1" y="2491110"/>
            <a:ext cx="1368151" cy="136815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44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D:\ШРР 33\Пед фестиваль\Фото Полет музыка\1Tc1EhbLlZ3S6az0sk9N3DuWo0wEz9WGz23mYJmPm0ukO_NFj9EnxZGQ0_c5wj8US4r3yuPDc3fQOt4RhfND68QgahBcz9rKk-vs5q1AT5s6nPMQUJqS38Rq4nKYi4MVs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960949"/>
            <a:ext cx="4610984" cy="288186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32040" y="76562"/>
            <a:ext cx="302777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Музыка  и  Танец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915802"/>
            <a:ext cx="720080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lnSpc>
                <a:spcPct val="120000"/>
              </a:lnSpc>
              <a:buNone/>
            </a:pPr>
            <a:r>
              <a:rPr lang="ru-RU" sz="2400" b="1" dirty="0">
                <a:solidFill>
                  <a:srgbClr val="002060"/>
                </a:solidFill>
              </a:rPr>
              <a:t>Одно из главных преимуществ танца – это музыка. Известный хореограф Джордж Баланчин назвал музыку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2060"/>
                </a:solidFill>
              </a:rPr>
              <a:t> «поверхностью, по которой ступает танцор»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11266" name="Picture 2" descr="D:\ШРР 33\Пед фестиваль\Фото Полет музыка\Новое\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042" y="4221088"/>
            <a:ext cx="3376766" cy="189943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:\%D0%A8%D0%A0%D0%A0 33\%D0%9F%D0%B5%D0%B4 %D1%84%D0%B5%D1%81%D1%82%D0%B8%D0%B2%D0%B0%D0%BB%D1%8C\%D0%A4%D0%BE%D1%82%D0%BE %D0%94%D0%B5%D1%82%D0%B8\%D0%9D%D0%BE%D0%B2%D0%BE%D0%B5\%D0%9D%D0%BE%D0%B2%D0%BE%D0%B5 2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8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04864"/>
            <a:ext cx="7884876" cy="864096"/>
          </a:xfrm>
        </p:spPr>
        <p:txBody>
          <a:bodyPr>
            <a:norm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Движение облегчает восприятие </a:t>
            </a:r>
            <a:r>
              <a:rPr lang="ru-RU" b="1" dirty="0" smtClean="0">
                <a:solidFill>
                  <a:srgbClr val="002060"/>
                </a:solidFill>
              </a:rPr>
              <a:t>и запоминание музыки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а музыка помогает запомнить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60027"/>
            <a:ext cx="288375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Музыка  и  Танец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980728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Музыка и </a:t>
            </a: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движение - универсальное 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средство эстетического и нравственного воспитания ребенка. </a:t>
            </a:r>
          </a:p>
        </p:txBody>
      </p:sp>
      <p:sp>
        <p:nvSpPr>
          <p:cNvPr id="6" name="AutoShape 2" descr="D:\%D0%A8%D0%A0%D0%A0 33\%D0%9F%D0%B5%D0%B4 %D1%84%D0%B5%D1%81%D1%82%D0%B8%D0%B2%D0%B0%D0%BB%D1%8C\%D0%A4%D0%BE%D1%82%D0%BE %D0%9F%D0%BE%D0%BB%D0%B5%D1%82 %D0%BC%D1%83%D0%B7%D1%8B%D0%BA%D0%B0\55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" name="Picture 2" descr="D:\ШРР 33\Пед фестиваль\Фото Полет музыка\uGqFE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4620624" cy="2772375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D:\%D0%A8%D0%A0%D0%A0 33\%D0%9F%D0%B5%D0%B4 %D1%84%D0%B5%D1%81%D1%82%D0%B8%D0%B2%D0%B0%D0%BB%D1%8C\%D0%A4%D0%BE%D1%82%D0%BE %D0%94%D0%B5%D1%82%D0%B8\%D0%9D%D0%BE%D0%B2%D0%BE%D0%B5\s1200 (19)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3314" name="Picture 2" descr="D:\ШРР 33\Пед форум\Фото\Фото Полет музыка\105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019" y="3567628"/>
            <a:ext cx="1872357" cy="2417723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6084019" y="2960948"/>
            <a:ext cx="223224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движение. </a:t>
            </a:r>
            <a:endParaRPr lang="ru-RU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80930"/>
            <a:ext cx="7286573" cy="2132046"/>
          </a:xfrm>
        </p:spPr>
        <p:txBody>
          <a:bodyPr>
            <a:normAutofit/>
          </a:bodyPr>
          <a:lstStyle/>
          <a:p>
            <a:pPr marL="6858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/>
              <a:t>На важность соединения воедино этих двух </a:t>
            </a:r>
            <a:r>
              <a:rPr lang="ru-RU" b="1" dirty="0" smtClean="0"/>
              <a:t>искусств </a:t>
            </a:r>
            <a:r>
              <a:rPr lang="ru-RU" b="1" dirty="0"/>
              <a:t>указывал Р. Вагнер: </a:t>
            </a:r>
            <a:endParaRPr lang="ru-RU" b="1" dirty="0" smtClean="0"/>
          </a:p>
          <a:p>
            <a:pPr marL="6858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 marL="6858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«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Исходной точкой </a:t>
            </a: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подъема всеобщего единого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искусства </a:t>
            </a: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будущего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будет то, </a:t>
            </a:r>
            <a:endParaRPr lang="ru-RU" b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dirty="0"/>
          </a:p>
          <a:p>
            <a:pPr marL="68580" indent="0">
              <a:lnSpc>
                <a:spcPct val="110000"/>
              </a:lnSpc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4" name="Picture 2" descr="D:\ШРР 33\Пед фестиваль\Фото Полет музыка\Новое\ryzhevolosaia-balerina-v-belom-plate-poza-tanets-pryzhok-no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335582"/>
            <a:ext cx="2966094" cy="2525135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8" y="60027"/>
            <a:ext cx="295576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Музыка  и  Танец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99593" y="3097154"/>
            <a:ext cx="4320480" cy="2708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что служит основанием </a:t>
            </a: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для всякого истинного </a:t>
            </a: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искусства: </a:t>
            </a: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endParaRPr lang="ru-RU" sz="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пластическое движение </a:t>
            </a: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тела, представленное </a:t>
            </a: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музыкальным ритмом». </a:t>
            </a:r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endParaRPr lang="ru-RU" b="1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dirty="0" smtClean="0"/>
          </a:p>
          <a:p>
            <a:pPr marL="68580" indent="0">
              <a:lnSpc>
                <a:spcPct val="110000"/>
              </a:lnSpc>
              <a:spcBef>
                <a:spcPts val="0"/>
              </a:spcBef>
              <a:buFont typeface="Wingdings 2" pitchFamily="18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0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97379"/>
            <a:ext cx="4536504" cy="4779893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Всякую </a:t>
            </a:r>
            <a:r>
              <a:rPr lang="ru-RU" sz="2300" b="1" dirty="0">
                <a:solidFill>
                  <a:srgbClr val="002060"/>
                </a:solidFill>
              </a:rPr>
              <a:t>культуру надо прививать с самого раннего детства.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Только </a:t>
            </a:r>
            <a:r>
              <a:rPr lang="ru-RU" sz="2300" b="1" dirty="0">
                <a:solidFill>
                  <a:srgbClr val="002060"/>
                </a:solidFill>
              </a:rPr>
              <a:t>в детстве можно приучить человека ко всему хорошему, в том числе можно воспитать и правильные художественные запросы и эстетические вкусы. </a:t>
            </a:r>
            <a:endParaRPr lang="ru-RU" sz="23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endParaRPr lang="ru-RU" sz="1000" b="1" dirty="0" smtClean="0">
              <a:solidFill>
                <a:srgbClr val="0070C0"/>
              </a:solidFill>
            </a:endParaRPr>
          </a:p>
          <a:p>
            <a:pPr marL="68580" indent="0"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У </a:t>
            </a:r>
            <a:r>
              <a:rPr lang="ru-RU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детей ещё нет иммунитета к плохому. </a:t>
            </a:r>
          </a:p>
          <a:p>
            <a:endParaRPr lang="ru-RU" sz="23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ШРР 33\Пед форум\Использовано\clicow_image_201610032238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714" y="1556792"/>
            <a:ext cx="3009710" cy="4143054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60027"/>
            <a:ext cx="379805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9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и воспитание</a:t>
            </a:r>
            <a:endParaRPr lang="ru-RU" sz="19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57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992888" cy="792088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3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собой </a:t>
            </a:r>
            <a:r>
              <a:rPr lang="ru-RU" sz="23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основу, обеспечивающую интеллектуальное становление </a:t>
            </a:r>
            <a:r>
              <a:rPr lang="ru-RU" sz="23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личности. </a:t>
            </a:r>
            <a:endParaRPr lang="ru-RU" sz="23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3077" name="Picture 5" descr="D:\ШРР 33\Пед фестиваль\Фото Дети\Я забыл, что я Бог!.mp4_snapshot_02.49_[2019.05.29_20.48.58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1657783" cy="115212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860032" y="76562"/>
            <a:ext cx="30960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и интеллект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D:\ШРР 33\Пед фестиваль\Фото Дети и космос\child_boy_ball_planet_imitation_clouds_11007_1920x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437112"/>
            <a:ext cx="3072341" cy="172819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708920"/>
            <a:ext cx="7848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Японский исследователь </a:t>
            </a:r>
            <a:r>
              <a:rPr lang="ru-RU" sz="2400" b="1" dirty="0" err="1">
                <a:solidFill>
                  <a:srgbClr val="002060"/>
                </a:solidFill>
              </a:rPr>
              <a:t>Масару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Ибука</a:t>
            </a:r>
            <a:r>
              <a:rPr lang="ru-RU" sz="2400" b="1" dirty="0" smtClean="0">
                <a:solidFill>
                  <a:srgbClr val="002060"/>
                </a:solidFill>
              </a:rPr>
              <a:t> считает</a:t>
            </a:r>
            <a:r>
              <a:rPr lang="ru-RU" sz="2400" b="1" dirty="0">
                <a:solidFill>
                  <a:srgbClr val="002060"/>
                </a:solidFill>
              </a:rPr>
              <a:t>, что развитие одаренности ребенка </a:t>
            </a:r>
            <a:r>
              <a:rPr lang="ru-RU" sz="2400" b="1" dirty="0" smtClean="0">
                <a:solidFill>
                  <a:srgbClr val="002060"/>
                </a:solidFill>
              </a:rPr>
              <a:t>особенно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до </a:t>
            </a:r>
            <a:r>
              <a:rPr lang="ru-RU" sz="2400" b="1" dirty="0">
                <a:solidFill>
                  <a:srgbClr val="002060"/>
                </a:solidFill>
              </a:rPr>
              <a:t>3-х лет прямо пропорционально двигательному развитию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marL="68580" indent="0"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3315" name="Picture 3" descr="D:\ШРР 33\Пед фестиваль\Фото Интеллект\image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749" y="4437112"/>
            <a:ext cx="3301619" cy="172819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2843808" y="908720"/>
            <a:ext cx="5904656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sz="23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Помимо физического здоровья и          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sz="23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эстетического воспитания, </a:t>
            </a:r>
          </a:p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sz="23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двигательное развитие представляет</a:t>
            </a:r>
            <a:endParaRPr lang="ru-RU" sz="23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0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852936"/>
            <a:ext cx="7632848" cy="720080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механизмы воображения</a:t>
            </a:r>
            <a:r>
              <a:rPr lang="ru-RU" sz="2200" b="1" dirty="0">
                <a:solidFill>
                  <a:srgbClr val="002060"/>
                </a:solidFill>
              </a:rPr>
              <a:t>, тем быстрее и активнее развивается его речь.</a:t>
            </a:r>
            <a:endParaRPr lang="ru-RU" sz="2200" b="1" dirty="0">
              <a:solidFill>
                <a:srgbClr val="0070C0"/>
              </a:solidFill>
            </a:endParaRPr>
          </a:p>
          <a:p>
            <a:pPr marL="68580" indent="0">
              <a:buNone/>
            </a:pPr>
            <a:endParaRPr lang="ru-RU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545140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</a:rPr>
              <a:t>Упражнения стимулируют рост развивающегося мозга и препятствуют регрессу стареющего мозга. 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4646746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Гибкость 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и подвижность </a:t>
            </a:r>
            <a:endParaRPr lang="ru-RU" sz="24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нашего тела напрямую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связаны с пластичностью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мозга</a:t>
            </a: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7" name="Picture 2" descr="D:\ШРР 33\Пед фестиваль\Фото Интеллект\0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764704"/>
            <a:ext cx="2593474" cy="194421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D:\ШРР 33\Пед форум\Использовано\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4437112"/>
            <a:ext cx="2415270" cy="180020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860032" y="76562"/>
            <a:ext cx="3168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и интеллект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779912" y="764704"/>
            <a:ext cx="4824536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spcBef>
                <a:spcPts val="0"/>
              </a:spcBef>
              <a:buFont typeface="Wingdings 2" pitchFamily="18" charset="2"/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Можно утверждать: чем больше и правильнее, соответственно возрасту и природе, двигается ребенок, тем активнее он развивает мыслительные процессы,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26558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9495" y="980728"/>
            <a:ext cx="4328929" cy="1440160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3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Человек может мыслить, сидя неподвижно. Однако для закрепления мысли необходимо движение. </a:t>
            </a:r>
            <a:endParaRPr lang="ru-RU" sz="23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endParaRPr lang="ru-RU" sz="2200" b="1" dirty="0">
              <a:solidFill>
                <a:srgbClr val="0070C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endParaRPr lang="ru-RU" sz="2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76562"/>
            <a:ext cx="311179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и интеллект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D:\ШРР 33\Пед фестиваль\Фото Дети\Я забыл, что я Бог!.mp4_snapshot_01.14_[2019.05.29_20.46.26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2844477" cy="160001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ШРР 33\Пед фестиваль\Фото Дети\balnye-tancy-dla-detei-01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2824076" cy="1799067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561853"/>
            <a:ext cx="76328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200" b="1" dirty="0">
                <a:solidFill>
                  <a:srgbClr val="002060"/>
                </a:solidFill>
              </a:rPr>
              <a:t>Именно поэтому многим людям легче мыслить при повторяющихся физических действиях, например, ходьбе, покачивании ногой, постукиванием карандашом по столу и т. д. </a:t>
            </a:r>
          </a:p>
          <a:p>
            <a:pPr marL="68580" indent="0">
              <a:spcBef>
                <a:spcPts val="0"/>
              </a:spcBef>
              <a:buNone/>
            </a:pP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D:\ШРР 33\Пед фестиваль\Фото Интеллект\d75ff1a9871142776a7d35bd3f0bbe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221088"/>
            <a:ext cx="2971908" cy="198282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14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293096"/>
            <a:ext cx="7416824" cy="1944216"/>
          </a:xfrm>
        </p:spPr>
        <p:txBody>
          <a:bodyPr>
            <a:normAutofit/>
          </a:bodyPr>
          <a:lstStyle/>
          <a:p>
            <a:pPr marL="68580" indent="0">
              <a:spcBef>
                <a:spcPts val="0"/>
              </a:spcBef>
              <a:buNone/>
            </a:pPr>
            <a:endParaRPr lang="ru-RU" sz="1000" b="1" dirty="0"/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/>
              <a:t>Но  не смотря на это, словам </a:t>
            </a:r>
            <a:r>
              <a:rPr lang="ru-RU" b="1" dirty="0"/>
              <a:t>«культура </a:t>
            </a:r>
            <a:r>
              <a:rPr lang="ru-RU" b="1" dirty="0" smtClean="0"/>
              <a:t>движения», </a:t>
            </a:r>
            <a:r>
              <a:rPr lang="ru-RU" b="1" dirty="0"/>
              <a:t>к сожалению, </a:t>
            </a:r>
            <a:r>
              <a:rPr lang="ru-RU" b="1" dirty="0" smtClean="0"/>
              <a:t> </a:t>
            </a:r>
            <a:r>
              <a:rPr lang="ru-RU" b="1" dirty="0"/>
              <a:t>нечасто стараются придать точный, однозначный смысл. </a:t>
            </a:r>
          </a:p>
        </p:txBody>
      </p:sp>
      <p:pic>
        <p:nvPicPr>
          <p:cNvPr id="9218" name="Picture 2" descr="D:\ШРР 33\Пед форум\Фото\Фото Интеллект\Dollarphotoclub_846530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86" y="1340768"/>
            <a:ext cx="3965572" cy="264715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16016" y="76562"/>
            <a:ext cx="33095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072" y="1628800"/>
            <a:ext cx="35283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2400" b="1" dirty="0"/>
              <a:t>Культура движений                          </a:t>
            </a:r>
          </a:p>
          <a:p>
            <a:pPr indent="0">
              <a:spcBef>
                <a:spcPts val="0"/>
              </a:spcBef>
              <a:buNone/>
            </a:pPr>
            <a:r>
              <a:rPr lang="ru-RU" sz="2400" b="1" dirty="0" smtClean="0"/>
              <a:t>вызывает неоднозначный </a:t>
            </a:r>
            <a:endParaRPr lang="ru-RU" sz="2400" b="1" dirty="0"/>
          </a:p>
          <a:p>
            <a:pPr indent="0">
              <a:spcBef>
                <a:spcPts val="0"/>
              </a:spcBef>
              <a:buNone/>
            </a:pPr>
            <a:r>
              <a:rPr lang="ru-RU" sz="2400" b="1" dirty="0" smtClean="0"/>
              <a:t>интерес </a:t>
            </a:r>
            <a:r>
              <a:rPr lang="ru-RU" sz="2400" b="1" dirty="0"/>
              <a:t>как у </a:t>
            </a:r>
            <a:r>
              <a:rPr lang="ru-RU" sz="2400" b="1" dirty="0" smtClean="0"/>
              <a:t>теоретиков</a:t>
            </a:r>
            <a:r>
              <a:rPr lang="ru-RU" sz="2400" b="1" dirty="0"/>
              <a:t>, так и </a:t>
            </a:r>
            <a:endParaRPr lang="ru-RU" sz="2400" b="1" dirty="0" smtClean="0"/>
          </a:p>
          <a:p>
            <a:pPr indent="0">
              <a:spcBef>
                <a:spcPts val="0"/>
              </a:spcBef>
              <a:buNone/>
            </a:pPr>
            <a:r>
              <a:rPr lang="ru-RU" sz="2400" b="1" dirty="0" smtClean="0"/>
              <a:t>у практиков</a:t>
            </a:r>
            <a:r>
              <a:rPr lang="ru-RU" sz="2400" b="1" dirty="0"/>
              <a:t>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895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ШРР 33\Пед фестиваль\Фото Кинезиология\wp-1542370151568-12357366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530110"/>
            <a:ext cx="6336704" cy="3559995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 txBox="1">
            <a:spLocks noGrp="1"/>
          </p:cNvSpPr>
          <p:nvPr>
            <p:ph idx="1"/>
          </p:nvPr>
        </p:nvSpPr>
        <p:spPr>
          <a:xfrm>
            <a:off x="971600" y="83671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002060"/>
                </a:solidFill>
              </a:rPr>
              <a:t>В результате движений во время мыслительной деятельности простраиваются нейронные сети, позволяющие </a:t>
            </a:r>
            <a:r>
              <a:rPr lang="ru-RU" b="1" dirty="0" smtClean="0">
                <a:solidFill>
                  <a:srgbClr val="002060"/>
                </a:solidFill>
              </a:rPr>
              <a:t>закрепить </a:t>
            </a:r>
            <a:r>
              <a:rPr lang="ru-RU" b="1" dirty="0">
                <a:solidFill>
                  <a:srgbClr val="002060"/>
                </a:solidFill>
              </a:rPr>
              <a:t>новые знания.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76562"/>
            <a:ext cx="32400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Танец и интеллект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32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008" y="692696"/>
            <a:ext cx="7650546" cy="3584085"/>
          </a:xfrm>
        </p:spPr>
        <p:txBody>
          <a:bodyPr>
            <a:norm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Есть особые упражнения - упражнения </a:t>
            </a:r>
            <a:r>
              <a:rPr lang="ru-RU" sz="20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на развитие </a:t>
            </a: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интеллекта ребенка.  Их еще называют кинезиологические упражнения –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гимнастика для мозга. </a:t>
            </a:r>
          </a:p>
          <a:p>
            <a:pPr marL="68580" indent="0">
              <a:spcBef>
                <a:spcPts val="0"/>
              </a:spcBef>
              <a:buNone/>
            </a:pPr>
            <a:endParaRPr lang="ru-RU" sz="800" b="1" dirty="0" smtClean="0"/>
          </a:p>
          <a:p>
            <a:pPr marL="68580" indent="0">
              <a:spcBef>
                <a:spcPts val="0"/>
              </a:spcBef>
              <a:buNone/>
            </a:pPr>
            <a:r>
              <a:rPr lang="ru-RU" sz="2000" b="1" dirty="0" smtClean="0"/>
              <a:t>Они </a:t>
            </a:r>
            <a:r>
              <a:rPr lang="ru-RU" sz="2000" b="1" dirty="0"/>
              <a:t>улучшают мыслительную </a:t>
            </a:r>
            <a:endParaRPr lang="ru-RU" sz="2000" b="1" dirty="0" smtClean="0"/>
          </a:p>
          <a:p>
            <a:pPr marL="68580" indent="0">
              <a:spcBef>
                <a:spcPts val="0"/>
              </a:spcBef>
              <a:buNone/>
            </a:pPr>
            <a:r>
              <a:rPr lang="ru-RU" sz="2000" b="1" dirty="0" smtClean="0"/>
              <a:t>деятельность</a:t>
            </a:r>
            <a:r>
              <a:rPr lang="ru-RU" sz="2000" b="1" dirty="0"/>
              <a:t>, </a:t>
            </a:r>
            <a:r>
              <a:rPr lang="ru-RU" sz="2000" b="1" dirty="0" smtClean="0"/>
              <a:t>синхронизируют </a:t>
            </a:r>
            <a:r>
              <a:rPr lang="ru-RU" sz="2000" b="1" dirty="0"/>
              <a:t>работу </a:t>
            </a:r>
            <a:endParaRPr lang="ru-RU" sz="2000" b="1" dirty="0" smtClean="0"/>
          </a:p>
          <a:p>
            <a:pPr marL="68580" indent="0">
              <a:spcBef>
                <a:spcPts val="0"/>
              </a:spcBef>
              <a:buNone/>
            </a:pPr>
            <a:r>
              <a:rPr lang="ru-RU" sz="2000" b="1" dirty="0" smtClean="0"/>
              <a:t>полушарий</a:t>
            </a:r>
            <a:r>
              <a:rPr lang="ru-RU" sz="2000" b="1" dirty="0"/>
              <a:t>, </a:t>
            </a:r>
            <a:r>
              <a:rPr lang="ru-RU" sz="2000" b="1" dirty="0" smtClean="0"/>
              <a:t>способствуют запоминанию</a:t>
            </a:r>
            <a:r>
              <a:rPr lang="ru-RU" sz="2000" b="1" dirty="0"/>
              <a:t>, развитию </a:t>
            </a:r>
            <a:r>
              <a:rPr lang="ru-RU" sz="2000" b="1" dirty="0" smtClean="0"/>
              <a:t>мелкой </a:t>
            </a:r>
            <a:r>
              <a:rPr lang="ru-RU" sz="2000" b="1" dirty="0"/>
              <a:t>моторики, развитию </a:t>
            </a:r>
            <a:r>
              <a:rPr lang="ru-RU" sz="2000" b="1" dirty="0" smtClean="0"/>
              <a:t>способностей и </a:t>
            </a:r>
            <a:r>
              <a:rPr lang="ru-RU" sz="2000" b="1" dirty="0"/>
              <a:t>мышления, повышают </a:t>
            </a:r>
            <a:r>
              <a:rPr lang="ru-RU" sz="2000" b="1" dirty="0" smtClean="0"/>
              <a:t>устойчивость  внимания</a:t>
            </a:r>
            <a:r>
              <a:rPr lang="ru-RU" sz="2000" b="1" dirty="0"/>
              <a:t>, </a:t>
            </a:r>
            <a:r>
              <a:rPr lang="ru-RU" sz="2000" b="1" dirty="0" smtClean="0"/>
              <a:t>помогают </a:t>
            </a:r>
            <a:r>
              <a:rPr lang="ru-RU" sz="2000" b="1" dirty="0"/>
              <a:t>восстановлению </a:t>
            </a:r>
            <a:r>
              <a:rPr lang="ru-RU" sz="2000" b="1" dirty="0" smtClean="0"/>
              <a:t>речи</a:t>
            </a:r>
            <a:r>
              <a:rPr lang="ru-RU" sz="2000" b="1" dirty="0"/>
              <a:t>, </a:t>
            </a:r>
            <a:r>
              <a:rPr lang="ru-RU" sz="2000" b="1" dirty="0" smtClean="0"/>
              <a:t>активизируют </a:t>
            </a:r>
            <a:r>
              <a:rPr lang="ru-RU" sz="2000" b="1" dirty="0"/>
              <a:t>процессы чтения </a:t>
            </a:r>
            <a:r>
              <a:rPr lang="ru-RU" sz="2000" b="1" dirty="0" smtClean="0"/>
              <a:t>и письма</a:t>
            </a:r>
            <a:r>
              <a:rPr lang="ru-RU" sz="2000" b="1" dirty="0"/>
              <a:t>. </a:t>
            </a:r>
          </a:p>
        </p:txBody>
      </p:sp>
      <p:sp>
        <p:nvSpPr>
          <p:cNvPr id="5" name="AutoShape 5" descr="D:\%D0%A8%D0%A0%D0%A0 33\%D0%9A%D0%B8%D0%BD%D0%B5%D0%B7%D0%B8%D0%BE%D0%BB%D0%BE%D0%B3%D0%B8%D1%8F\%D0%A4%D0%BE%D1%82%D0%BE\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8" descr="D:\%D0%A8%D0%A0%D0%A0 33\%D0%9A%D0%B8%D0%BD%D0%B5%D0%B7%D0%B8%D0%BE%D0%BB%D0%BE%D0%B3%D0%B8%D1%8F\%D0%A4%D0%BE%D1%82%D0%BE\6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76562"/>
            <a:ext cx="28613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кинезиология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5" name="Picture 5" descr="D:\ШРР 33\Пед фестиваль\Фото Кинезиология\polushariy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8503" y="4276781"/>
            <a:ext cx="2834557" cy="188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D:\ШРР 33\Пед фестиваль\Фото Кинезиология\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9" y="4315300"/>
            <a:ext cx="3240360" cy="182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ШРР 33\Пед форум\Фото Кинезиология\8e9b8268c66a4dc7294c2e99ba1ea2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340768"/>
            <a:ext cx="1386125" cy="994544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92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75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75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774815" y="908720"/>
            <a:ext cx="7776864" cy="85846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Кинезиология – ключ к развитию </a:t>
            </a:r>
          </a:p>
          <a:p>
            <a:pPr marL="6858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способностей ребенка.</a:t>
            </a:r>
          </a:p>
          <a:p>
            <a:pPr marL="68580" indent="0">
              <a:buFont typeface="Wingdings 2" pitchFamily="18" charset="2"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68580" indent="0">
              <a:buFont typeface="Wingdings 2" pitchFamily="18" charset="2"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68580" indent="0">
              <a:buFont typeface="Wingdings 2" pitchFamily="18" charset="2"/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5" y="4869160"/>
            <a:ext cx="7636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4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Основная идея кинезиологии: развивающая работа должна быть направлена от движения к мышлению, а не наоборот.</a:t>
            </a:r>
          </a:p>
        </p:txBody>
      </p:sp>
      <p:pic>
        <p:nvPicPr>
          <p:cNvPr id="6" name="Picture 4" descr="D:\ШРР 33\Пед фестиваль\Фото Кинезиология\Braingym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255756" cy="298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148064" y="76562"/>
            <a:ext cx="264269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кинезиология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07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469" y="692696"/>
            <a:ext cx="5642821" cy="2016224"/>
          </a:xfrm>
        </p:spPr>
        <p:txBody>
          <a:bodyPr>
            <a:normAutofit/>
          </a:bodyPr>
          <a:lstStyle/>
          <a:p>
            <a:pPr marL="6858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Истоки кинезиологии следует искать почти во всех известных философских системах древности и прогрессивных течениях современности. </a:t>
            </a:r>
            <a:endParaRPr lang="ru-RU" sz="22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76562"/>
            <a:ext cx="25706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кинезиология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808" y="3508553"/>
            <a:ext cx="56886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Сходные </a:t>
            </a:r>
            <a:r>
              <a:rPr lang="ru-RU" sz="2200" b="1" dirty="0">
                <a:solidFill>
                  <a:srgbClr val="002060"/>
                </a:solidFill>
              </a:rPr>
              <a:t>элементы содержала </a:t>
            </a:r>
            <a:r>
              <a:rPr lang="ru-RU" sz="2200" b="1" dirty="0" smtClean="0">
                <a:solidFill>
                  <a:srgbClr val="002060"/>
                </a:solidFill>
              </a:rPr>
              <a:t>древнеиндийская йога. </a:t>
            </a:r>
            <a:endParaRPr lang="ru-RU" sz="800" b="1" dirty="0" smtClean="0">
              <a:solidFill>
                <a:srgbClr val="00206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Аристотель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ru-RU" sz="2200" b="1" dirty="0">
                <a:solidFill>
                  <a:srgbClr val="002060"/>
                </a:solidFill>
              </a:rPr>
              <a:t>и искуснейший врач Греции 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Гиппократ</a:t>
            </a:r>
            <a:r>
              <a:rPr lang="ru-RU" sz="2200" b="1" dirty="0">
                <a:solidFill>
                  <a:srgbClr val="002060"/>
                </a:solidFill>
              </a:rPr>
              <a:t> также пользовались </a:t>
            </a:r>
            <a:r>
              <a:rPr lang="ru-RU" sz="2200" b="1" dirty="0" smtClean="0">
                <a:solidFill>
                  <a:srgbClr val="002060"/>
                </a:solidFill>
              </a:rPr>
              <a:t>кинезиотерапией</a:t>
            </a:r>
            <a:r>
              <a:rPr lang="ru-RU" sz="2200" b="1" dirty="0">
                <a:solidFill>
                  <a:srgbClr val="002060"/>
                </a:solidFill>
              </a:rPr>
              <a:t>. </a:t>
            </a:r>
            <a:endParaRPr lang="ru-RU" sz="800" b="1" dirty="0" smtClean="0">
              <a:solidFill>
                <a:srgbClr val="002060"/>
              </a:solidFill>
            </a:endParaRPr>
          </a:p>
          <a:p>
            <a:pPr marL="68580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Основателем </a:t>
            </a:r>
            <a:r>
              <a:rPr lang="ru-RU" sz="2200" b="1" dirty="0">
                <a:solidFill>
                  <a:srgbClr val="002060"/>
                </a:solidFill>
              </a:rPr>
              <a:t>научной кинезиологии в Древней Греции считался 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Асклепий</a:t>
            </a:r>
            <a:r>
              <a:rPr lang="ru-RU" sz="2200" b="1" dirty="0" smtClean="0">
                <a:solidFill>
                  <a:srgbClr val="002060"/>
                </a:solidFill>
              </a:rPr>
              <a:t>. 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ШРР 33\Пед фестиваль\Фото Конфуций и др\конфуций story-of-confucius-his-life-and-saying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547" y="836712"/>
            <a:ext cx="1984517" cy="148838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7" descr="D:\%D0%A8%D0%A0%D0%A0 33\%D0%9F%D0%B5%D0%B4 %D1%84%D0%B5%D1%81%D1%82%D0%B8%D0%B2%D0%B0%D0%BB%D1%8C\%D0%A4%D0%BE%D1%82%D0%BE %D0%9A%D0%BE%D0%BD%D1%84%D1%83%D1%86%D0%B8%D0%B9 %D0%B8 %D0%B4%D1%80\%D0%90%D1%81%D0%BA%D0%BB%D0%B5%D0%BF%D0%B8%D0%B9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666838"/>
            <a:ext cx="1584176" cy="2372311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2465020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200" b="1" dirty="0">
                <a:solidFill>
                  <a:srgbClr val="002060"/>
                </a:solidFill>
              </a:rPr>
              <a:t>Так, древнекитайская </a:t>
            </a:r>
            <a:r>
              <a:rPr lang="ru-RU" sz="2200" b="1" dirty="0" smtClean="0">
                <a:solidFill>
                  <a:srgbClr val="002060"/>
                </a:solidFill>
              </a:rPr>
              <a:t>философская система 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Конфуция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r>
              <a:rPr lang="ru-RU" sz="2200" b="1" dirty="0">
                <a:solidFill>
                  <a:srgbClr val="002060"/>
                </a:solidFill>
              </a:rPr>
              <a:t>демонстрировала роль </a:t>
            </a:r>
            <a:r>
              <a:rPr lang="ru-RU" sz="2200" b="1" dirty="0" smtClean="0">
                <a:solidFill>
                  <a:srgbClr val="002060"/>
                </a:solidFill>
              </a:rPr>
              <a:t>движений </a:t>
            </a:r>
            <a:r>
              <a:rPr lang="ru-RU" sz="2200" b="1" dirty="0">
                <a:solidFill>
                  <a:srgbClr val="002060"/>
                </a:solidFill>
              </a:rPr>
              <a:t>для укрепления здоровья и развития ума. </a:t>
            </a:r>
          </a:p>
        </p:txBody>
      </p:sp>
    </p:spTree>
    <p:extLst>
      <p:ext uri="{BB962C8B-B14F-4D97-AF65-F5344CB8AC3E}">
        <p14:creationId xmlns:p14="http://schemas.microsoft.com/office/powerpoint/2010/main" val="216350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780928"/>
            <a:ext cx="4824536" cy="1584176"/>
          </a:xfrm>
        </p:spPr>
        <p:txBody>
          <a:bodyPr>
            <a:normAutofit fontScale="77500" lnSpcReduction="20000"/>
          </a:bodyPr>
          <a:lstStyle/>
          <a:p>
            <a:pPr marL="6858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Данная </a:t>
            </a:r>
            <a:r>
              <a:rPr lang="ru-RU" sz="29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методика позволяет выявить скрытые способности ребёнка и расширить границы возможностей его </a:t>
            </a:r>
            <a:r>
              <a:rPr lang="ru-RU" sz="29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мозга</a:t>
            </a:r>
            <a:r>
              <a:rPr lang="ru-RU" sz="29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. </a:t>
            </a:r>
            <a:endParaRPr lang="ru-RU" sz="29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  <a:p>
            <a:pPr marL="6858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600" b="1" dirty="0" smtClean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76562"/>
            <a:ext cx="25706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кинезиология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 descr="D:\ШРР 33\Пед фестиваль\Фото Дети\h-20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1076" y="2879646"/>
            <a:ext cx="2376264" cy="170148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ШРР 33\Пед фестиваль\Фото Дети\Я забыл, что я Бог!.mp4_snapshot_01.19_[2019.05.29_20.46.36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395" y="4463822"/>
            <a:ext cx="2098494" cy="170148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D:\ШРР 33\Пед фестиваль\Фото Дети\Я забыл, что я Бог!.mp4_snapshot_01.22_[2019.05.29_20.46.42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564" y="836712"/>
            <a:ext cx="2107947" cy="170148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764704"/>
            <a:ext cx="48757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002060"/>
                </a:solidFill>
              </a:rPr>
              <a:t>Под влиянием кинезиологических тренировок в организме происходят положительные структурные изменения. При этом,  чем интенсивнее нагрузка, тем значительнее эти изменения. </a:t>
            </a:r>
          </a:p>
          <a:p>
            <a:pPr marL="68580" indent="0">
              <a:spcBef>
                <a:spcPts val="0"/>
              </a:spcBef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3746" y="4769857"/>
            <a:ext cx="50666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sz="2200" b="1" dirty="0">
                <a:solidFill>
                  <a:srgbClr val="002060"/>
                </a:solidFill>
              </a:rPr>
              <a:t>Кинезиологические упражнения дают как немедленный, так и 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кумулятивный</a:t>
            </a:r>
            <a:r>
              <a:rPr lang="ru-RU" sz="2200" b="1" dirty="0">
                <a:solidFill>
                  <a:srgbClr val="002060"/>
                </a:solidFill>
              </a:rPr>
              <a:t>, т. е. накапливающий эффект. </a:t>
            </a:r>
          </a:p>
        </p:txBody>
      </p:sp>
    </p:spTree>
    <p:extLst>
      <p:ext uri="{BB962C8B-B14F-4D97-AF65-F5344CB8AC3E}">
        <p14:creationId xmlns:p14="http://schemas.microsoft.com/office/powerpoint/2010/main" val="130100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77072"/>
            <a:ext cx="5079441" cy="237626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200" b="1" dirty="0" smtClean="0"/>
              <a:t>В нашей школе раннего творческого развития «Звездная страна» успешно реализуется программа культуры движения с использованием кинезиологии и танца уже 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более 5 лет</a:t>
            </a:r>
            <a:r>
              <a:rPr lang="ru-RU" sz="2200" b="1" dirty="0" smtClean="0"/>
              <a:t>.</a:t>
            </a:r>
            <a:endParaRPr lang="ru-RU" sz="2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3211" y="76562"/>
            <a:ext cx="3975213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9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Шртр «звездная страна»</a:t>
            </a:r>
            <a:endParaRPr lang="ru-RU" sz="19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E:\Фото\Алеша\2016 май Фото выборка\Выступления\DSC03081 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577" y="836712"/>
            <a:ext cx="2467847" cy="331236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E:\выпускной 2018\DSC_62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4471613" cy="2993707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ШРР 33\Пед фестиваль\Фото Дети\fdnsXwrePN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577" y="4509120"/>
            <a:ext cx="2467847" cy="164651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81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836712"/>
            <a:ext cx="77048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200" b="1" dirty="0">
                <a:solidFill>
                  <a:srgbClr val="002060"/>
                </a:solidFill>
              </a:rPr>
              <a:t>Можно сказать, что на сегодняшний день культура движения скорее не </a:t>
            </a:r>
            <a:r>
              <a:rPr lang="ru-RU" sz="2200" b="1" dirty="0" smtClean="0">
                <a:solidFill>
                  <a:srgbClr val="002060"/>
                </a:solidFill>
              </a:rPr>
              <a:t>знакомый и разведанный всеми маршрут</a:t>
            </a:r>
            <a:r>
              <a:rPr lang="ru-RU" sz="2200" b="1" dirty="0">
                <a:solidFill>
                  <a:srgbClr val="002060"/>
                </a:solidFill>
              </a:rPr>
              <a:t>, занявший свое место в истории, а дорога, по которой еще предстоит </a:t>
            </a:r>
            <a:r>
              <a:rPr lang="ru-RU" sz="2200" b="1" dirty="0" smtClean="0">
                <a:solidFill>
                  <a:srgbClr val="002060"/>
                </a:solidFill>
              </a:rPr>
              <a:t>путешествовать, 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но «тропы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, непройденные, или отвергнутые, или незамеченные 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воспитанием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, влияют порой на позиции 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воспитания </a:t>
            </a:r>
            <a:r>
              <a:rPr lang="ru-RU" sz="2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ничуть не меньше, чем проторенные дорожки</a:t>
            </a:r>
            <a:r>
              <a:rPr lang="ru-RU" sz="2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»</a:t>
            </a:r>
            <a:r>
              <a:rPr lang="ru-RU" sz="1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.</a:t>
            </a:r>
            <a:endParaRPr lang="ru-RU" sz="16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08432" y="76562"/>
            <a:ext cx="149987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вывод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D:\ШРР 33\Пед фестиваль\Фото Дети\20487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727359"/>
            <a:ext cx="1679996" cy="2509955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D:\ШРР 33\Пед фестиваль\Фото Дорога\Girl-Playful-Field-Sun-Sunset-Child-34226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257" y="3709488"/>
            <a:ext cx="3793284" cy="252782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41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ШРР 33\Пед фестиваль\Фото Дети и космос\dlia-dus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20" y="908720"/>
            <a:ext cx="7860920" cy="5256584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1988840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Спасибо за внимание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321297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nsavitzkaja@yandex.ru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8-913-993-50-37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82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72797"/>
            <a:ext cx="7488832" cy="320427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Культура движения и физическая культура…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Можно ли между ними поставить знак равенства?</a:t>
            </a:r>
          </a:p>
          <a:p>
            <a:pPr marL="6858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Несомненно понятие «культура движения» более широкое, чем понятие «физическая культура» и касается не только физического тела человека, но также моральных и духовных его качеств.</a:t>
            </a:r>
            <a:endParaRPr lang="ru-RU" b="1" dirty="0">
              <a:solidFill>
                <a:srgbClr val="002060"/>
              </a:solidFill>
            </a:endParaRPr>
          </a:p>
          <a:p>
            <a:pPr marL="6858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9" name="Picture 5" descr="D:\ШРР 33\Пед форум\Фото\Фото Дети\b8e7cf0dccf617266eab68bc4709551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806929"/>
            <a:ext cx="3384376" cy="225335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26040" y="4501569"/>
            <a:ext cx="12506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chemeClr val="bg1"/>
                </a:solidFill>
                <a:latin typeface="Arial Black" pitchFamily="34" charset="0"/>
              </a:rPr>
              <a:t>? </a:t>
            </a:r>
            <a:endParaRPr lang="ru-RU" sz="8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51" name="Picture 7" descr="D:\ШРР 33\Пед форум\Фото\Фото Дети\fitnes_dlya_detei_xark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98197" y="4706908"/>
            <a:ext cx="1473803" cy="77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5576329"/>
            <a:ext cx="1326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Культура</a:t>
            </a:r>
          </a:p>
          <a:p>
            <a:pPr algn="ctr"/>
            <a:r>
              <a:rPr lang="ru-RU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движения</a:t>
            </a:r>
            <a:endParaRPr lang="ru-RU" dirty="0">
              <a:ln w="3175"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5576330"/>
            <a:ext cx="1612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</a:rPr>
              <a:t>Физическая </a:t>
            </a:r>
          </a:p>
          <a:p>
            <a:pPr algn="ctr"/>
            <a:r>
              <a:rPr lang="ru-RU" dirty="0" smtClean="0">
                <a:ln w="3175">
                  <a:solidFill>
                    <a:schemeClr val="accent2">
                      <a:lumMod val="75000"/>
                    </a:schemeClr>
                  </a:solidFill>
                </a:ln>
              </a:rPr>
              <a:t>культура</a:t>
            </a:r>
            <a:endParaRPr lang="ru-RU" dirty="0">
              <a:ln w="3175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4365104"/>
            <a:ext cx="8611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002060"/>
                </a:solidFill>
              </a:rPr>
              <a:t>=</a:t>
            </a:r>
          </a:p>
        </p:txBody>
      </p:sp>
      <p:pic>
        <p:nvPicPr>
          <p:cNvPr id="6154" name="Picture 10" descr="D:\ШРР 33\Пед форум\Фото\Фото Дети\Kartinki_641_1203470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3933056"/>
            <a:ext cx="3176750" cy="158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64848" y="4293096"/>
            <a:ext cx="578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/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4008" y="76562"/>
            <a:ext cx="34535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21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3501008"/>
            <a:ext cx="4525009" cy="2736304"/>
          </a:xfrm>
        </p:spPr>
        <p:txBody>
          <a:bodyPr>
            <a:no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2060"/>
                </a:solidFill>
              </a:rPr>
              <a:t>Культура движения </a:t>
            </a:r>
            <a:r>
              <a:rPr lang="ru-RU" b="1" dirty="0" smtClean="0">
                <a:solidFill>
                  <a:srgbClr val="002060"/>
                </a:solidFill>
              </a:rPr>
              <a:t>–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это результат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физической и духовной активности, 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направленной на самосовершенствование.</a:t>
            </a: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3074" name="Picture 2" descr="D:\ШРР 33\Пед фестиваль\Фото Дети\Я забыл, что я Бог!.mp4_snapshot_02.53_[2019.05.29_20.49.23]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794" y="1124744"/>
            <a:ext cx="3202957" cy="4824536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ШРР 33\Пед фестиваль\Фото Дети\Я забыл, что я Бог!.mp4_snapshot_00.38_[2019.05.29_20.45.08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6203" y="1105023"/>
            <a:ext cx="3363428" cy="189192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4008" y="76562"/>
            <a:ext cx="34535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4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4032448" cy="2664296"/>
          </a:xfrm>
        </p:spPr>
        <p:txBody>
          <a:bodyPr>
            <a:normAutofit/>
          </a:bodyPr>
          <a:lstStyle/>
          <a:p>
            <a:pPr marL="68580" indent="0">
              <a:spcBef>
                <a:spcPts val="0"/>
              </a:spcBef>
              <a:buNone/>
            </a:pPr>
            <a:r>
              <a:rPr lang="ru-RU" dirty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Культура движения </a:t>
            </a:r>
            <a:r>
              <a:rPr lang="ru-RU" b="1" dirty="0"/>
              <a:t>порождает культуру тела, культуру общения, отношения к самому себе </a:t>
            </a:r>
            <a:endParaRPr lang="ru-RU" b="1" dirty="0" smtClean="0"/>
          </a:p>
          <a:p>
            <a:pPr marL="68580" indent="0">
              <a:spcBef>
                <a:spcPts val="0"/>
              </a:spcBef>
              <a:buNone/>
            </a:pPr>
            <a:r>
              <a:rPr lang="ru-RU" b="1" dirty="0" smtClean="0"/>
              <a:t>и </a:t>
            </a:r>
            <a:r>
              <a:rPr lang="ru-RU" b="1" dirty="0"/>
              <a:t>даже культуру преодоления возраста.</a:t>
            </a:r>
          </a:p>
          <a:p>
            <a:pPr>
              <a:spcBef>
                <a:spcPts val="0"/>
              </a:spcBef>
            </a:pPr>
            <a:endParaRPr lang="ru-RU" b="1" dirty="0"/>
          </a:p>
        </p:txBody>
      </p:sp>
      <p:pic>
        <p:nvPicPr>
          <p:cNvPr id="5" name="Picture 2" descr="D:\ШРР 33\Пед фестиваль\Фото Движение\2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541" y="980728"/>
            <a:ext cx="3435735" cy="280831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D:\%D0%A8%D0%A0%D0%A0 33\%D0%9F%D0%B5%D0%B4 %D1%84%D0%B5%D1%81%D1%82%D0%B8%D0%B2%D0%B0%D0%BB%D1%8C\%D0%A4%D0%BE%D1%82%D0%BE %D0%9F%D0%BE%D0%BB%D0%B5%D1%82 %D0%BC%D1%83%D0%B7%D1%8B%D0%BA%D0%B0\5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AutoShape 7" descr="D:\%D0%A8%D0%A0%D0%A0 33\%D0%9F%D0%B5%D0%B4 %D1%84%D0%B5%D1%81%D1%82%D0%B8%D0%B2%D0%B0%D0%BB%D1%8C\%D0%A4%D0%BE%D1%82%D0%BE %D0%9F%D0%BE%D0%BB%D0%B5%D1%82 %D0%BC%D1%83%D0%B7%D1%8B%D0%BA%D0%B0\44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123" y="3648707"/>
            <a:ext cx="3298846" cy="2356319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10" descr="D:\%D0%A8%D0%A0%D0%A0 33\%D0%9F%D0%B5%D0%B4 %D1%84%D0%B5%D1%81%D1%82%D0%B8%D0%B2%D0%B0%D0%BB%D1%8C\%D0%A4%D0%BE%D1%82%D0%BE %D0%9F%D0%BE%D0%BB%D0%B5%D1%82 %D0%BC%D1%83%D0%B7%D1%8B%D0%BA%D0%B0\22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800" y="4077072"/>
            <a:ext cx="3427475" cy="1927955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644008" y="76562"/>
            <a:ext cx="34535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23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385" y="2132856"/>
            <a:ext cx="7983079" cy="2534779"/>
          </a:xfrm>
        </p:spPr>
        <p:txBody>
          <a:bodyPr>
            <a:noAutofit/>
          </a:bodyPr>
          <a:lstStyle/>
          <a:p>
            <a:pPr marL="68580" lvl="0" indent="0">
              <a:spcBef>
                <a:spcPts val="0"/>
              </a:spcBef>
              <a:buNone/>
            </a:pPr>
            <a:r>
              <a:rPr lang="ru-RU" sz="2000" dirty="0" smtClean="0">
                <a:ln w="1270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Культура </a:t>
            </a:r>
            <a:r>
              <a:rPr lang="ru-RU" sz="2000" dirty="0">
                <a:ln w="1270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питания </a:t>
            </a:r>
            <a:r>
              <a:rPr lang="ru-RU" sz="1800" b="1" dirty="0"/>
              <a:t>– является определяющим, системообразующим, поскольку оказывает положительное влияние на двигательную активность и на эмоциональную устойчивость.</a:t>
            </a:r>
          </a:p>
          <a:p>
            <a:pPr marL="68580" indent="0">
              <a:spcBef>
                <a:spcPts val="0"/>
              </a:spcBef>
              <a:buNone/>
            </a:pPr>
            <a:r>
              <a:rPr lang="ru-RU" sz="2000" dirty="0" smtClean="0">
                <a:ln w="1270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Культура </a:t>
            </a:r>
            <a:r>
              <a:rPr lang="ru-RU" sz="2000" dirty="0">
                <a:ln w="1270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эмоций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sz="1800" b="1" dirty="0"/>
              <a:t>– положительные эмоции </a:t>
            </a:r>
            <a:r>
              <a:rPr lang="ru-RU" sz="1800" b="1" dirty="0" smtClean="0"/>
              <a:t>сохраняют </a:t>
            </a:r>
            <a:r>
              <a:rPr lang="ru-RU" sz="1800" b="1" dirty="0"/>
              <a:t>здоровье, способствуют успеху, отрицательные эмоции </a:t>
            </a:r>
            <a:r>
              <a:rPr lang="ru-RU" sz="1800" b="1" dirty="0" smtClean="0"/>
              <a:t>обладают </a:t>
            </a:r>
            <a:r>
              <a:rPr lang="ru-RU" sz="1800" b="1" dirty="0"/>
              <a:t>огромной разрушительной силой.</a:t>
            </a:r>
          </a:p>
          <a:p>
            <a:pPr marL="68580" indent="0">
              <a:spcBef>
                <a:spcPts val="0"/>
              </a:spcBef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04545" y="76562"/>
            <a:ext cx="3567855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9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Здоровый образ жизни</a:t>
            </a:r>
            <a:endParaRPr lang="ru-RU" sz="19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6" descr="D:\%D0%A8%D0%A0%D0%A0 33\%D0%9F%D0%B5%D0%B4 %D1%84%D0%B5%D1%81%D1%82%D0%B8%D0%B2%D0%B0%D0%BB%D1%8C\%D0%A4%D0%BE%D1%82%D0%BE %D0%9F%D0%BE%D0%BB%D0%B5%D1%82 %D0%BC%D1%83%D0%B7%D1%8B%D0%BA%D0%B0\1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629135"/>
            <a:ext cx="2493408" cy="1392153"/>
          </a:xfrm>
          <a:prstGeom prst="rect">
            <a:avLst/>
          </a:prstGeom>
          <a:noFill/>
          <a:ln w="508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788511"/>
            <a:ext cx="7315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формировании здорового образа жизни культура движения неразрывно связана с культурой эмоций и культурой питания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" name="Picture 2" descr="D:\ШРР 33\Пед фестиваль\Фото Эмоции Движение Покой\139451004_upl_1515166074_2688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611482"/>
            <a:ext cx="2195141" cy="1411162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ШРР 33\Пед фестиваль\Фото Здоровье\Kultura-pitaniya-21-ve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611482"/>
            <a:ext cx="2117333" cy="141116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31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46" y="1052736"/>
            <a:ext cx="390810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ru-RU" sz="2400" dirty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Что же характеризует культуру движений человека</a:t>
            </a:r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?</a:t>
            </a:r>
          </a:p>
          <a:p>
            <a:pPr marL="68580" indent="0">
              <a:buNone/>
            </a:pPr>
            <a:endParaRPr lang="ru-RU" sz="1000" b="1" dirty="0" smtClean="0">
              <a:solidFill>
                <a:srgbClr val="0070C0"/>
              </a:solidFill>
            </a:endParaRPr>
          </a:p>
          <a:p>
            <a:pPr marL="6858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Умение </a:t>
            </a:r>
            <a:r>
              <a:rPr lang="ru-RU" sz="2400" b="1" dirty="0">
                <a:solidFill>
                  <a:srgbClr val="002060"/>
                </a:solidFill>
              </a:rPr>
              <a:t>управлять движениями?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Их </a:t>
            </a:r>
            <a:r>
              <a:rPr lang="ru-RU" sz="2400" b="1" dirty="0">
                <a:solidFill>
                  <a:srgbClr val="002060"/>
                </a:solidFill>
              </a:rPr>
              <a:t>внешняя красота?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Умение </a:t>
            </a:r>
            <a:r>
              <a:rPr lang="ru-RU" sz="2400" b="1" dirty="0">
                <a:solidFill>
                  <a:srgbClr val="002060"/>
                </a:solidFill>
              </a:rPr>
              <a:t>из нескольких возможных вариантов движений выбрать лучший?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endParaRPr lang="ru-RU" sz="1000" b="1" dirty="0" smtClean="0">
              <a:solidFill>
                <a:srgbClr val="002060"/>
              </a:solidFill>
            </a:endParaRPr>
          </a:p>
          <a:p>
            <a:pPr marL="68580" indent="0">
              <a:buNone/>
            </a:pPr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Все </a:t>
            </a:r>
            <a:r>
              <a:rPr lang="ru-RU" sz="2400" dirty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вместе </a:t>
            </a:r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взятое, </a:t>
            </a:r>
          </a:p>
          <a:p>
            <a:pPr marL="68580" indent="0">
              <a:buNone/>
            </a:pPr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70C0"/>
                </a:solidFill>
              </a:rPr>
              <a:t>но и не только это.</a:t>
            </a:r>
            <a:endParaRPr lang="ru-RU" sz="2400" dirty="0">
              <a:ln w="9525">
                <a:solidFill>
                  <a:schemeClr val="accent2">
                    <a:lumMod val="7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10242" name="Picture 2" descr="D:\ШРР 33\Пед фестиваль\Фото Танец\tanets-russki_okr_2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248" y="1134492"/>
            <a:ext cx="3423398" cy="2080190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ШРР 33\Пед форум\Фото\Фото Дети\хо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248" y="3471635"/>
            <a:ext cx="3424123" cy="2530279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4008" y="76562"/>
            <a:ext cx="34535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0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971600" y="332656"/>
            <a:ext cx="7416824" cy="3024336"/>
          </a:xfrm>
        </p:spPr>
        <p:txBody>
          <a:bodyPr>
            <a:normAutofit/>
          </a:bodyPr>
          <a:lstStyle/>
          <a:p>
            <a:pPr marL="68580" indent="0">
              <a:lnSpc>
                <a:spcPct val="120000"/>
              </a:lnSpc>
              <a:spcBef>
                <a:spcPts val="0"/>
              </a:spcBef>
              <a:buNone/>
            </a:pPr>
            <a:endParaRPr lang="ru-RU" b="1" dirty="0" smtClean="0"/>
          </a:p>
          <a:p>
            <a:pPr marL="6858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dirty="0"/>
              <a:t>Культура </a:t>
            </a:r>
            <a:r>
              <a:rPr lang="ru-RU" sz="2200" b="1" dirty="0" smtClean="0"/>
              <a:t>движения </a:t>
            </a:r>
            <a:r>
              <a:rPr lang="ru-RU" sz="2200" b="1" dirty="0"/>
              <a:t>предполагает </a:t>
            </a:r>
            <a:r>
              <a:rPr lang="ru-RU" sz="2200" b="1" dirty="0" smtClean="0"/>
              <a:t>гармонично </a:t>
            </a:r>
            <a:r>
              <a:rPr lang="ru-RU" sz="2200" b="1" dirty="0"/>
              <a:t>развитые физические </a:t>
            </a:r>
            <a:r>
              <a:rPr lang="ru-RU" sz="2200" b="1" dirty="0" smtClean="0"/>
              <a:t>и духовные качества</a:t>
            </a:r>
            <a:r>
              <a:rPr lang="ru-RU" sz="2200" b="1" dirty="0"/>
              <a:t>, </a:t>
            </a:r>
            <a:r>
              <a:rPr lang="ru-RU" sz="2200" b="1" dirty="0" smtClean="0"/>
              <a:t>здоровье </a:t>
            </a:r>
            <a:r>
              <a:rPr lang="ru-RU" sz="2200" b="1" dirty="0"/>
              <a:t>и красоту </a:t>
            </a:r>
            <a:r>
              <a:rPr lang="ru-RU" sz="2200" b="1" dirty="0" smtClean="0"/>
              <a:t>души и тела</a:t>
            </a:r>
            <a:r>
              <a:rPr lang="ru-RU" sz="2200" b="1" dirty="0"/>
              <a:t>, </a:t>
            </a:r>
            <a:r>
              <a:rPr lang="ru-RU" sz="2200" b="1" dirty="0" smtClean="0"/>
              <a:t>легкость </a:t>
            </a:r>
            <a:r>
              <a:rPr lang="ru-RU" sz="2200" b="1" dirty="0"/>
              <a:t>и грациозность  движений, </a:t>
            </a:r>
            <a:r>
              <a:rPr lang="ru-RU" sz="2200" b="1" dirty="0" smtClean="0"/>
              <a:t>правильные</a:t>
            </a:r>
            <a:r>
              <a:rPr lang="ru-RU" sz="2200" b="1" dirty="0"/>
              <a:t>,  гармоничные  </a:t>
            </a:r>
            <a:r>
              <a:rPr lang="ru-RU" sz="2200" b="1" dirty="0" smtClean="0"/>
              <a:t>пропорции </a:t>
            </a:r>
            <a:r>
              <a:rPr lang="ru-RU" sz="2200" b="1" dirty="0"/>
              <a:t>тела.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068960"/>
            <a:ext cx="302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</a:rPr>
              <a:t>Культура движения – </a:t>
            </a:r>
          </a:p>
          <a:p>
            <a:r>
              <a:rPr lang="ru-RU" sz="2400" dirty="0" smtClean="0">
                <a:ln w="9525">
                  <a:solidFill>
                    <a:schemeClr val="accent2">
                      <a:lumMod val="75000"/>
                    </a:schemeClr>
                  </a:solidFill>
                </a:ln>
              </a:rPr>
              <a:t>это осознанное отношение к своим движениям и к самому  себе в целом.</a:t>
            </a:r>
            <a:endParaRPr lang="ru-RU" sz="2400" dirty="0">
              <a:ln w="9525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pic>
        <p:nvPicPr>
          <p:cNvPr id="8200" name="Picture 8" descr="D:\ШРР 33\Пед форум\Фото\Фото Дорога\78680f09d53f87642528f2d6def18c2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996952"/>
            <a:ext cx="3498264" cy="3046988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44008" y="76562"/>
            <a:ext cx="34535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Культура движения</a:t>
            </a:r>
            <a:endParaRPr lang="ru-RU" sz="2000" b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76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Другая 6">
      <a:dk1>
        <a:srgbClr val="0070C0"/>
      </a:dk1>
      <a:lt1>
        <a:srgbClr val="FFFFFF"/>
      </a:lt1>
      <a:dk2>
        <a:srgbClr val="002060"/>
      </a:dk2>
      <a:lt2>
        <a:srgbClr val="B1C0CD"/>
      </a:lt2>
      <a:accent1>
        <a:srgbClr val="7E97AD"/>
      </a:accent1>
      <a:accent2>
        <a:srgbClr val="0070C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0070C0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3473</TotalTime>
  <Words>1490</Words>
  <Application>Microsoft Office PowerPoint</Application>
  <PresentationFormat>Экран (4:3)</PresentationFormat>
  <Paragraphs>199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231</cp:revision>
  <dcterms:created xsi:type="dcterms:W3CDTF">2019-05-28T04:52:37Z</dcterms:created>
  <dcterms:modified xsi:type="dcterms:W3CDTF">2022-12-04T12:59:44Z</dcterms:modified>
</cp:coreProperties>
</file>