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5" r:id="rId4"/>
  </p:sldMasterIdLst>
  <p:handoutMasterIdLst>
    <p:handoutMasterId r:id="rId24"/>
  </p:handoutMasterIdLst>
  <p:sldIdLst>
    <p:sldId id="257" r:id="rId5"/>
    <p:sldId id="258" r:id="rId6"/>
    <p:sldId id="259" r:id="rId7"/>
    <p:sldId id="261" r:id="rId8"/>
    <p:sldId id="264" r:id="rId9"/>
    <p:sldId id="266" r:id="rId10"/>
    <p:sldId id="265" r:id="rId11"/>
    <p:sldId id="263" r:id="rId12"/>
    <p:sldId id="268" r:id="rId13"/>
    <p:sldId id="262" r:id="rId14"/>
    <p:sldId id="269" r:id="rId15"/>
    <p:sldId id="270" r:id="rId16"/>
    <p:sldId id="273" r:id="rId17"/>
    <p:sldId id="271" r:id="rId18"/>
    <p:sldId id="272" r:id="rId19"/>
    <p:sldId id="274" r:id="rId20"/>
    <p:sldId id="275" r:id="rId21"/>
    <p:sldId id="260" r:id="rId22"/>
    <p:sldId id="26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5730" autoAdjust="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707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07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908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375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8996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238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3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666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4344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636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98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9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8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72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6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4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3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8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7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682" r:id="rId19"/>
    <p:sldLayoutId id="2147483683" r:id="rId20"/>
    <p:sldLayoutId id="2147483684" r:id="rId21"/>
    <p:sldLayoutId id="2147483688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4" r:id="rId28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1.jp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2.bp.blogspot.com/-0GGCqDwHIms/VBXNUUAfmfI/AAAAAAAAftk/MuEn3I7Zdns/s1600/14.09.2014+13-55-46_0095.JPG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4.bp.blogspot.com/-MGdzHZ87w2o/VBXJ3s1q7rI/AAAAAAAAfso/gnP5Pmgf1-E/s1600/%D0%AD%D0%BB%D0%B5%D0%BC%D0%B5%D0%BD%D1%82%D1%8B2.jpg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jpeg"/><Relationship Id="rId4" Type="http://schemas.openxmlformats.org/officeDocument/2006/relationships/hyperlink" Target="http://2.bp.blogspot.com/-i8xkMN_u7hA/VBXJ4jG5Y9I/AAAAAAAAfs4/WXyaaM52abo/s1600/%D0%AD%D0%BB%D0%B5%D0%BC%D0%B5%D0%BD%D1%82%D1%8B4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4.bp.blogspot.com/-vDuC-jyRRfc/VBXKtt141AI/AAAAAAAAftQ/qTMX2dXqVf0/s1600/%D0%AD%D0%BB%D0%B5%D0%BC%D0%B5%D0%BD%D1%82%D1%8B-001.jpg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46.jpeg"/><Relationship Id="rId4" Type="http://schemas.openxmlformats.org/officeDocument/2006/relationships/hyperlink" Target="http://4.bp.blogspot.com/-o7Y1hxG0MOw/VBXJ2wUTvFI/AAAAAAAAfsk/9Znx6jrTaks/s1600/%D0%AD%D0%BB%D0%B5%D0%BC%D0%B5%D0%BD%D1%82%D1%8B1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49.jpeg"/><Relationship Id="rId2" Type="http://schemas.openxmlformats.org/officeDocument/2006/relationships/hyperlink" Target="http://3.bp.blogspot.com/-LOwwXZb1MeU/VBXJ2clD_fI/AAAAAAAAfsY/e3t_Pof1w_0/s1600/%D0%AD%D0%BB%D0%B5%D0%BC%D0%B5%D0%BD%D1%82%D1%8B.jpg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3.bp.blogspot.com/-0qFW_Zpfzqk/VBXJ1BqiYBI/AAAAAAAAfsI/gpnRbzLiFMc/s1600/28.02.2014+0-19-58_0083.JPG" TargetMode="External"/><Relationship Id="rId5" Type="http://schemas.openxmlformats.org/officeDocument/2006/relationships/image" Target="../media/image48.jpeg"/><Relationship Id="rId4" Type="http://schemas.openxmlformats.org/officeDocument/2006/relationships/hyperlink" Target="http://1.bp.blogspot.com/-anvy6HcvZk8/VBXJ4CyaIMI/AAAAAAAAfsw/Rg9KGCbOX44/s1600/%D0%AD%D0%BB%D0%B5%D0%BC%D0%B5%D0%BD%D1%82%D1%8B3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3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9.png"/><Relationship Id="rId7" Type="http://schemas.openxmlformats.org/officeDocument/2006/relationships/image" Target="../media/image39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0"/>
            <a:ext cx="8596668" cy="260872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7200" b="1" dirty="0" err="1"/>
              <a:t>Лэпбук</a:t>
            </a:r>
            <a:r>
              <a:rPr lang="ru-RU" sz="7200" b="1" dirty="0"/>
              <a:t> в работе воспитателя</a:t>
            </a:r>
            <a:endParaRPr lang="ru-RU" sz="72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26595" y="4501761"/>
            <a:ext cx="5518158" cy="15709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Выполнила: воспитатель ГБДОУ №29</a:t>
            </a:r>
          </a:p>
          <a:p>
            <a:r>
              <a:rPr lang="ru-RU" sz="2400" dirty="0" smtClean="0"/>
              <a:t> Красногвардейского р-на</a:t>
            </a:r>
          </a:p>
          <a:p>
            <a:r>
              <a:rPr lang="ru-RU" sz="2400" dirty="0" smtClean="0"/>
              <a:t>Китайка Елена Алексеевна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6" y="686891"/>
            <a:ext cx="606578" cy="667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23" y="3125907"/>
            <a:ext cx="680703" cy="6634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13" y="-20705"/>
            <a:ext cx="9453282" cy="648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542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0"/>
            <a:ext cx="6059641" cy="1183341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Макет 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366" y="860613"/>
            <a:ext cx="9722222" cy="3361764"/>
          </a:xfrm>
        </p:spPr>
        <p:txBody>
          <a:bodyPr>
            <a:noAutofit/>
          </a:bodyPr>
          <a:lstStyle/>
          <a:p>
            <a:r>
              <a:rPr lang="ru-RU" sz="2800" dirty="0"/>
              <a:t>Прежде чем начать изготовление </a:t>
            </a:r>
            <a:r>
              <a:rPr lang="ru-RU" sz="2800" dirty="0" err="1"/>
              <a:t>лэпбука</a:t>
            </a:r>
            <a:r>
              <a:rPr lang="ru-RU" sz="2800" dirty="0"/>
              <a:t>, нужно нарисовать макет. Здесь нет границ для фантазии: формы представления могут быть любые. От самого простого - текстового, до игр и развивающих заданий. И все это разместить на разных элементах: в кармашках, блокнотиках, мини-книжках, книжках-гармошках, вращающихся кругах, конвертиках разных форм, карточках, разворачивающихся страничках и т.д. и т.п.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588" y="3012143"/>
            <a:ext cx="726094" cy="7683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751" y="92304"/>
            <a:ext cx="726094" cy="768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185" y="5429713"/>
            <a:ext cx="726094" cy="76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41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к сделать лэпбук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4674" y="391254"/>
            <a:ext cx="7921679" cy="592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65" y="1358247"/>
            <a:ext cx="827313" cy="85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62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37394" y="-118737"/>
            <a:ext cx="4123265" cy="936812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Кармашки</a:t>
            </a:r>
            <a:endParaRPr lang="ru-RU" dirty="0"/>
          </a:p>
        </p:txBody>
      </p:sp>
      <p:pic>
        <p:nvPicPr>
          <p:cNvPr id="5" name="Содержимое 3" descr="элементы лепбука - кармашки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18075"/>
            <a:ext cx="5661212" cy="470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элементы лэпбука - кармашки">
            <a:hlinkClick r:id="rId4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61212" y="818075"/>
            <a:ext cx="5647764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4365949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4471" y="161365"/>
            <a:ext cx="8431305" cy="847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Конвертики обычные и фигурные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3" descr="элементы лэпбука - конвертики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14400"/>
            <a:ext cx="517711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элементы лэпбука - конверты">
            <a:hlinkClick r:id="rId4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5717" y="914399"/>
            <a:ext cx="463923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030" y="5981462"/>
            <a:ext cx="1393373" cy="87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105404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49889" y="-67235"/>
            <a:ext cx="6167217" cy="990600"/>
          </a:xfrm>
        </p:spPr>
        <p:txBody>
          <a:bodyPr/>
          <a:lstStyle/>
          <a:p>
            <a:r>
              <a:rPr lang="ru-RU" dirty="0" smtClean="0"/>
              <a:t>Оформление </a:t>
            </a:r>
            <a:endParaRPr lang="ru-RU" dirty="0"/>
          </a:p>
        </p:txBody>
      </p:sp>
      <p:pic>
        <p:nvPicPr>
          <p:cNvPr id="5" name="Содержимое 3" descr="элементы лэпбука - подвижные круги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047" y="923365"/>
            <a:ext cx="5217459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элементы лэпбука - мини-книжки">
            <a:hlinkClick r:id="rId4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1323" y="428065"/>
            <a:ext cx="487362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элементы лепбука - книжка-гармошка">
            <a:hlinkClick r:id="rId6"/>
          </p:cNvPr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2552" y="3903260"/>
            <a:ext cx="4800385" cy="2838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8808274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03677" y="0"/>
            <a:ext cx="4741830" cy="1196788"/>
          </a:xfrm>
        </p:spPr>
        <p:txBody>
          <a:bodyPr/>
          <a:lstStyle/>
          <a:p>
            <a:r>
              <a:rPr lang="ru-RU" dirty="0" smtClean="0"/>
              <a:t>Разная тематика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433918" y="1506071"/>
            <a:ext cx="3671047" cy="4303058"/>
          </a:xfrm>
        </p:spPr>
        <p:txBody>
          <a:bodyPr/>
          <a:lstStyle/>
          <a:p>
            <a:r>
              <a:rPr lang="ru-RU" sz="2800" dirty="0" smtClean="0"/>
              <a:t>-ОБЖ</a:t>
            </a:r>
          </a:p>
          <a:p>
            <a:r>
              <a:rPr lang="ru-RU" sz="2800" dirty="0" smtClean="0"/>
              <a:t>-ПДД</a:t>
            </a:r>
          </a:p>
          <a:p>
            <a:r>
              <a:rPr lang="ru-RU" sz="2800" dirty="0" smtClean="0"/>
              <a:t>-Мир природы</a:t>
            </a:r>
          </a:p>
          <a:p>
            <a:r>
              <a:rPr lang="ru-RU" sz="2800" dirty="0" smtClean="0"/>
              <a:t>-Мир животных</a:t>
            </a:r>
          </a:p>
          <a:p>
            <a:r>
              <a:rPr lang="ru-RU" sz="2800" dirty="0" smtClean="0"/>
              <a:t>-Семья</a:t>
            </a:r>
          </a:p>
          <a:p>
            <a:r>
              <a:rPr lang="ru-RU" sz="2800" dirty="0" smtClean="0"/>
              <a:t>-Здоровье</a:t>
            </a:r>
          </a:p>
          <a:p>
            <a:r>
              <a:rPr lang="ru-RU" sz="2800" dirty="0" smtClean="0"/>
              <a:t>И т. 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837" y="2015766"/>
            <a:ext cx="1404330" cy="1063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839" y="5002307"/>
            <a:ext cx="1605668" cy="114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173902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889812" cy="52443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813" y="1487581"/>
            <a:ext cx="5634316" cy="537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7549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30" y="2059899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178605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43" y="511691"/>
            <a:ext cx="386095" cy="42345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0807" y="201331"/>
            <a:ext cx="6934721" cy="1044181"/>
          </a:xfrm>
        </p:spPr>
        <p:txBody>
          <a:bodyPr/>
          <a:lstStyle/>
          <a:p>
            <a:r>
              <a:rPr lang="ru-RU" dirty="0" smtClean="0"/>
              <a:t>Преимущество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520807" y="1121147"/>
            <a:ext cx="7520407" cy="396184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dirty="0"/>
              <a:t>- Ребенок самостоятельно собирает нужную информацию - Побуждает интерес у детей к познавательному развитию - Может разнообразить занятие или совместную деятельность со взрослым - Развивает креативность и творческое мышление, речь - Объединяет детей для увлекательного и полезного </a:t>
            </a:r>
            <a:r>
              <a:rPr lang="ru-RU" sz="2800" dirty="0" smtClean="0"/>
              <a:t>занятия. </a:t>
            </a:r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70647" y="430307"/>
            <a:ext cx="5109883" cy="262217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8526" y="137978"/>
            <a:ext cx="7404347" cy="1918447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rebuchet MS" panose="020B0603020202020204" pitchFamily="34" charset="0"/>
                <a:cs typeface="Segoe UI Light" panose="020B0502040204020203" pitchFamily="34" charset="0"/>
              </a:rPr>
              <a:t>Что такое </a:t>
            </a:r>
            <a:r>
              <a:rPr lang="ru-RU" sz="5400" dirty="0" err="1" smtClean="0">
                <a:latin typeface="Trebuchet MS" panose="020B0603020202020204" pitchFamily="34" charset="0"/>
                <a:cs typeface="Segoe UI Light" panose="020B0502040204020203" pitchFamily="34" charset="0"/>
              </a:rPr>
              <a:t>лэпбук</a:t>
            </a:r>
            <a:r>
              <a:rPr lang="ru-RU" sz="5400" dirty="0" smtClean="0">
                <a:latin typeface="Trebuchet MS" panose="020B0603020202020204" pitchFamily="34" charset="0"/>
                <a:cs typeface="Segoe UI Light" panose="020B0502040204020203" pitchFamily="34" charset="0"/>
              </a:rPr>
              <a:t>?</a:t>
            </a:r>
            <a:br>
              <a:rPr lang="ru-RU" sz="5400" dirty="0" smtClean="0">
                <a:latin typeface="Trebuchet MS" panose="020B0603020202020204" pitchFamily="34" charset="0"/>
                <a:cs typeface="Segoe UI Light" panose="020B0502040204020203" pitchFamily="34" charset="0"/>
              </a:rPr>
            </a:br>
            <a:endParaRPr lang="ru-RU" sz="5400" dirty="0">
              <a:latin typeface="Trebuchet MS" panose="020B0603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>
          <a:xfrm>
            <a:off x="2649069" y="1519518"/>
            <a:ext cx="5903260" cy="523090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Зародился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лэпбукинг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западе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однако американцы подхватив идею развили его до отдельного жанра. В дословном переводе с английского "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lapbook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значит "наколенная книга"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lap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колени,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книга). Она представляет из себя папку, которая удобно располагается на коленях для просмотра ее содержимого.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433" y="6119365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76" y="1031444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78" y="3201261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992" y="3038374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278" y="3267595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737" y="752134"/>
            <a:ext cx="722633" cy="7176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1" y="0"/>
            <a:ext cx="9560521" cy="22322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err="1" smtClean="0"/>
              <a:t>Лэпбук</a:t>
            </a: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Обеспечивает</a:t>
            </a:r>
            <a:r>
              <a:rPr lang="ru-RU" sz="2800" dirty="0">
                <a:solidFill>
                  <a:schemeClr val="tx1"/>
                </a:solidFill>
              </a:rPr>
              <a:t>: построение образовательной деятельности на основе взаимодействия взрослых с детьми, ориентированного на </a:t>
            </a:r>
            <a:r>
              <a:rPr lang="ru-RU" sz="2800" dirty="0" smtClean="0">
                <a:solidFill>
                  <a:schemeClr val="tx1"/>
                </a:solidFill>
              </a:rPr>
              <a:t>развитие </a:t>
            </a:r>
            <a:r>
              <a:rPr lang="ru-RU" sz="2800" dirty="0">
                <a:solidFill>
                  <a:schemeClr val="tx1"/>
                </a:solidFill>
              </a:rPr>
              <a:t>воображения, творческой активности и инициативы, в том числе </a:t>
            </a:r>
            <a:r>
              <a:rPr lang="ru-RU" sz="2800" dirty="0" smtClean="0">
                <a:solidFill>
                  <a:schemeClr val="tx1"/>
                </a:solidFill>
              </a:rPr>
              <a:t>речевой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243" y="2406149"/>
            <a:ext cx="5880265" cy="44518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831" y="3307936"/>
            <a:ext cx="916723" cy="73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048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75012" y="73646"/>
            <a:ext cx="7154092" cy="944752"/>
          </a:xfrm>
        </p:spPr>
        <p:txBody>
          <a:bodyPr/>
          <a:lstStyle/>
          <a:p>
            <a:pPr algn="ctr"/>
            <a:r>
              <a:rPr lang="ru-RU" dirty="0"/>
              <a:t>Зачем нужен </a:t>
            </a:r>
            <a:r>
              <a:rPr lang="ru-RU" dirty="0" err="1"/>
              <a:t>лэпбук</a:t>
            </a:r>
            <a:r>
              <a:rPr lang="ru-RU" dirty="0"/>
              <a:t>?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7335" y="1264024"/>
            <a:ext cx="8596668" cy="2706491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2800" dirty="0"/>
              <a:t>1. Он помогает ребенку по своему желанию организовать информацию по изучаемой теме и лучше понять и запомнить материал (особенно если ребенок </a:t>
            </a:r>
            <a:r>
              <a:rPr lang="ru-RU" sz="2800" dirty="0" err="1"/>
              <a:t>визуал</a:t>
            </a:r>
            <a:r>
              <a:rPr lang="ru-RU" sz="2800" dirty="0"/>
              <a:t>). </a:t>
            </a:r>
          </a:p>
        </p:txBody>
      </p:sp>
    </p:spTree>
    <p:extLst>
      <p:ext uri="{BB962C8B-B14F-4D97-AF65-F5344CB8AC3E}">
        <p14:creationId xmlns:p14="http://schemas.microsoft.com/office/powerpoint/2010/main" val="962224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76518"/>
            <a:ext cx="7866530" cy="537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839" y="5548147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77612" y="4482772"/>
            <a:ext cx="1798138" cy="57011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48117" y="174812"/>
            <a:ext cx="7525885" cy="112955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Зачем нужен </a:t>
            </a:r>
            <a:r>
              <a:rPr lang="ru-RU" sz="5400" dirty="0" err="1" smtClean="0"/>
              <a:t>лэпбук</a:t>
            </a:r>
            <a:r>
              <a:rPr lang="ru-RU" sz="5400" dirty="0" smtClean="0"/>
              <a:t>?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46276" y="868518"/>
            <a:ext cx="8596668" cy="37751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2-Ребенок </a:t>
            </a:r>
            <a:r>
              <a:rPr lang="ru-RU" sz="2800" dirty="0"/>
              <a:t>научится самостоятельно собирать и организовывать информацию </a:t>
            </a:r>
            <a:endParaRPr lang="ru-RU" sz="2800" dirty="0" smtClean="0"/>
          </a:p>
          <a:p>
            <a:r>
              <a:rPr lang="ru-RU" sz="2800" dirty="0" smtClean="0"/>
              <a:t>3-.</a:t>
            </a:r>
            <a:r>
              <a:rPr lang="ru-RU" sz="2800" dirty="0"/>
              <a:t>  Создание   </a:t>
            </a:r>
            <a:r>
              <a:rPr lang="ru-RU" sz="2800" dirty="0" err="1"/>
              <a:t>лэпбука</a:t>
            </a:r>
            <a:r>
              <a:rPr lang="ru-RU" sz="2800" dirty="0"/>
              <a:t> является одним из видов совместной деятельности взрослого и детей. А может быть еще и формой представления итогов проекта или тематической недели.</a:t>
            </a:r>
          </a:p>
        </p:txBody>
      </p:sp>
    </p:spTree>
    <p:extLst>
      <p:ext uri="{BB962C8B-B14F-4D97-AF65-F5344CB8AC3E}">
        <p14:creationId xmlns:p14="http://schemas.microsoft.com/office/powerpoint/2010/main" val="57480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251" y="78376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141" y="220381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323" y="5499362"/>
            <a:ext cx="386095" cy="4234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0" y="0"/>
            <a:ext cx="5835388" cy="49485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388" y="946141"/>
            <a:ext cx="6054161" cy="522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390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977" y="6036183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0945" y="533543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59" y="50478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047" y="0"/>
            <a:ext cx="9211235" cy="113389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Некоторые </a:t>
            </a:r>
            <a:r>
              <a:rPr lang="ru-RU" b="1" dirty="0"/>
              <a:t>правила по созданию и оформлению </a:t>
            </a:r>
            <a:r>
              <a:rPr lang="ru-RU" b="1" dirty="0" err="1"/>
              <a:t>лэпбука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64789" y="1513240"/>
            <a:ext cx="7688493" cy="4252903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1. Эстетичность. </a:t>
            </a:r>
          </a:p>
          <a:p>
            <a:pPr algn="just"/>
            <a:r>
              <a:rPr lang="ru-RU" sz="2800" b="1" dirty="0"/>
              <a:t>2. Долговечность. </a:t>
            </a:r>
          </a:p>
          <a:p>
            <a:pPr algn="just"/>
            <a:r>
              <a:rPr lang="ru-RU" sz="2800" b="1" dirty="0"/>
              <a:t>3. Минимум подписей. </a:t>
            </a:r>
          </a:p>
          <a:p>
            <a:pPr algn="just"/>
            <a:r>
              <a:rPr lang="ru-RU" sz="2800" b="1" dirty="0"/>
              <a:t>4. Все игры должны быть доступны пониманию детей. Взяв </a:t>
            </a:r>
            <a:r>
              <a:rPr lang="ru-RU" sz="2800" b="1" dirty="0" err="1"/>
              <a:t>лэпбук</a:t>
            </a:r>
            <a:r>
              <a:rPr lang="ru-RU" sz="2800" b="1" dirty="0"/>
              <a:t>, ребенок должен самостоятельно выбрать, что ему интересно, как с этим обращаться.</a:t>
            </a:r>
          </a:p>
          <a:p>
            <a:endParaRPr lang="ru-RU" sz="28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874" y="1183837"/>
            <a:ext cx="762565" cy="1223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887" y="1133893"/>
            <a:ext cx="762565" cy="122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2054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2061" y="210794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915" y="5712101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9" y="5816680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9239" y="0"/>
            <a:ext cx="9124764" cy="1487177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Некоторые правила по созданию и оформлению </a:t>
            </a:r>
            <a:r>
              <a:rPr lang="ru-RU" b="1" dirty="0" err="1"/>
              <a:t>лэпбука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84155" y="1487177"/>
            <a:ext cx="8596668" cy="2904564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5. В </a:t>
            </a:r>
            <a:r>
              <a:rPr lang="ru-RU" sz="2800" b="1" dirty="0" err="1"/>
              <a:t>лэпбуке</a:t>
            </a:r>
            <a:r>
              <a:rPr lang="ru-RU" sz="2800" b="1" dirty="0"/>
              <a:t> приветствуется большое количество удобно открываемых кармашков. Они вызовут интерес у детей.</a:t>
            </a:r>
          </a:p>
          <a:p>
            <a:pPr algn="just"/>
            <a:r>
              <a:rPr lang="ru-RU" sz="2800" b="1" dirty="0"/>
              <a:t>6. Информация, содержащаяся в </a:t>
            </a:r>
            <a:r>
              <a:rPr lang="ru-RU" sz="2800" b="1" dirty="0" err="1"/>
              <a:t>лэпбуке</a:t>
            </a:r>
            <a:r>
              <a:rPr lang="ru-RU" sz="2800" b="1" dirty="0"/>
              <a:t>, должна быть понятна ребенку и подобрана в соответствии с возрастом.</a:t>
            </a:r>
          </a:p>
          <a:p>
            <a:endParaRPr lang="ru-RU" sz="28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739" y="1247659"/>
            <a:ext cx="1390613" cy="119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2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6E651B-F8A4-462D-AD53-A41449326690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547570a-e5f4-4946-a4c3-82580e42479e"/>
    <ds:schemaRef ds:uri="http://purl.org/dc/elements/1.1/"/>
    <ds:schemaRef ds:uri="http://purl.org/dc/dcmitype/"/>
    <ds:schemaRef ds:uri="6ee78bd2-4339-4042-adc0-bcc646419980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327</Words>
  <Application>Microsoft Office PowerPoint</Application>
  <PresentationFormat>Широкоэкранный</PresentationFormat>
  <Paragraphs>36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Segoe UI</vt:lpstr>
      <vt:lpstr>Segoe UI Light</vt:lpstr>
      <vt:lpstr>Times New Roman</vt:lpstr>
      <vt:lpstr>Trebuchet MS</vt:lpstr>
      <vt:lpstr>Wingdings 3</vt:lpstr>
      <vt:lpstr>Грань</vt:lpstr>
      <vt:lpstr>Лэпбук в работе воспитателя</vt:lpstr>
      <vt:lpstr>Что такое лэпбук? </vt:lpstr>
      <vt:lpstr>Лэпбук  Обеспечивает: построение образовательной деятельности на основе взаимодействия взрослых с детьми, ориентированного на развитие воображения, творческой активности и инициативы, в том числе речевой.</vt:lpstr>
      <vt:lpstr>Зачем нужен лэпбук? </vt:lpstr>
      <vt:lpstr>Презентация PowerPoint</vt:lpstr>
      <vt:lpstr>Зачем нужен лэпбук?</vt:lpstr>
      <vt:lpstr>Презентация PowerPoint</vt:lpstr>
      <vt:lpstr>Некоторые правила по созданию и оформлению лэпбука</vt:lpstr>
      <vt:lpstr>Некоторые правила по созданию и оформлению лэпбука</vt:lpstr>
      <vt:lpstr>Презентация PowerPoint</vt:lpstr>
      <vt:lpstr>Макет </vt:lpstr>
      <vt:lpstr>Презентация PowerPoint</vt:lpstr>
      <vt:lpstr>Кармашки</vt:lpstr>
      <vt:lpstr>Конвертики обычные и фигурные </vt:lpstr>
      <vt:lpstr>Оформление </vt:lpstr>
      <vt:lpstr>Разная тематика</vt:lpstr>
      <vt:lpstr>Презентация PowerPoint</vt:lpstr>
      <vt:lpstr>Преимущество лэпбука</vt:lpstr>
      <vt:lpstr>Спасибо за внимание!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2018-12-17T19:57:59Z</dcterms:created>
  <dcterms:modified xsi:type="dcterms:W3CDTF">2022-12-04T09:29:38Z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