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9" r:id="rId1"/>
  </p:sldMasterIdLst>
  <p:sldIdLst>
    <p:sldId id="308" r:id="rId2"/>
    <p:sldId id="309" r:id="rId3"/>
    <p:sldId id="307" r:id="rId4"/>
    <p:sldId id="258" r:id="rId5"/>
    <p:sldId id="310" r:id="rId6"/>
    <p:sldId id="318" r:id="rId7"/>
    <p:sldId id="319" r:id="rId8"/>
    <p:sldId id="320" r:id="rId9"/>
    <p:sldId id="322" r:id="rId10"/>
    <p:sldId id="323" r:id="rId11"/>
    <p:sldId id="324" r:id="rId12"/>
    <p:sldId id="325" r:id="rId13"/>
    <p:sldId id="326" r:id="rId14"/>
    <p:sldId id="327" r:id="rId15"/>
    <p:sldId id="32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E12AE9E6-CCEE-44A2-866B-0EC9A9B70484}">
          <p14:sldIdLst>
            <p14:sldId id="308"/>
            <p14:sldId id="309"/>
            <p14:sldId id="307"/>
            <p14:sldId id="258"/>
            <p14:sldId id="310"/>
            <p14:sldId id="318"/>
            <p14:sldId id="319"/>
            <p14:sldId id="320"/>
          </p14:sldIdLst>
        </p14:section>
        <p14:section name="Раздел без заголовка" id="{AEEE5BDD-A26E-4CB9-AE29-602F2BE4516C}">
          <p14:sldIdLst>
            <p14:sldId id="322"/>
            <p14:sldId id="323"/>
            <p14:sldId id="324"/>
            <p14:sldId id="325"/>
            <p14:sldId id="326"/>
            <p14:sldId id="327"/>
            <p14:sldId id="32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ергей" initials="С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112" d="100"/>
          <a:sy n="112" d="100"/>
        </p:scale>
        <p:origin x="-1608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6;&#1082;&#1091;&#1084;&#1077;&#1085;&#1090;&#1099;\&#1056;&#1072;&#1073;&#1086;&#1090;&#1072;\&#1056;&#1072;&#1073;&#1086;&#1090;&#1072;!\&#1040;&#1082;&#1072;&#1076;&#1077;&#1084;&#1080;&#1103;\9760%20&#1052;&#1086;&#1076;&#1077;&#1083;&#1080;&#1088;&#1086;&#1074;&#1072;&#1085;&#1080;&#1077;\&#1083;&#1100;&#1080;&#1078;&#1083;%20&#1072;&#1074;&#1095;&#1100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6;&#1082;&#1091;&#1084;&#1077;&#1085;&#1090;&#1099;\&#1056;&#1072;&#1073;&#1086;&#1090;&#1072;\&#1056;&#1072;&#1073;&#1086;&#1090;&#1072;!\&#1040;&#1082;&#1072;&#1076;&#1077;&#1084;&#1080;&#1103;\9760%20&#1052;&#1086;&#1076;&#1077;&#1083;&#1080;&#1088;&#1086;&#1074;&#1072;&#1085;&#1080;&#1077;\&#1083;&#1100;&#1080;&#1078;&#1083;%20&#1072;&#1074;&#1095;&#110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2"/>
                <c:pt idx="0">
                  <c:v>"Выделение существенных понятий"</c:v>
                </c:pt>
                <c:pt idx="1">
                  <c:v>Методика определения уровня умственного развития детей по Э.Ф. Зямбицявичене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</c:v>
                </c:pt>
                <c:pt idx="1">
                  <c:v>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1C5-4D0D-9C08-AC20F9278A0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2"/>
                <c:pt idx="0">
                  <c:v>"Выделение существенных понятий"</c:v>
                </c:pt>
                <c:pt idx="1">
                  <c:v>Методика определения уровня умственного развития детей по Э.Ф. Зямбицявичене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0.70000000000000007</c:v>
                </c:pt>
                <c:pt idx="1">
                  <c:v>0.8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1C5-4D0D-9C08-AC20F9278A0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2"/>
                <c:pt idx="0">
                  <c:v>"Выделение существенных понятий"</c:v>
                </c:pt>
                <c:pt idx="1">
                  <c:v>Методика определения уровня умственного развития детей по Э.Ф. Зямбицявичене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0.1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1C5-4D0D-9C08-AC20F9278A0F}"/>
            </c:ext>
          </c:extLst>
        </c:ser>
        <c:dLbls>
          <c:showVal val="1"/>
        </c:dLbls>
        <c:gapWidth val="219"/>
        <c:overlap val="-27"/>
        <c:axId val="129437696"/>
        <c:axId val="129439232"/>
      </c:barChart>
      <c:catAx>
        <c:axId val="12943769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9439232"/>
        <c:crosses val="autoZero"/>
        <c:auto val="1"/>
        <c:lblAlgn val="ctr"/>
        <c:lblOffset val="100"/>
      </c:catAx>
      <c:valAx>
        <c:axId val="12943923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9437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1400" b="1" i="0" u="none" strike="noStrike" baseline="0">
                <a:latin typeface="Times New Roman" pitchFamily="18" charset="0"/>
                <a:cs typeface="Times New Roman" pitchFamily="18" charset="0"/>
              </a:rPr>
              <a:t>«Выделение существенных признаков понятий»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v>констатирующий этап</c:v>
          </c:tx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Лист1!$A$1:$A$4</c:f>
              <c:strCache>
                <c:ptCount val="4"/>
                <c:pt idx="0">
                  <c:v>низкий</c:v>
                </c:pt>
                <c:pt idx="1">
                  <c:v>средний </c:v>
                </c:pt>
                <c:pt idx="2">
                  <c:v>высокий</c:v>
                </c:pt>
                <c:pt idx="3">
                  <c:v>очень высокий</c:v>
                </c:pt>
              </c:strCache>
            </c:strRef>
          </c:cat>
          <c:val>
            <c:numRef>
              <c:f>Лист1!$B$1:$B$4</c:f>
              <c:numCache>
                <c:formatCode>0%</c:formatCode>
                <c:ptCount val="4"/>
                <c:pt idx="0">
                  <c:v>0.1</c:v>
                </c:pt>
                <c:pt idx="1">
                  <c:v>0.8</c:v>
                </c:pt>
                <c:pt idx="2">
                  <c:v>0.1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211-45A1-BFB2-8FB2C7E2A795}"/>
            </c:ext>
          </c:extLst>
        </c:ser>
        <c:ser>
          <c:idx val="1"/>
          <c:order val="1"/>
          <c:tx>
            <c:v>контрольный этап</c:v>
          </c:tx>
          <c:dLbls>
            <c:dLbl>
              <c:idx val="1"/>
              <c:layout>
                <c:manualLayout>
                  <c:x val="2.5000000000000216E-2"/>
                  <c:y val="0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B211-45A1-BFB2-8FB2C7E2A795}"/>
                </c:ext>
              </c:extLst>
            </c:dLbl>
            <c:dLbl>
              <c:idx val="2"/>
              <c:layout>
                <c:manualLayout>
                  <c:x val="2.2222222222222292E-2"/>
                  <c:y val="0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B211-45A1-BFB2-8FB2C7E2A795}"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Лист1!$A$1:$A$4</c:f>
              <c:strCache>
                <c:ptCount val="4"/>
                <c:pt idx="0">
                  <c:v>низкий</c:v>
                </c:pt>
                <c:pt idx="1">
                  <c:v>средний </c:v>
                </c:pt>
                <c:pt idx="2">
                  <c:v>высокий</c:v>
                </c:pt>
                <c:pt idx="3">
                  <c:v>очень высокий</c:v>
                </c:pt>
              </c:strCache>
            </c:strRef>
          </c:cat>
          <c:val>
            <c:numRef>
              <c:f>Лист1!$C$1:$C$4</c:f>
              <c:numCache>
                <c:formatCode>0%</c:formatCode>
                <c:ptCount val="4"/>
                <c:pt idx="0">
                  <c:v>0</c:v>
                </c:pt>
                <c:pt idx="1">
                  <c:v>0.60000000000000064</c:v>
                </c:pt>
                <c:pt idx="2">
                  <c:v>0.30000000000000032</c:v>
                </c:pt>
                <c:pt idx="3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211-45A1-BFB2-8FB2C7E2A795}"/>
            </c:ext>
          </c:extLst>
        </c:ser>
        <c:dLbls>
          <c:showVal val="1"/>
        </c:dLbls>
        <c:shape val="box"/>
        <c:axId val="75467776"/>
        <c:axId val="75470336"/>
        <c:axId val="0"/>
      </c:bar3DChart>
      <c:catAx>
        <c:axId val="75467776"/>
        <c:scaling>
          <c:orientation val="minMax"/>
        </c:scaling>
        <c:axPos val="b"/>
        <c:numFmt formatCode="General" sourceLinked="0"/>
        <c:tickLblPos val="nextTo"/>
        <c:crossAx val="75470336"/>
        <c:crosses val="autoZero"/>
        <c:auto val="1"/>
        <c:lblAlgn val="ctr"/>
        <c:lblOffset val="100"/>
      </c:catAx>
      <c:valAx>
        <c:axId val="75470336"/>
        <c:scaling>
          <c:orientation val="minMax"/>
        </c:scaling>
        <c:axPos val="l"/>
        <c:majorGridlines/>
        <c:numFmt formatCode="0%" sourceLinked="1"/>
        <c:tickLblPos val="nextTo"/>
        <c:crossAx val="75467776"/>
        <c:crosses val="autoZero"/>
        <c:crossBetween val="between"/>
      </c:valAx>
    </c:plotArea>
    <c:legend>
      <c:legendPos val="b"/>
      <c:layout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Методика</a:t>
            </a:r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0" u="none" strike="noStrike" baseline="0">
                <a:latin typeface="Times New Roman" pitchFamily="18" charset="0"/>
                <a:cs typeface="Times New Roman" pitchFamily="18" charset="0"/>
              </a:rPr>
              <a:t>определения уровня умственного развития детей по Э.Ф. Зямбицявичене 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v>констатирующий этап</c:v>
          </c:tx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Лист1!$A$6:$A$9</c:f>
              <c:strCache>
                <c:ptCount val="4"/>
                <c:pt idx="0">
                  <c:v>низкий</c:v>
                </c:pt>
                <c:pt idx="1">
                  <c:v>средний </c:v>
                </c:pt>
                <c:pt idx="2">
                  <c:v>высокий</c:v>
                </c:pt>
                <c:pt idx="3">
                  <c:v>очень высокий</c:v>
                </c:pt>
              </c:strCache>
            </c:strRef>
          </c:cat>
          <c:val>
            <c:numRef>
              <c:f>Лист1!$B$6:$B$9</c:f>
              <c:numCache>
                <c:formatCode>0%</c:formatCode>
                <c:ptCount val="4"/>
                <c:pt idx="0">
                  <c:v>0.1</c:v>
                </c:pt>
                <c:pt idx="1">
                  <c:v>0.9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29C-4042-89BA-9C8F23291CE9}"/>
            </c:ext>
          </c:extLst>
        </c:ser>
        <c:ser>
          <c:idx val="1"/>
          <c:order val="1"/>
          <c:tx>
            <c:v>контрольный этап</c:v>
          </c:tx>
          <c:dLbls>
            <c:dLbl>
              <c:idx val="0"/>
              <c:layout>
                <c:manualLayout>
                  <c:x val="3.0555555555555582E-2"/>
                  <c:y val="0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29C-4042-89BA-9C8F23291CE9}"/>
                </c:ext>
              </c:extLst>
            </c:dLbl>
            <c:dLbl>
              <c:idx val="1"/>
              <c:layout>
                <c:manualLayout>
                  <c:x val="2.777777777777864E-2"/>
                  <c:y val="0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D29C-4042-89BA-9C8F23291CE9}"/>
                </c:ext>
              </c:extLst>
            </c:dLbl>
            <c:dLbl>
              <c:idx val="2"/>
              <c:layout>
                <c:manualLayout>
                  <c:x val="2.2222222222222251E-2"/>
                  <c:y val="4.2437781360069625E-17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29C-4042-89BA-9C8F23291CE9}"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Лист1!$A$6:$A$9</c:f>
              <c:strCache>
                <c:ptCount val="4"/>
                <c:pt idx="0">
                  <c:v>низкий</c:v>
                </c:pt>
                <c:pt idx="1">
                  <c:v>средний </c:v>
                </c:pt>
                <c:pt idx="2">
                  <c:v>высокий</c:v>
                </c:pt>
                <c:pt idx="3">
                  <c:v>очень высокий</c:v>
                </c:pt>
              </c:strCache>
            </c:strRef>
          </c:cat>
          <c:val>
            <c:numRef>
              <c:f>Лист1!$C$6:$C$9</c:f>
              <c:numCache>
                <c:formatCode>0%</c:formatCode>
                <c:ptCount val="4"/>
                <c:pt idx="0">
                  <c:v>0</c:v>
                </c:pt>
                <c:pt idx="1">
                  <c:v>0.5</c:v>
                </c:pt>
                <c:pt idx="2">
                  <c:v>0.4</c:v>
                </c:pt>
                <c:pt idx="3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29C-4042-89BA-9C8F23291CE9}"/>
            </c:ext>
          </c:extLst>
        </c:ser>
        <c:dLbls>
          <c:showVal val="1"/>
        </c:dLbls>
        <c:shape val="box"/>
        <c:axId val="74567040"/>
        <c:axId val="75486336"/>
        <c:axId val="0"/>
      </c:bar3DChart>
      <c:catAx>
        <c:axId val="74567040"/>
        <c:scaling>
          <c:orientation val="minMax"/>
        </c:scaling>
        <c:axPos val="b"/>
        <c:numFmt formatCode="General" sourceLinked="0"/>
        <c:tickLblPos val="nextTo"/>
        <c:crossAx val="75486336"/>
        <c:crosses val="autoZero"/>
        <c:auto val="1"/>
        <c:lblAlgn val="ctr"/>
        <c:lblOffset val="100"/>
      </c:catAx>
      <c:valAx>
        <c:axId val="75486336"/>
        <c:scaling>
          <c:orientation val="minMax"/>
        </c:scaling>
        <c:axPos val="l"/>
        <c:majorGridlines/>
        <c:numFmt formatCode="0%" sourceLinked="1"/>
        <c:tickLblPos val="nextTo"/>
        <c:crossAx val="74567040"/>
        <c:crosses val="autoZero"/>
        <c:crossBetween val="between"/>
      </c:valAx>
    </c:plotArea>
    <c:legend>
      <c:legendPos val="b"/>
      <c:layout/>
    </c:legend>
    <c:plotVisOnly val="1"/>
    <c:dispBlanksAs val="gap"/>
  </c:chart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D09B6F-A1C1-481A-877D-0B8B2860FCA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E8BDC9-3C11-4240-BADB-6DD9560E0581}">
      <dgm:prSet phldrT="[Текст]" custT="1"/>
      <dgm:spPr/>
      <dgm:t>
        <a:bodyPr/>
        <a:lstStyle/>
        <a:p>
          <a:r>
            <a:rPr lang="ru-RU" sz="2800" dirty="0" smtClean="0"/>
            <a:t>ЦЕЛЬ</a:t>
          </a:r>
          <a:endParaRPr lang="ru-RU" sz="2800" dirty="0"/>
        </a:p>
      </dgm:t>
    </dgm:pt>
    <dgm:pt modelId="{A2516B7C-1BAD-4D90-A6D5-4C8BE9829873}" type="parTrans" cxnId="{ECDE2BBC-DA7C-4EFB-9D2C-AE83FD0683AF}">
      <dgm:prSet/>
      <dgm:spPr/>
      <dgm:t>
        <a:bodyPr/>
        <a:lstStyle/>
        <a:p>
          <a:endParaRPr lang="ru-RU"/>
        </a:p>
      </dgm:t>
    </dgm:pt>
    <dgm:pt modelId="{EDFD7FC3-7BC6-42AB-B783-78A8488E022B}" type="sibTrans" cxnId="{ECDE2BBC-DA7C-4EFB-9D2C-AE83FD0683AF}">
      <dgm:prSet/>
      <dgm:spPr/>
      <dgm:t>
        <a:bodyPr/>
        <a:lstStyle/>
        <a:p>
          <a:endParaRPr lang="ru-RU"/>
        </a:p>
      </dgm:t>
    </dgm:pt>
    <dgm:pt modelId="{80D2F266-2290-4877-8635-AB8C94B4A262}">
      <dgm:prSet phldrT="[Текст]" custT="1"/>
      <dgm:spPr/>
      <dgm:t>
        <a:bodyPr/>
        <a:lstStyle/>
        <a:p>
          <a:r>
            <a:rPr lang="ru-RU" sz="2800" b="1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Изучение особенностей использования моделирования для развития логического мышления у младших школьников.</a:t>
          </a:r>
          <a:endParaRPr lang="ru-RU" sz="2800" b="1" i="0" dirty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49C483-FF7C-4394-B18D-455B0AA9B9F9}" type="parTrans" cxnId="{A4EBCDB9-7B77-4C5D-8E86-A6456B835CC4}">
      <dgm:prSet/>
      <dgm:spPr/>
      <dgm:t>
        <a:bodyPr/>
        <a:lstStyle/>
        <a:p>
          <a:endParaRPr lang="ru-RU"/>
        </a:p>
      </dgm:t>
    </dgm:pt>
    <dgm:pt modelId="{61B9ACF8-00C6-4E0C-8FDD-C2A936AA8328}" type="sibTrans" cxnId="{A4EBCDB9-7B77-4C5D-8E86-A6456B835CC4}">
      <dgm:prSet/>
      <dgm:spPr/>
      <dgm:t>
        <a:bodyPr/>
        <a:lstStyle/>
        <a:p>
          <a:endParaRPr lang="ru-RU"/>
        </a:p>
      </dgm:t>
    </dgm:pt>
    <dgm:pt modelId="{8F7448C5-1F3A-467E-92C6-29EC98FBF949}">
      <dgm:prSet phldrT="[Текст]" custT="1"/>
      <dgm:spPr/>
      <dgm:t>
        <a:bodyPr/>
        <a:lstStyle/>
        <a:p>
          <a:r>
            <a:rPr lang="ru-RU" sz="2800" dirty="0" smtClean="0"/>
            <a:t>ОБЪЕКТ</a:t>
          </a:r>
          <a:endParaRPr lang="ru-RU" sz="2800" dirty="0"/>
        </a:p>
      </dgm:t>
    </dgm:pt>
    <dgm:pt modelId="{ADFBB44D-EE0B-499B-8B92-64DA0154B499}" type="parTrans" cxnId="{6FE84E10-0DCA-48F1-9FD1-088876D3E57E}">
      <dgm:prSet/>
      <dgm:spPr/>
      <dgm:t>
        <a:bodyPr/>
        <a:lstStyle/>
        <a:p>
          <a:endParaRPr lang="ru-RU"/>
        </a:p>
      </dgm:t>
    </dgm:pt>
    <dgm:pt modelId="{2CF78874-9022-4A64-8D6D-F8B10E4CC1BB}" type="sibTrans" cxnId="{6FE84E10-0DCA-48F1-9FD1-088876D3E57E}">
      <dgm:prSet/>
      <dgm:spPr/>
      <dgm:t>
        <a:bodyPr/>
        <a:lstStyle/>
        <a:p>
          <a:endParaRPr lang="ru-RU"/>
        </a:p>
      </dgm:t>
    </dgm:pt>
    <dgm:pt modelId="{BC5CAE3A-AA9B-483E-A42F-567C7782BAE0}">
      <dgm:prSet phldrT="[Текст]" custT="1"/>
      <dgm:spPr/>
      <dgm:t>
        <a:bodyPr/>
        <a:lstStyle/>
        <a:p>
          <a:pPr algn="l"/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Процесс развития логического мышления у младших школьников.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A353F7-4622-4F72-8128-AACD3742EEF7}" type="parTrans" cxnId="{F7CCDC17-3C03-4F41-9E62-7AE3BC9E06DB}">
      <dgm:prSet/>
      <dgm:spPr/>
      <dgm:t>
        <a:bodyPr/>
        <a:lstStyle/>
        <a:p>
          <a:endParaRPr lang="ru-RU"/>
        </a:p>
      </dgm:t>
    </dgm:pt>
    <dgm:pt modelId="{EC61B85C-44E1-443E-88E1-194CD5DA3413}" type="sibTrans" cxnId="{F7CCDC17-3C03-4F41-9E62-7AE3BC9E06DB}">
      <dgm:prSet/>
      <dgm:spPr/>
      <dgm:t>
        <a:bodyPr/>
        <a:lstStyle/>
        <a:p>
          <a:endParaRPr lang="ru-RU"/>
        </a:p>
      </dgm:t>
    </dgm:pt>
    <dgm:pt modelId="{7FE94FD4-245A-45AC-8EC4-1A8636FB2E8D}">
      <dgm:prSet phldrT="[Текст]" custT="1"/>
      <dgm:spPr/>
      <dgm:t>
        <a:bodyPr/>
        <a:lstStyle/>
        <a:p>
          <a:r>
            <a:rPr lang="ru-RU" sz="2800" dirty="0" smtClean="0"/>
            <a:t>ПРЕДМЕТ</a:t>
          </a:r>
          <a:endParaRPr lang="ru-RU" sz="2800" dirty="0"/>
        </a:p>
      </dgm:t>
    </dgm:pt>
    <dgm:pt modelId="{6DD8272C-D999-4E60-BCF7-40966F233E75}" type="parTrans" cxnId="{C97816FD-590C-4F78-A5F9-019795DD6553}">
      <dgm:prSet/>
      <dgm:spPr/>
      <dgm:t>
        <a:bodyPr/>
        <a:lstStyle/>
        <a:p>
          <a:endParaRPr lang="ru-RU"/>
        </a:p>
      </dgm:t>
    </dgm:pt>
    <dgm:pt modelId="{82E722ED-EDA2-45CF-BA1B-D56C7DCF50EA}" type="sibTrans" cxnId="{C97816FD-590C-4F78-A5F9-019795DD6553}">
      <dgm:prSet/>
      <dgm:spPr/>
      <dgm:t>
        <a:bodyPr/>
        <a:lstStyle/>
        <a:p>
          <a:endParaRPr lang="ru-RU"/>
        </a:p>
      </dgm:t>
    </dgm:pt>
    <dgm:pt modelId="{839A9C53-66B3-4234-B635-672A8EA6481D}">
      <dgm:prSet phldrT="[Текст]" custT="1"/>
      <dgm:spPr/>
      <dgm:t>
        <a:bodyPr/>
        <a:lstStyle/>
        <a:p>
          <a:pPr algn="l"/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Моделирование как средство развития логического мышления младших школьников. 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3AF0B4-8C85-4BD9-B514-8EC6648DE296}" type="parTrans" cxnId="{9E6320BA-BA04-426F-859B-A2DAAE3F7E27}">
      <dgm:prSet/>
      <dgm:spPr/>
      <dgm:t>
        <a:bodyPr/>
        <a:lstStyle/>
        <a:p>
          <a:endParaRPr lang="ru-RU"/>
        </a:p>
      </dgm:t>
    </dgm:pt>
    <dgm:pt modelId="{CE8B56D1-C7E9-4E08-B3D9-D228C56759ED}" type="sibTrans" cxnId="{9E6320BA-BA04-426F-859B-A2DAAE3F7E27}">
      <dgm:prSet/>
      <dgm:spPr/>
      <dgm:t>
        <a:bodyPr/>
        <a:lstStyle/>
        <a:p>
          <a:endParaRPr lang="ru-RU"/>
        </a:p>
      </dgm:t>
    </dgm:pt>
    <dgm:pt modelId="{9E8E62CB-604C-4A80-B9DF-57899765C364}" type="pres">
      <dgm:prSet presAssocID="{CBD09B6F-A1C1-481A-877D-0B8B2860FCA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ECE2AC-BA58-426D-81FB-7F5C91E192C6}" type="pres">
      <dgm:prSet presAssocID="{96E8BDC9-3C11-4240-BADB-6DD9560E0581}" presName="linNode" presStyleCnt="0"/>
      <dgm:spPr/>
    </dgm:pt>
    <dgm:pt modelId="{6FF09E03-2D3E-4FD9-9C78-1A0D5A2DB848}" type="pres">
      <dgm:prSet presAssocID="{96E8BDC9-3C11-4240-BADB-6DD9560E0581}" presName="parentText" presStyleLbl="node1" presStyleIdx="0" presStyleCnt="3" custScaleX="67595" custScaleY="592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5E761F-C1C9-4E2C-AC94-260C98E33E6B}" type="pres">
      <dgm:prSet presAssocID="{96E8BDC9-3C11-4240-BADB-6DD9560E0581}" presName="descendantText" presStyleLbl="alignAccFollowNode1" presStyleIdx="0" presStyleCnt="3" custScaleX="1142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C6A23C-129E-47A2-8D03-77C95442E78B}" type="pres">
      <dgm:prSet presAssocID="{EDFD7FC3-7BC6-42AB-B783-78A8488E022B}" presName="sp" presStyleCnt="0"/>
      <dgm:spPr/>
    </dgm:pt>
    <dgm:pt modelId="{9A577D74-379E-4829-8EED-3A287A60FD3E}" type="pres">
      <dgm:prSet presAssocID="{8F7448C5-1F3A-467E-92C6-29EC98FBF949}" presName="linNode" presStyleCnt="0"/>
      <dgm:spPr/>
    </dgm:pt>
    <dgm:pt modelId="{DF6539C4-235B-4B60-9B5C-587962DEB6B4}" type="pres">
      <dgm:prSet presAssocID="{8F7448C5-1F3A-467E-92C6-29EC98FBF949}" presName="parentText" presStyleLbl="node1" presStyleIdx="1" presStyleCnt="3" custScaleX="67310" custScaleY="636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FFEFFF-AED9-4098-AF4E-53176B237B06}" type="pres">
      <dgm:prSet presAssocID="{8F7448C5-1F3A-467E-92C6-29EC98FBF949}" presName="descendantText" presStyleLbl="alignAccFollowNode1" presStyleIdx="1" presStyleCnt="3" custScaleX="1120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93C74A-EDD3-40B1-821D-13ACB7637ED8}" type="pres">
      <dgm:prSet presAssocID="{2CF78874-9022-4A64-8D6D-F8B10E4CC1BB}" presName="sp" presStyleCnt="0"/>
      <dgm:spPr/>
    </dgm:pt>
    <dgm:pt modelId="{DBCF0B6C-CF69-43C0-8CC8-972C80070DB9}" type="pres">
      <dgm:prSet presAssocID="{7FE94FD4-245A-45AC-8EC4-1A8636FB2E8D}" presName="linNode" presStyleCnt="0"/>
      <dgm:spPr/>
    </dgm:pt>
    <dgm:pt modelId="{97F2E2CD-52C1-41A6-BBB0-87AEC1976B13}" type="pres">
      <dgm:prSet presAssocID="{7FE94FD4-245A-45AC-8EC4-1A8636FB2E8D}" presName="parentText" presStyleLbl="node1" presStyleIdx="2" presStyleCnt="3" custScaleX="68147" custScaleY="56877" custLinFactNeighborX="-155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38599E-3974-426C-8334-738E5F500EA6}" type="pres">
      <dgm:prSet presAssocID="{7FE94FD4-245A-45AC-8EC4-1A8636FB2E8D}" presName="descendantText" presStyleLbl="alignAccFollowNode1" presStyleIdx="2" presStyleCnt="3" custAng="0" custScaleX="113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C6B797-811A-4BE7-B86E-EB47A1E00B97}" type="presOf" srcId="{7FE94FD4-245A-45AC-8EC4-1A8636FB2E8D}" destId="{97F2E2CD-52C1-41A6-BBB0-87AEC1976B13}" srcOrd="0" destOrd="0" presId="urn:microsoft.com/office/officeart/2005/8/layout/vList5"/>
    <dgm:cxn modelId="{F43CF94C-7A93-4C64-85E6-56555495F051}" type="presOf" srcId="{CBD09B6F-A1C1-481A-877D-0B8B2860FCA6}" destId="{9E8E62CB-604C-4A80-B9DF-57899765C364}" srcOrd="0" destOrd="0" presId="urn:microsoft.com/office/officeart/2005/8/layout/vList5"/>
    <dgm:cxn modelId="{F7CCDC17-3C03-4F41-9E62-7AE3BC9E06DB}" srcId="{8F7448C5-1F3A-467E-92C6-29EC98FBF949}" destId="{BC5CAE3A-AA9B-483E-A42F-567C7782BAE0}" srcOrd="0" destOrd="0" parTransId="{61A353F7-4622-4F72-8128-AACD3742EEF7}" sibTransId="{EC61B85C-44E1-443E-88E1-194CD5DA3413}"/>
    <dgm:cxn modelId="{36FD4866-D55D-4B0F-A839-D5A082503CD0}" type="presOf" srcId="{96E8BDC9-3C11-4240-BADB-6DD9560E0581}" destId="{6FF09E03-2D3E-4FD9-9C78-1A0D5A2DB848}" srcOrd="0" destOrd="0" presId="urn:microsoft.com/office/officeart/2005/8/layout/vList5"/>
    <dgm:cxn modelId="{798106F2-13F3-4800-BC0C-3C0070E53E6E}" type="presOf" srcId="{839A9C53-66B3-4234-B635-672A8EA6481D}" destId="{E838599E-3974-426C-8334-738E5F500EA6}" srcOrd="0" destOrd="0" presId="urn:microsoft.com/office/officeart/2005/8/layout/vList5"/>
    <dgm:cxn modelId="{9E6320BA-BA04-426F-859B-A2DAAE3F7E27}" srcId="{7FE94FD4-245A-45AC-8EC4-1A8636FB2E8D}" destId="{839A9C53-66B3-4234-B635-672A8EA6481D}" srcOrd="0" destOrd="0" parTransId="{833AF0B4-8C85-4BD9-B514-8EC6648DE296}" sibTransId="{CE8B56D1-C7E9-4E08-B3D9-D228C56759ED}"/>
    <dgm:cxn modelId="{6FE84E10-0DCA-48F1-9FD1-088876D3E57E}" srcId="{CBD09B6F-A1C1-481A-877D-0B8B2860FCA6}" destId="{8F7448C5-1F3A-467E-92C6-29EC98FBF949}" srcOrd="1" destOrd="0" parTransId="{ADFBB44D-EE0B-499B-8B92-64DA0154B499}" sibTransId="{2CF78874-9022-4A64-8D6D-F8B10E4CC1BB}"/>
    <dgm:cxn modelId="{ECDE2BBC-DA7C-4EFB-9D2C-AE83FD0683AF}" srcId="{CBD09B6F-A1C1-481A-877D-0B8B2860FCA6}" destId="{96E8BDC9-3C11-4240-BADB-6DD9560E0581}" srcOrd="0" destOrd="0" parTransId="{A2516B7C-1BAD-4D90-A6D5-4C8BE9829873}" sibTransId="{EDFD7FC3-7BC6-42AB-B783-78A8488E022B}"/>
    <dgm:cxn modelId="{C97816FD-590C-4F78-A5F9-019795DD6553}" srcId="{CBD09B6F-A1C1-481A-877D-0B8B2860FCA6}" destId="{7FE94FD4-245A-45AC-8EC4-1A8636FB2E8D}" srcOrd="2" destOrd="0" parTransId="{6DD8272C-D999-4E60-BCF7-40966F233E75}" sibTransId="{82E722ED-EDA2-45CF-BA1B-D56C7DCF50EA}"/>
    <dgm:cxn modelId="{A4EBCDB9-7B77-4C5D-8E86-A6456B835CC4}" srcId="{96E8BDC9-3C11-4240-BADB-6DD9560E0581}" destId="{80D2F266-2290-4877-8635-AB8C94B4A262}" srcOrd="0" destOrd="0" parTransId="{9B49C483-FF7C-4394-B18D-455B0AA9B9F9}" sibTransId="{61B9ACF8-00C6-4E0C-8FDD-C2A936AA8328}"/>
    <dgm:cxn modelId="{9F68E2F1-B0B6-483C-90C6-B19CC63620A9}" type="presOf" srcId="{8F7448C5-1F3A-467E-92C6-29EC98FBF949}" destId="{DF6539C4-235B-4B60-9B5C-587962DEB6B4}" srcOrd="0" destOrd="0" presId="urn:microsoft.com/office/officeart/2005/8/layout/vList5"/>
    <dgm:cxn modelId="{F4346391-6746-4894-A96C-DB8CFB041B88}" type="presOf" srcId="{BC5CAE3A-AA9B-483E-A42F-567C7782BAE0}" destId="{16FFEFFF-AED9-4098-AF4E-53176B237B06}" srcOrd="0" destOrd="0" presId="urn:microsoft.com/office/officeart/2005/8/layout/vList5"/>
    <dgm:cxn modelId="{A92BFAD2-33EB-40CE-B867-A96A94A83714}" type="presOf" srcId="{80D2F266-2290-4877-8635-AB8C94B4A262}" destId="{6A5E761F-C1C9-4E2C-AC94-260C98E33E6B}" srcOrd="0" destOrd="0" presId="urn:microsoft.com/office/officeart/2005/8/layout/vList5"/>
    <dgm:cxn modelId="{52D7E3A4-20FE-47FC-A3DE-9211B00368E5}" type="presParOf" srcId="{9E8E62CB-604C-4A80-B9DF-57899765C364}" destId="{C4ECE2AC-BA58-426D-81FB-7F5C91E192C6}" srcOrd="0" destOrd="0" presId="urn:microsoft.com/office/officeart/2005/8/layout/vList5"/>
    <dgm:cxn modelId="{1A73F301-A175-426F-8CCA-5291CFB764B8}" type="presParOf" srcId="{C4ECE2AC-BA58-426D-81FB-7F5C91E192C6}" destId="{6FF09E03-2D3E-4FD9-9C78-1A0D5A2DB848}" srcOrd="0" destOrd="0" presId="urn:microsoft.com/office/officeart/2005/8/layout/vList5"/>
    <dgm:cxn modelId="{BF947C0D-BCDB-4B30-965B-C1C77B84DB37}" type="presParOf" srcId="{C4ECE2AC-BA58-426D-81FB-7F5C91E192C6}" destId="{6A5E761F-C1C9-4E2C-AC94-260C98E33E6B}" srcOrd="1" destOrd="0" presId="urn:microsoft.com/office/officeart/2005/8/layout/vList5"/>
    <dgm:cxn modelId="{ECD99F36-5593-47E8-A131-80B43D38CE6C}" type="presParOf" srcId="{9E8E62CB-604C-4A80-B9DF-57899765C364}" destId="{E2C6A23C-129E-47A2-8D03-77C95442E78B}" srcOrd="1" destOrd="0" presId="urn:microsoft.com/office/officeart/2005/8/layout/vList5"/>
    <dgm:cxn modelId="{226BA2A0-9E53-44BF-9230-1EB74233401F}" type="presParOf" srcId="{9E8E62CB-604C-4A80-B9DF-57899765C364}" destId="{9A577D74-379E-4829-8EED-3A287A60FD3E}" srcOrd="2" destOrd="0" presId="urn:microsoft.com/office/officeart/2005/8/layout/vList5"/>
    <dgm:cxn modelId="{C6E744D6-D4A8-4E12-9DBF-5E7B90211351}" type="presParOf" srcId="{9A577D74-379E-4829-8EED-3A287A60FD3E}" destId="{DF6539C4-235B-4B60-9B5C-587962DEB6B4}" srcOrd="0" destOrd="0" presId="urn:microsoft.com/office/officeart/2005/8/layout/vList5"/>
    <dgm:cxn modelId="{E3C25278-1B62-4B65-A073-1BD832BF14C5}" type="presParOf" srcId="{9A577D74-379E-4829-8EED-3A287A60FD3E}" destId="{16FFEFFF-AED9-4098-AF4E-53176B237B06}" srcOrd="1" destOrd="0" presId="urn:microsoft.com/office/officeart/2005/8/layout/vList5"/>
    <dgm:cxn modelId="{05201E69-CFB9-4849-AD33-BE6484B7F31A}" type="presParOf" srcId="{9E8E62CB-604C-4A80-B9DF-57899765C364}" destId="{6F93C74A-EDD3-40B1-821D-13ACB7637ED8}" srcOrd="3" destOrd="0" presId="urn:microsoft.com/office/officeart/2005/8/layout/vList5"/>
    <dgm:cxn modelId="{79A62ADA-B3AF-4B00-A3B4-1D3756E8AB1A}" type="presParOf" srcId="{9E8E62CB-604C-4A80-B9DF-57899765C364}" destId="{DBCF0B6C-CF69-43C0-8CC8-972C80070DB9}" srcOrd="4" destOrd="0" presId="urn:microsoft.com/office/officeart/2005/8/layout/vList5"/>
    <dgm:cxn modelId="{7332923A-D777-4BDA-AFC6-BDBFDBF36032}" type="presParOf" srcId="{DBCF0B6C-CF69-43C0-8CC8-972C80070DB9}" destId="{97F2E2CD-52C1-41A6-BBB0-87AEC1976B13}" srcOrd="0" destOrd="0" presId="urn:microsoft.com/office/officeart/2005/8/layout/vList5"/>
    <dgm:cxn modelId="{E24196BB-FE8F-497C-AE78-9BAA7895F4C1}" type="presParOf" srcId="{DBCF0B6C-CF69-43C0-8CC8-972C80070DB9}" destId="{E838599E-3974-426C-8334-738E5F500EA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5E761F-C1C9-4E2C-AC94-260C98E33E6B}">
      <dsp:nvSpPr>
        <dsp:cNvPr id="0" name=""/>
        <dsp:cNvSpPr/>
      </dsp:nvSpPr>
      <dsp:spPr>
        <a:xfrm rot="5400000">
          <a:off x="4449048" y="-2216056"/>
          <a:ext cx="1935102" cy="636869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i="0" kern="1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Изучение особенностей использования моделирования для развития логического мышления у младших школьников.</a:t>
          </a:r>
          <a:endParaRPr lang="ru-RU" sz="2800" b="1" i="0" kern="1200" dirty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4449048" y="-2216056"/>
        <a:ext cx="1935102" cy="6368691"/>
      </dsp:txXfrm>
    </dsp:sp>
    <dsp:sp modelId="{6FF09E03-2D3E-4FD9-9C78-1A0D5A2DB848}">
      <dsp:nvSpPr>
        <dsp:cNvPr id="0" name=""/>
        <dsp:cNvSpPr/>
      </dsp:nvSpPr>
      <dsp:spPr>
        <a:xfrm>
          <a:off x="112022" y="251890"/>
          <a:ext cx="2120231" cy="1432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ЦЕЛЬ</a:t>
          </a:r>
          <a:endParaRPr lang="ru-RU" sz="2800" kern="1200" dirty="0"/>
        </a:p>
      </dsp:txBody>
      <dsp:txXfrm>
        <a:off x="112022" y="251890"/>
        <a:ext cx="2120231" cy="1432798"/>
      </dsp:txXfrm>
    </dsp:sp>
    <dsp:sp modelId="{16FFEFFF-AED9-4098-AF4E-53176B237B06}">
      <dsp:nvSpPr>
        <dsp:cNvPr id="0" name=""/>
        <dsp:cNvSpPr/>
      </dsp:nvSpPr>
      <dsp:spPr>
        <a:xfrm rot="5400000">
          <a:off x="4381195" y="-101096"/>
          <a:ext cx="1935102" cy="62508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Процесс развития логического мышления у младших школьников.</a:t>
          </a:r>
          <a:endParaRPr lang="ru-RU" sz="2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4381195" y="-101096"/>
        <a:ext cx="1935102" cy="6250864"/>
      </dsp:txXfrm>
    </dsp:sp>
    <dsp:sp modelId="{DF6539C4-235B-4B60-9B5C-587962DEB6B4}">
      <dsp:nvSpPr>
        <dsp:cNvPr id="0" name=""/>
        <dsp:cNvSpPr/>
      </dsp:nvSpPr>
      <dsp:spPr>
        <a:xfrm>
          <a:off x="112022" y="2254794"/>
          <a:ext cx="2111291" cy="15390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ОБЪЕКТ</a:t>
          </a:r>
          <a:endParaRPr lang="ru-RU" sz="2800" kern="1200" dirty="0"/>
        </a:p>
      </dsp:txBody>
      <dsp:txXfrm>
        <a:off x="112022" y="2254794"/>
        <a:ext cx="2111291" cy="1539083"/>
      </dsp:txXfrm>
    </dsp:sp>
    <dsp:sp modelId="{E838599E-3974-426C-8334-738E5F500EA6}">
      <dsp:nvSpPr>
        <dsp:cNvPr id="0" name=""/>
        <dsp:cNvSpPr/>
      </dsp:nvSpPr>
      <dsp:spPr>
        <a:xfrm rot="5400000">
          <a:off x="4453202" y="1909196"/>
          <a:ext cx="1935102" cy="63423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Моделирование как средство развития логического мышления младших школьников. </a:t>
          </a:r>
          <a:endParaRPr lang="ru-RU" sz="2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4453202" y="1909196"/>
        <a:ext cx="1935102" cy="6342371"/>
      </dsp:txXfrm>
    </dsp:sp>
    <dsp:sp modelId="{97F2E2CD-52C1-41A6-BBB0-87AEC1976B13}">
      <dsp:nvSpPr>
        <dsp:cNvPr id="0" name=""/>
        <dsp:cNvSpPr/>
      </dsp:nvSpPr>
      <dsp:spPr>
        <a:xfrm>
          <a:off x="103379" y="4392489"/>
          <a:ext cx="2137545" cy="13757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ПРЕДМЕТ</a:t>
          </a:r>
          <a:endParaRPr lang="ru-RU" sz="2800" kern="1200" dirty="0"/>
        </a:p>
      </dsp:txBody>
      <dsp:txXfrm>
        <a:off x="103379" y="4392489"/>
        <a:ext cx="2137545" cy="13757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2CD9-E6C0-4E8D-832C-192E2716CB7C}" type="datetimeFigureOut">
              <a:rPr lang="ru-RU" smtClean="0"/>
              <a:pPr/>
              <a:t>04.12.2022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7C0A402-F79C-40BC-AF0A-CE221EDC595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2CD9-E6C0-4E8D-832C-192E2716CB7C}" type="datetimeFigureOut">
              <a:rPr lang="ru-RU" smtClean="0"/>
              <a:pPr/>
              <a:t>04.12.2022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0A402-F79C-40BC-AF0A-CE221EDC59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2CD9-E6C0-4E8D-832C-192E2716CB7C}" type="datetimeFigureOut">
              <a:rPr lang="ru-RU" smtClean="0"/>
              <a:pPr/>
              <a:t>04.12.2022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0A402-F79C-40BC-AF0A-CE221EDC59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2CD9-E6C0-4E8D-832C-192E2716CB7C}" type="datetimeFigureOut">
              <a:rPr lang="ru-RU" smtClean="0"/>
              <a:pPr/>
              <a:t>04.12.2022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0A402-F79C-40BC-AF0A-CE221EDC59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2CD9-E6C0-4E8D-832C-192E2716CB7C}" type="datetimeFigureOut">
              <a:rPr lang="ru-RU" smtClean="0"/>
              <a:pPr/>
              <a:t>04.12.2022</a:t>
            </a:fld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0A402-F79C-40BC-AF0A-CE221EDC595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2CD9-E6C0-4E8D-832C-192E2716CB7C}" type="datetimeFigureOut">
              <a:rPr lang="ru-RU" smtClean="0"/>
              <a:pPr/>
              <a:t>04.12.2022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0A402-F79C-40BC-AF0A-CE221EDC59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2CD9-E6C0-4E8D-832C-192E2716CB7C}" type="datetimeFigureOut">
              <a:rPr lang="ru-RU" smtClean="0"/>
              <a:pPr/>
              <a:t>04.12.2022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0A402-F79C-40BC-AF0A-CE221EDC59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2CD9-E6C0-4E8D-832C-192E2716CB7C}" type="datetimeFigureOut">
              <a:rPr lang="ru-RU" smtClean="0"/>
              <a:pPr/>
              <a:t>04.12.2022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0A402-F79C-40BC-AF0A-CE221EDC59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2CD9-E6C0-4E8D-832C-192E2716CB7C}" type="datetimeFigureOut">
              <a:rPr lang="ru-RU" smtClean="0"/>
              <a:pPr/>
              <a:t>04.12.2022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0A402-F79C-40BC-AF0A-CE221EDC59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2CD9-E6C0-4E8D-832C-192E2716CB7C}" type="datetimeFigureOut">
              <a:rPr lang="ru-RU" smtClean="0"/>
              <a:pPr/>
              <a:t>04.12.2022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0A402-F79C-40BC-AF0A-CE221EDC595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2CD9-E6C0-4E8D-832C-192E2716CB7C}" type="datetimeFigureOut">
              <a:rPr lang="ru-RU" smtClean="0"/>
              <a:pPr/>
              <a:t>04.12.2022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0A402-F79C-40BC-AF0A-CE221EDC595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2FE2CD9-E6C0-4E8D-832C-192E2716CB7C}" type="datetimeFigureOut">
              <a:rPr lang="ru-RU" smtClean="0"/>
              <a:pPr/>
              <a:t>04.12.2022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7C0A402-F79C-40BC-AF0A-CE221EDC595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  <p:sldLayoutId id="2147484098" r:id="rId9"/>
    <p:sldLayoutId id="2147484099" r:id="rId10"/>
    <p:sldLayoutId id="21474841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000" dirty="0" smtClean="0"/>
              <a:t>Моделирование как средство развития логического мышления младших школьников 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131840" y="5589240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Выполнила:</a:t>
            </a:r>
            <a:br>
              <a:rPr lang="ru-RU" dirty="0" smtClean="0"/>
            </a:br>
            <a:r>
              <a:rPr lang="ru-RU" dirty="0" smtClean="0"/>
              <a:t>Бучнева </a:t>
            </a:r>
            <a:r>
              <a:rPr lang="ru-RU" dirty="0" smtClean="0"/>
              <a:t>Наталия </a:t>
            </a:r>
            <a:r>
              <a:rPr lang="ru-RU" dirty="0" smtClean="0"/>
              <a:t>Дмитриевна</a:t>
            </a:r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404664"/>
            <a:ext cx="6480720" cy="49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997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Задание «Обиды и их причины»</a:t>
            </a:r>
            <a:endParaRPr lang="ru-RU" dirty="0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468594" y="118499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468594" y="164219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" name="Рисунок 13" descr="zmUsqbDlUnE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8594" y="1772816"/>
            <a:ext cx="3223260" cy="4773930"/>
          </a:xfrm>
          <a:prstGeom prst="rect">
            <a:avLst/>
          </a:prstGeom>
        </p:spPr>
      </p:pic>
      <p:pic>
        <p:nvPicPr>
          <p:cNvPr id="15" name="Рисунок 14" descr="B6idcmieiJ8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1322" y="1772816"/>
            <a:ext cx="3521117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92214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Задание «Создаем обложку</a:t>
            </a:r>
            <a:r>
              <a:rPr lang="ru-RU" i="1" dirty="0" smtClean="0"/>
              <a:t>»</a:t>
            </a:r>
            <a:endParaRPr lang="ru-RU" dirty="0"/>
          </a:p>
        </p:txBody>
      </p:sp>
      <p:pic>
        <p:nvPicPr>
          <p:cNvPr id="3" name="Рисунок 2" descr="Модель обложки!!!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1600" y="1700808"/>
            <a:ext cx="7416824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8244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Задание «Создаем обложку»</a:t>
            </a:r>
            <a:endParaRPr lang="ru-RU" dirty="0"/>
          </a:p>
        </p:txBody>
      </p:sp>
      <p:pic>
        <p:nvPicPr>
          <p:cNvPr id="3" name="Рисунок 2" descr="iFe_mhfGR0Q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3568" y="1700808"/>
            <a:ext cx="3676096" cy="4901462"/>
          </a:xfrm>
          <a:prstGeom prst="rect">
            <a:avLst/>
          </a:prstGeom>
        </p:spPr>
      </p:pic>
      <p:pic>
        <p:nvPicPr>
          <p:cNvPr id="4" name="Рисунок 3" descr="muC_ITg-kDA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87502" y="1700808"/>
            <a:ext cx="3272930" cy="4879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030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60672" cy="1039427"/>
          </a:xfrm>
        </p:spPr>
        <p:txBody>
          <a:bodyPr>
            <a:noAutofit/>
          </a:bodyPr>
          <a:lstStyle/>
          <a:p>
            <a:r>
              <a:rPr lang="ru-RU" sz="2800" dirty="0"/>
              <a:t>Сравнение результатов </a:t>
            </a:r>
            <a:r>
              <a:rPr lang="ru-RU" sz="2800" dirty="0" smtClean="0"/>
              <a:t>диагностики </a:t>
            </a:r>
            <a:r>
              <a:rPr lang="ru-RU" sz="2800" dirty="0"/>
              <a:t>на констатирующем и </a:t>
            </a:r>
            <a:r>
              <a:rPr lang="ru-RU" sz="2800" dirty="0" smtClean="0"/>
              <a:t>контрольном этапах </a:t>
            </a:r>
            <a:r>
              <a:rPr lang="ru-RU" sz="2800" dirty="0"/>
              <a:t>исследования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64399113"/>
              </p:ext>
            </p:extLst>
          </p:nvPr>
        </p:nvGraphicFramePr>
        <p:xfrm>
          <a:off x="539552" y="1772816"/>
          <a:ext cx="828092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597361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Сравнение результатов диагностики на констатирующем и контрольном этапах исследования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83836665"/>
              </p:ext>
            </p:extLst>
          </p:nvPr>
        </p:nvGraphicFramePr>
        <p:xfrm>
          <a:off x="179512" y="1700808"/>
          <a:ext cx="878497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567534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68960"/>
            <a:ext cx="8260672" cy="1039427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22807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3963988228"/>
              </p:ext>
            </p:extLst>
          </p:nvPr>
        </p:nvGraphicFramePr>
        <p:xfrm>
          <a:off x="251520" y="404664"/>
          <a:ext cx="8712968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275372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ГИПОТЕЗА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44752"/>
          </a:xfrm>
        </p:spPr>
        <p:txBody>
          <a:bodyPr>
            <a:normAutofit/>
          </a:bodyPr>
          <a:lstStyle/>
          <a:p>
            <a:pPr marL="72000" indent="0">
              <a:spcBef>
                <a:spcPts val="0"/>
              </a:spcBef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предполагаем, что использование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результативным средством развития логического мышления младших школьников при следующих условиях: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4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Будут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учтены возрастные особенности развития логического мышления детей младшего школьного возраста.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4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моделей в различных предметных областях учебной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</a:p>
          <a:p>
            <a:pPr marL="414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самонаблюдения и самоконтроля обучающихся.</a:t>
            </a:r>
          </a:p>
          <a:p>
            <a:pPr marL="114300" indent="0">
              <a:buNone/>
            </a:pPr>
            <a:endParaRPr lang="ru-RU" i="1" dirty="0"/>
          </a:p>
          <a:p>
            <a:pPr marL="114300" indent="0">
              <a:buNone/>
            </a:pPr>
            <a:endParaRPr lang="ru-RU" dirty="0" smtClean="0"/>
          </a:p>
          <a:p>
            <a:pPr marL="1143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3374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68952" cy="11521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cs typeface="Times New Roman" pitchFamily="18" charset="0"/>
              </a:rPr>
              <a:t>Задачи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ru-RU" b="1" dirty="0" smtClean="0">
                <a:cs typeface="Times New Roman" pitchFamily="18" charset="0"/>
              </a:rPr>
              <a:t>исследования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44824"/>
            <a:ext cx="8568952" cy="5013176"/>
          </a:xfrm>
        </p:spPr>
        <p:txBody>
          <a:bodyPr>
            <a:normAutofit/>
          </a:bodyPr>
          <a:lstStyle/>
          <a:p>
            <a:pPr marL="114300" lv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1)Определить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сущность понятия логического мышления у младшего школьника. </a:t>
            </a:r>
          </a:p>
          <a:p>
            <a:pPr marL="114300" lv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2)Выявить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развития логического мышления младших школьников.</a:t>
            </a:r>
          </a:p>
          <a:p>
            <a:pPr marL="114300" lv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3)Проанализировать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развития логического мышления при помощи моделирования.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68952" cy="11521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cs typeface="Times New Roman" pitchFamily="18" charset="0"/>
              </a:rPr>
              <a:t>Задачи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ru-RU" b="1" dirty="0" smtClean="0">
                <a:cs typeface="Times New Roman" pitchFamily="18" charset="0"/>
              </a:rPr>
              <a:t>исследования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44824"/>
            <a:ext cx="8568952" cy="468052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4)Разработать и апробировать систему занятий с использованием приёмов моделирования. </a:t>
            </a:r>
          </a:p>
          <a:p>
            <a:pPr marL="11430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5)Проанализировать результативность проведенной работы.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20023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этапа </a:t>
            </a:r>
            <a:r>
              <a:rPr lang="ru-RU" dirty="0" err="1" smtClean="0"/>
              <a:t>исследоания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132856"/>
            <a:ext cx="8260672" cy="390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Констатирующий – определить уровень развития мышления у детей младшего школьного возраста.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Формирующий - разработка и апробация системы занятий по развитию логического мышления младших школьников.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Контрольный – сравнение и анализ результатов исследования по развитию логического мышления средствами моделирования.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916322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683" y="332656"/>
            <a:ext cx="8260672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Методики для выявления развития логического мышления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0835" y="1628800"/>
            <a:ext cx="861036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Методика «Выделение существенных признаков понятий» (для детей 7 — 10 лет) - Марцинковская Т.Д.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Методика определения уровня умственного развития детей (7-9 лет) – Э.Ф.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Зямбицявичене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9344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 констатирующего этапа исследования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2132856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285710630"/>
              </p:ext>
            </p:extLst>
          </p:nvPr>
        </p:nvGraphicFramePr>
        <p:xfrm>
          <a:off x="426128" y="1700808"/>
          <a:ext cx="13506912" cy="4958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26646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</a:t>
            </a:r>
            <a:r>
              <a:rPr lang="ru-RU" i="1" dirty="0"/>
              <a:t>«Сочини</a:t>
            </a:r>
            <a:r>
              <a:rPr lang="ru-RU" dirty="0"/>
              <a:t> </a:t>
            </a:r>
            <a:r>
              <a:rPr lang="ru-RU" i="1" dirty="0"/>
              <a:t>сказку»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00" t="9450" r="3403" b="5501"/>
          <a:stretch/>
        </p:blipFill>
        <p:spPr>
          <a:xfrm>
            <a:off x="2483768" y="1700808"/>
            <a:ext cx="3888432" cy="4845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4678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1370</TotalTime>
  <Words>301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Аптека</vt:lpstr>
      <vt:lpstr>Моделирование как средство развития логического мышления младших школьников </vt:lpstr>
      <vt:lpstr>Слайд 2</vt:lpstr>
      <vt:lpstr>ГИПОТЕЗА</vt:lpstr>
      <vt:lpstr>Задачи исследования</vt:lpstr>
      <vt:lpstr>Задачи исследования</vt:lpstr>
      <vt:lpstr>Три этапа исследоания</vt:lpstr>
      <vt:lpstr>Методики для выявления развития логического мышления</vt:lpstr>
      <vt:lpstr>Результаты констатирующего этапа исследования</vt:lpstr>
      <vt:lpstr>Задание «Сочини сказку»</vt:lpstr>
      <vt:lpstr>Задание «Обиды и их причины»</vt:lpstr>
      <vt:lpstr>Задание «Создаем обложку»</vt:lpstr>
      <vt:lpstr>Задание «Создаем обложку»</vt:lpstr>
      <vt:lpstr>Сравнение результатов диагностики на констатирующем и контрольном этапах исследования</vt:lpstr>
      <vt:lpstr>Сравнение результатов диагностики на констатирующем и контрольном этапах исследования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 сопоставления литературного произведения с иллюстрацией как средство развития познавательных УУД</dc:title>
  <dc:creator>admin</dc:creator>
  <cp:lastModifiedBy>Natalia Trofimova</cp:lastModifiedBy>
  <cp:revision>119</cp:revision>
  <dcterms:created xsi:type="dcterms:W3CDTF">2014-02-13T18:13:19Z</dcterms:created>
  <dcterms:modified xsi:type="dcterms:W3CDTF">2022-12-04T08:08:02Z</dcterms:modified>
</cp:coreProperties>
</file>