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7" r:id="rId2"/>
  </p:sldMasterIdLst>
  <p:notesMasterIdLst>
    <p:notesMasterId r:id="rId23"/>
  </p:notesMasterIdLst>
  <p:sldIdLst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99"/>
    <a:srgbClr val="660033"/>
    <a:srgbClr val="5EA250"/>
    <a:srgbClr val="9D3113"/>
    <a:srgbClr val="000099"/>
    <a:srgbClr val="7750D8"/>
    <a:srgbClr val="397748"/>
    <a:srgbClr val="91C387"/>
    <a:srgbClr val="9AF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image" Target="../media/image51.wmf"/><Relationship Id="rId7" Type="http://schemas.openxmlformats.org/officeDocument/2006/relationships/image" Target="../media/image55.wmf"/><Relationship Id="rId2" Type="http://schemas.openxmlformats.org/officeDocument/2006/relationships/image" Target="../media/image50.wmf"/><Relationship Id="rId1" Type="http://schemas.openxmlformats.org/officeDocument/2006/relationships/image" Target="../media/image45.wmf"/><Relationship Id="rId6" Type="http://schemas.openxmlformats.org/officeDocument/2006/relationships/image" Target="../media/image54.wmf"/><Relationship Id="rId5" Type="http://schemas.openxmlformats.org/officeDocument/2006/relationships/image" Target="../media/image53.wmf"/><Relationship Id="rId4" Type="http://schemas.openxmlformats.org/officeDocument/2006/relationships/image" Target="../media/image52.wmf"/><Relationship Id="rId9" Type="http://schemas.openxmlformats.org/officeDocument/2006/relationships/image" Target="../media/image57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7" Type="http://schemas.openxmlformats.org/officeDocument/2006/relationships/image" Target="../media/image30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23.wmf"/><Relationship Id="rId5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image" Target="../media/image35.wmf"/><Relationship Id="rId7" Type="http://schemas.openxmlformats.org/officeDocument/2006/relationships/image" Target="../media/image39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Relationship Id="rId9" Type="http://schemas.openxmlformats.org/officeDocument/2006/relationships/image" Target="../media/image41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DD1F8C-B48D-410E-994C-11516F371BA3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A65C94-0A57-4370-80C3-FB45623BA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60B980F-2CD8-436A-935C-4917AEDBD7EA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8346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/>
              <a:t>«Геометрия 7-9»  Л.С. Атанасян и др.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5011969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31074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31075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4912D50-B369-42A3-8B8D-D5B8E01E1E4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4921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35170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35171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2174654-3765-447D-95B1-FCB307C246A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920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7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37218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37219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CDA4833-9C22-4230-831B-77AA131BF69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2393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0918BF-41A2-4FA4-9ABA-1B9118A10713}" type="slidenum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022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6" name="Freeform 8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7" name="Freeform 9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C68D42-9A78-4247-9B46-20DE65020250}" type="datetimeFigureOut">
              <a:rPr kumimoji="1" lang="ru-RU" sz="900" b="0" i="0" u="none" strike="noStrike" kern="1200" cap="all" spc="11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04.12.2022</a:t>
            </a:fld>
            <a:endParaRPr kumimoji="1" lang="ru-RU" sz="900" b="0" i="0" u="none" strike="noStrike" kern="1200" cap="all" spc="11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900" b="0" i="0" u="none" strike="noStrike" kern="1200" cap="all" spc="11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D5009D-5D9D-43D8-B54D-10088A81B69C}" type="slidenum">
              <a:rPr kumimoji="1" lang="ru-RU" sz="1100" b="1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sz="1100" b="1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3141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6" name="Freeform 8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7" name="Freeform 9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59503E-1C0C-4486-A235-93468DC9E0C1}" type="datetimeFigureOut">
              <a:rPr kumimoji="1" lang="ru-RU" sz="900" b="0" i="0" u="none" strike="noStrike" kern="1200" cap="all" spc="11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04.12.2022</a:t>
            </a:fld>
            <a:endParaRPr kumimoji="1" lang="ru-RU" sz="900" b="0" i="0" u="none" strike="noStrike" kern="1200" cap="all" spc="11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900" b="0" i="0" u="none" strike="noStrike" kern="1200" cap="all" spc="11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0586F7-B536-47FD-9ACD-2096D3081706}" type="slidenum">
              <a:rPr kumimoji="1" lang="ru-RU" sz="1100" b="1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sz="1100" b="1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3751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96EFA54-7AD1-4608-AEFF-5F19C9CA9A61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rgbClr val="E3DED1"/>
                </a:solidFill>
                <a:effectLst/>
                <a:uLnTx/>
                <a:uFillTx/>
                <a:latin typeface="Bookman Old Style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6122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CDD9E0-A3E6-4A18-BF74-842D610BC958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rgbClr val="E3DED1"/>
                </a:solidFill>
                <a:effectLst/>
                <a:uLnTx/>
                <a:uFillTx/>
                <a:latin typeface="Bookman Old Style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81195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2E12B92-592C-4138-A749-343E7099D9A1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rgbClr val="E3DED1"/>
                </a:solidFill>
                <a:effectLst/>
                <a:uLnTx/>
                <a:uFillTx/>
                <a:latin typeface="Bookman Old Style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2271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EB125C5-D3A1-4893-B663-6B56D405EC1B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rgbClr val="E3DED1"/>
                </a:solidFill>
                <a:effectLst/>
                <a:uLnTx/>
                <a:uFillTx/>
                <a:latin typeface="Bookman Old Style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62535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D9E2CE-097C-49AD-9E18-686D8301FEED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rgbClr val="E3DED1"/>
                </a:solidFill>
                <a:effectLst/>
                <a:uLnTx/>
                <a:uFillTx/>
                <a:latin typeface="Bookman Old Style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53410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22480BF-649E-4474-80F3-A00E2B0BBA09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rgbClr val="E3DED1"/>
                </a:solidFill>
                <a:effectLst/>
                <a:uLnTx/>
                <a:uFillTx/>
                <a:latin typeface="Bookman Old Style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19805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66CA07-4458-4C40-BA68-BD74EA05DA6A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rgbClr val="E3DED1"/>
                </a:solidFill>
                <a:effectLst/>
                <a:uLnTx/>
                <a:uFillTx/>
                <a:latin typeface="Bookman Old Style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45113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A4A1215-1367-4961-B4D3-A196071DA168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rgbClr val="E3DED1"/>
                </a:solidFill>
                <a:effectLst/>
                <a:uLnTx/>
                <a:uFillTx/>
                <a:latin typeface="Bookman Old Style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43388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F18F91-EEC8-48DE-922B-31416CA7B2DC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rgbClr val="E3DED1"/>
                </a:solidFill>
                <a:effectLst/>
                <a:uLnTx/>
                <a:uFillTx/>
                <a:latin typeface="Bookman Old Style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3387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546725"/>
            <a:ext cx="9147175" cy="1312863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0" y="5292725"/>
            <a:ext cx="9144000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6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5262563"/>
            <a:ext cx="9144000" cy="746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8" name="Freeform 10"/>
          <p:cNvSpPr/>
          <p:nvPr/>
        </p:nvSpPr>
        <p:spPr>
          <a:xfrm>
            <a:off x="0" y="5502275"/>
            <a:ext cx="9144000" cy="1271588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DEA912-7830-455E-A8E3-B939E6BB12DA}" type="datetimeFigureOut">
              <a:rPr kumimoji="1" lang="ru-RU" sz="900" b="0" i="0" u="none" strike="noStrike" kern="1200" cap="all" spc="11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04.12.2022</a:t>
            </a:fld>
            <a:endParaRPr kumimoji="1" lang="ru-RU" sz="900" b="0" i="0" u="none" strike="noStrike" kern="1200" cap="all" spc="11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900" b="0" i="0" u="none" strike="noStrike" kern="1200" cap="all" spc="11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837D1D-C10A-4763-9E6B-5DB74830D5B8}" type="slidenum">
              <a:rPr kumimoji="1" lang="ru-RU" sz="1100" b="1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sz="1100" b="1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68558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A4E3EE-9268-4215-B461-45599887C628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rgbClr val="E3DED1"/>
                </a:solidFill>
                <a:effectLst/>
                <a:uLnTx/>
                <a:uFillTx/>
                <a:latin typeface="Bookman Old Style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1504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E4865C9-F4E2-4CA3-AADB-569C9668F9F5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rgbClr val="E3DED1"/>
                </a:solidFill>
                <a:effectLst/>
                <a:uLnTx/>
                <a:uFillTx/>
                <a:latin typeface="Bookman Old Style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09924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295400"/>
            <a:ext cx="7772400" cy="4648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2195809-E608-434B-8F6C-FE1E08C1D190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rgbClr val="E3DED1"/>
                </a:solidFill>
                <a:effectLst/>
                <a:uLnTx/>
                <a:uFillTx/>
                <a:latin typeface="Bookman Old Style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78470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295400"/>
            <a:ext cx="3810000" cy="2247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695700"/>
            <a:ext cx="3810000" cy="2247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A2EAE0E-8A00-4B1B-9BBB-F5FCC130470D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rgbClr val="E3DED1"/>
                </a:solidFill>
                <a:effectLst/>
                <a:uLnTx/>
                <a:uFillTx/>
                <a:latin typeface="Bookman Old Style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14488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CC9B8F-B548-4811-8312-05D1022567E2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rgbClr val="E3DED1"/>
                </a:solidFill>
                <a:effectLst/>
                <a:uLnTx/>
                <a:uFillTx/>
                <a:latin typeface="Bookman Old Style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4383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6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7" name="Freeform 9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8" name="Freeform 10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A1A23A-85AA-4744-AA8D-739FC7C25FF1}" type="datetimeFigureOut">
              <a:rPr kumimoji="1" lang="ru-RU" sz="900" b="0" i="0" u="none" strike="noStrike" kern="1200" cap="all" spc="11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04.12.2022</a:t>
            </a:fld>
            <a:endParaRPr kumimoji="1" lang="ru-RU" sz="900" b="0" i="0" u="none" strike="noStrike" kern="1200" cap="all" spc="11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900" b="0" i="0" u="none" strike="noStrike" kern="1200" cap="all" spc="11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C5CBE75-30E6-42BE-B769-DD63ED47CE22}" type="slidenum">
              <a:rPr kumimoji="1" lang="ru-RU" sz="1100" b="1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sz="1100" b="1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0435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9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8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0" name="Freeform 12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87A343-31FA-45DB-A1D7-488ACFFF8EA7}" type="datetimeFigureOut">
              <a:rPr kumimoji="1" lang="ru-RU" sz="900" b="0" i="0" u="none" strike="noStrike" kern="1200" cap="all" spc="11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04.12.2022</a:t>
            </a:fld>
            <a:endParaRPr kumimoji="1" lang="ru-RU" sz="900" b="0" i="0" u="none" strike="noStrike" kern="1200" cap="all" spc="11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900" b="0" i="0" u="none" strike="noStrike" kern="1200" cap="all" spc="11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80153D-CA32-49F5-8DC1-543185653751}" type="slidenum">
              <a:rPr kumimoji="1" lang="ru-RU" sz="1100" b="1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sz="1100" b="1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0808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/>
          <p:nvPr/>
        </p:nvSpPr>
        <p:spPr>
          <a:xfrm>
            <a:off x="0" y="5010150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" name="Freeform 6"/>
          <p:cNvSpPr/>
          <p:nvPr/>
        </p:nvSpPr>
        <p:spPr>
          <a:xfrm>
            <a:off x="0" y="5730875"/>
            <a:ext cx="9147175" cy="1127125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0" y="4973638"/>
            <a:ext cx="7675563" cy="928687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6" name="Freeform 8"/>
          <p:cNvSpPr/>
          <p:nvPr/>
        </p:nvSpPr>
        <p:spPr>
          <a:xfrm>
            <a:off x="-3175" y="5695950"/>
            <a:ext cx="9147175" cy="930275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DDD9AB-9321-4A4C-BFC9-61FD2F52515B}" type="datetimeFigureOut">
              <a:rPr kumimoji="1" lang="ru-RU" sz="900" b="0" i="0" u="none" strike="noStrike" kern="1200" cap="all" spc="11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04.12.2022</a:t>
            </a:fld>
            <a:endParaRPr kumimoji="1" lang="ru-RU" sz="900" b="0" i="0" u="none" strike="noStrike" kern="1200" cap="all" spc="11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900" b="0" i="0" u="none" strike="noStrike" kern="1200" cap="all" spc="11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A16CBF-D8E5-4506-BAFF-EE1FE9877012}" type="slidenum">
              <a:rPr kumimoji="1" lang="ru-RU" sz="1100" b="1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sz="1100" b="1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3292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/>
          <p:cNvSpPr/>
          <p:nvPr/>
        </p:nvSpPr>
        <p:spPr>
          <a:xfrm>
            <a:off x="0" y="5730875"/>
            <a:ext cx="9147175" cy="1127125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3" name="Freeform 5"/>
          <p:cNvSpPr/>
          <p:nvPr/>
        </p:nvSpPr>
        <p:spPr>
          <a:xfrm>
            <a:off x="0" y="5381625"/>
            <a:ext cx="3286125" cy="1208088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" name="Freeform 6"/>
          <p:cNvSpPr/>
          <p:nvPr/>
        </p:nvSpPr>
        <p:spPr>
          <a:xfrm>
            <a:off x="-3175" y="5695950"/>
            <a:ext cx="9147175" cy="930275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0" y="5346700"/>
            <a:ext cx="3425825" cy="944563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0B067C-7736-47A6-AA0D-3F2EEDE5293D}" type="datetimeFigureOut">
              <a:rPr kumimoji="1" lang="ru-RU" sz="900" b="0" i="0" u="none" strike="noStrike" kern="1200" cap="all" spc="11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04.12.2022</a:t>
            </a:fld>
            <a:endParaRPr kumimoji="1" lang="ru-RU" sz="900" b="0" i="0" u="none" strike="noStrike" kern="1200" cap="all" spc="11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900" b="0" i="0" u="none" strike="noStrike" kern="1200" cap="all" spc="11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8F2D48-DC53-47E3-90B9-90797D1A3FA0}" type="slidenum">
              <a:rPr kumimoji="1" lang="ru-RU" sz="1100" b="1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sz="1100" b="1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236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0" y="5010150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6" name="Freeform 8"/>
          <p:cNvSpPr/>
          <p:nvPr/>
        </p:nvSpPr>
        <p:spPr>
          <a:xfrm>
            <a:off x="0" y="5730875"/>
            <a:ext cx="9147175" cy="1127125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7" name="Freeform 9"/>
          <p:cNvSpPr/>
          <p:nvPr/>
        </p:nvSpPr>
        <p:spPr>
          <a:xfrm>
            <a:off x="0" y="4973638"/>
            <a:ext cx="7675563" cy="928687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8" name="Freeform 10"/>
          <p:cNvSpPr/>
          <p:nvPr/>
        </p:nvSpPr>
        <p:spPr>
          <a:xfrm>
            <a:off x="-3175" y="5695950"/>
            <a:ext cx="9147175" cy="930275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FA7ABE-4341-4D87-9467-80BC9C3BA985}" type="datetimeFigureOut">
              <a:rPr kumimoji="1" lang="ru-RU" sz="900" b="0" i="0" u="none" strike="noStrike" kern="1200" cap="all" spc="11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04.12.2022</a:t>
            </a:fld>
            <a:endParaRPr kumimoji="1" lang="ru-RU" sz="900" b="0" i="0" u="none" strike="noStrike" kern="1200" cap="all" spc="11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900" b="0" i="0" u="none" strike="noStrike" kern="1200" cap="all" spc="11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A26B5B-625E-4487-940F-E2886C514958}" type="slidenum">
              <a:rPr kumimoji="1" lang="ru-RU" sz="1100" b="1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sz="1100" b="1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7781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6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7" name="Freeform 9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8" name="Freeform 10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F41AA6-890B-444B-B7E7-EBBDDDF51A8E}" type="datetimeFigureOut">
              <a:rPr kumimoji="1" lang="ru-RU" sz="900" b="0" i="0" u="none" strike="noStrike" kern="1200" cap="all" spc="11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04.12.2022</a:t>
            </a:fld>
            <a:endParaRPr kumimoji="1" lang="ru-RU" sz="900" b="0" i="0" u="none" strike="noStrike" kern="1200" cap="all" spc="11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900" b="0" i="0" u="none" strike="noStrike" kern="1200" cap="all" spc="11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428D25-4B73-47B2-8D5A-7B4429884EB6}" type="slidenum">
              <a:rPr kumimoji="1" lang="ru-RU" sz="1100" b="1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sz="1100" b="1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7013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6" name="Freeform 8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7" name="Freeform 9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DC38BD-C5FB-4D38-A218-2FAD3BBC55F4}" type="datetimeFigureOut">
              <a:rPr kumimoji="1" lang="ru-RU" sz="900" b="0" i="0" u="none" strike="noStrike" kern="1200" cap="all" spc="11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04.12.2022</a:t>
            </a:fld>
            <a:endParaRPr kumimoji="1" lang="ru-RU" sz="900" b="0" i="0" u="none" strike="noStrike" kern="1200" cap="all" spc="11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900" b="0" i="0" u="none" strike="noStrike" kern="1200" cap="all" spc="11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29EEB4-2C33-4B02-A9DA-582D59E849B4}" type="slidenum">
              <a:rPr kumimoji="1" lang="ru-RU" sz="1100" b="1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sz="1100" b="1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1013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2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1600200"/>
            <a:ext cx="7772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lang="en-US" sz="900" kern="1200" cap="all" spc="110" baseline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5D8740-B4D8-4CB0-B8E1-D886C5BFEC59}" type="datetimeFigureOut">
              <a:rPr kumimoji="1" lang="ru-RU" sz="900" b="0" i="0" u="none" strike="noStrike" kern="1200" cap="all" spc="11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04.12.2022</a:t>
            </a:fld>
            <a:endParaRPr kumimoji="1" lang="ru-RU" sz="900" b="0" i="0" u="none" strike="noStrike" kern="1200" cap="all" spc="11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cap="all" spc="110" baseline="0">
                <a:solidFill>
                  <a:srgbClr val="4D4D4D"/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900" b="0" i="0" u="none" strike="noStrike" kern="1200" cap="all" spc="11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baseline="0">
                <a:solidFill>
                  <a:srgbClr val="4D4D4D"/>
                </a:solidFill>
                <a:latin typeface="+mn-lt"/>
                <a:cs typeface="+mn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53F6DA-EE65-439A-BD85-F1684DE2564C}" type="slidenum">
              <a:rPr kumimoji="1" lang="ru-RU" sz="1100" b="1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ru-RU" sz="1100" b="1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03093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4CC0118-D49B-40EB-839E-1C9D688808CE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rgbClr val="E3DED1"/>
                </a:solidFill>
                <a:effectLst/>
                <a:uLnTx/>
                <a:uFillTx/>
                <a:latin typeface="Bookman Old Style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E3DED1"/>
              </a:solidFill>
              <a:effectLst/>
              <a:uLnTx/>
              <a:uFillTx/>
              <a:latin typeface="Bookman Old Style"/>
              <a:ea typeface="+mn-ea"/>
              <a:cs typeface="+mn-cs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3746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6.bin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Relationship Id="rId9" Type="http://schemas.openxmlformats.org/officeDocument/2006/relationships/oleObject" Target="../embeddings/oleObject38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13" Type="http://schemas.openxmlformats.org/officeDocument/2006/relationships/image" Target="../media/image37.wmf"/><Relationship Id="rId18" Type="http://schemas.openxmlformats.org/officeDocument/2006/relationships/oleObject" Target="../embeddings/oleObject46.bin"/><Relationship Id="rId3" Type="http://schemas.openxmlformats.org/officeDocument/2006/relationships/notesSlide" Target="../notesSlides/notesSlide3.xml"/><Relationship Id="rId21" Type="http://schemas.openxmlformats.org/officeDocument/2006/relationships/image" Target="../media/image41.wmf"/><Relationship Id="rId7" Type="http://schemas.openxmlformats.org/officeDocument/2006/relationships/image" Target="../media/image34.wmf"/><Relationship Id="rId12" Type="http://schemas.openxmlformats.org/officeDocument/2006/relationships/oleObject" Target="../embeddings/oleObject43.bin"/><Relationship Id="rId17" Type="http://schemas.openxmlformats.org/officeDocument/2006/relationships/image" Target="../media/image39.wmf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45.bin"/><Relationship Id="rId20" Type="http://schemas.openxmlformats.org/officeDocument/2006/relationships/oleObject" Target="../embeddings/oleObject47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0.bin"/><Relationship Id="rId11" Type="http://schemas.openxmlformats.org/officeDocument/2006/relationships/image" Target="../media/image36.wmf"/><Relationship Id="rId5" Type="http://schemas.openxmlformats.org/officeDocument/2006/relationships/image" Target="../media/image33.wmf"/><Relationship Id="rId15" Type="http://schemas.openxmlformats.org/officeDocument/2006/relationships/image" Target="../media/image38.wmf"/><Relationship Id="rId10" Type="http://schemas.openxmlformats.org/officeDocument/2006/relationships/oleObject" Target="../embeddings/oleObject42.bin"/><Relationship Id="rId19" Type="http://schemas.openxmlformats.org/officeDocument/2006/relationships/image" Target="../media/image40.wmf"/><Relationship Id="rId4" Type="http://schemas.openxmlformats.org/officeDocument/2006/relationships/oleObject" Target="../embeddings/oleObject39.bin"/><Relationship Id="rId9" Type="http://schemas.openxmlformats.org/officeDocument/2006/relationships/image" Target="../media/image35.wmf"/><Relationship Id="rId14" Type="http://schemas.openxmlformats.org/officeDocument/2006/relationships/oleObject" Target="../embeddings/oleObject44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49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48.bin"/><Relationship Id="rId4" Type="http://schemas.openxmlformats.org/officeDocument/2006/relationships/hyperlink" Target="http://mathege.ru:8080/or/ege/Main.action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oleObject" Target="../embeddings/oleObject50.bin"/><Relationship Id="rId7" Type="http://schemas.openxmlformats.org/officeDocument/2006/relationships/oleObject" Target="../embeddings/oleObject52.bin"/><Relationship Id="rId12" Type="http://schemas.openxmlformats.org/officeDocument/2006/relationships/image" Target="../media/image49.wmf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6.wmf"/><Relationship Id="rId11" Type="http://schemas.openxmlformats.org/officeDocument/2006/relationships/oleObject" Target="../embeddings/oleObject54.bin"/><Relationship Id="rId5" Type="http://schemas.openxmlformats.org/officeDocument/2006/relationships/oleObject" Target="../embeddings/oleObject51.bin"/><Relationship Id="rId10" Type="http://schemas.openxmlformats.org/officeDocument/2006/relationships/image" Target="../media/image48.wmf"/><Relationship Id="rId4" Type="http://schemas.openxmlformats.org/officeDocument/2006/relationships/image" Target="../media/image45.wmf"/><Relationship Id="rId9" Type="http://schemas.openxmlformats.org/officeDocument/2006/relationships/oleObject" Target="../embeddings/oleObject53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13" Type="http://schemas.openxmlformats.org/officeDocument/2006/relationships/oleObject" Target="../embeddings/oleObject60.bin"/><Relationship Id="rId18" Type="http://schemas.openxmlformats.org/officeDocument/2006/relationships/image" Target="../media/image56.wmf"/><Relationship Id="rId3" Type="http://schemas.openxmlformats.org/officeDocument/2006/relationships/oleObject" Target="../embeddings/oleObject55.bin"/><Relationship Id="rId7" Type="http://schemas.openxmlformats.org/officeDocument/2006/relationships/oleObject" Target="../embeddings/oleObject57.bin"/><Relationship Id="rId12" Type="http://schemas.openxmlformats.org/officeDocument/2006/relationships/image" Target="../media/image53.wmf"/><Relationship Id="rId17" Type="http://schemas.openxmlformats.org/officeDocument/2006/relationships/oleObject" Target="../embeddings/oleObject62.bin"/><Relationship Id="rId2" Type="http://schemas.openxmlformats.org/officeDocument/2006/relationships/slideLayout" Target="../slideLayouts/slideLayout17.xml"/><Relationship Id="rId16" Type="http://schemas.openxmlformats.org/officeDocument/2006/relationships/image" Target="../media/image55.wmf"/><Relationship Id="rId20" Type="http://schemas.openxmlformats.org/officeDocument/2006/relationships/image" Target="../media/image57.w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0.wmf"/><Relationship Id="rId11" Type="http://schemas.openxmlformats.org/officeDocument/2006/relationships/oleObject" Target="../embeddings/oleObject59.bin"/><Relationship Id="rId5" Type="http://schemas.openxmlformats.org/officeDocument/2006/relationships/oleObject" Target="../embeddings/oleObject56.bin"/><Relationship Id="rId15" Type="http://schemas.openxmlformats.org/officeDocument/2006/relationships/oleObject" Target="../embeddings/oleObject61.bin"/><Relationship Id="rId10" Type="http://schemas.openxmlformats.org/officeDocument/2006/relationships/image" Target="../media/image52.wmf"/><Relationship Id="rId19" Type="http://schemas.openxmlformats.org/officeDocument/2006/relationships/oleObject" Target="../embeddings/oleObject63.bin"/><Relationship Id="rId4" Type="http://schemas.openxmlformats.org/officeDocument/2006/relationships/image" Target="../media/image45.wmf"/><Relationship Id="rId9" Type="http://schemas.openxmlformats.org/officeDocument/2006/relationships/oleObject" Target="../embeddings/oleObject58.bin"/><Relationship Id="rId14" Type="http://schemas.openxmlformats.org/officeDocument/2006/relationships/image" Target="../media/image5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6.bin"/><Relationship Id="rId13" Type="http://schemas.openxmlformats.org/officeDocument/2006/relationships/image" Target="../media/image49.wmf"/><Relationship Id="rId3" Type="http://schemas.openxmlformats.org/officeDocument/2006/relationships/image" Target="../media/image58.png"/><Relationship Id="rId7" Type="http://schemas.openxmlformats.org/officeDocument/2006/relationships/image" Target="../media/image46.wmf"/><Relationship Id="rId12" Type="http://schemas.openxmlformats.org/officeDocument/2006/relationships/oleObject" Target="../embeddings/oleObject68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65.bin"/><Relationship Id="rId11" Type="http://schemas.openxmlformats.org/officeDocument/2006/relationships/image" Target="../media/image48.wmf"/><Relationship Id="rId5" Type="http://schemas.openxmlformats.org/officeDocument/2006/relationships/image" Target="../media/image45.wmf"/><Relationship Id="rId10" Type="http://schemas.openxmlformats.org/officeDocument/2006/relationships/oleObject" Target="../embeddings/oleObject67.bin"/><Relationship Id="rId4" Type="http://schemas.openxmlformats.org/officeDocument/2006/relationships/oleObject" Target="../embeddings/oleObject64.bin"/><Relationship Id="rId9" Type="http://schemas.openxmlformats.org/officeDocument/2006/relationships/image" Target="../media/image47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oleObject" Target="../embeddings/oleObject7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9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8.bin"/><Relationship Id="rId10" Type="http://schemas.openxmlformats.org/officeDocument/2006/relationships/image" Target="../media/image8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image" Target="../media/image14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oleObject" Target="../embeddings/oleObject14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15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6.bin"/><Relationship Id="rId10" Type="http://schemas.openxmlformats.org/officeDocument/2006/relationships/image" Target="../media/image8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12.bin"/><Relationship Id="rId14" Type="http://schemas.openxmlformats.org/officeDocument/2006/relationships/oleObject" Target="../embeddings/oleObject1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16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13" Type="http://schemas.openxmlformats.org/officeDocument/2006/relationships/image" Target="../media/image22.wmf"/><Relationship Id="rId18" Type="http://schemas.openxmlformats.org/officeDocument/2006/relationships/oleObject" Target="../embeddings/oleObject26.bin"/><Relationship Id="rId3" Type="http://schemas.openxmlformats.org/officeDocument/2006/relationships/oleObject" Target="../embeddings/oleObject19.bin"/><Relationship Id="rId7" Type="http://schemas.openxmlformats.org/officeDocument/2006/relationships/image" Target="../media/image26.jpeg"/><Relationship Id="rId12" Type="http://schemas.openxmlformats.org/officeDocument/2006/relationships/oleObject" Target="../embeddings/oleObject23.bin"/><Relationship Id="rId17" Type="http://schemas.openxmlformats.org/officeDocument/2006/relationships/image" Target="../media/image24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25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19.wmf"/><Relationship Id="rId11" Type="http://schemas.openxmlformats.org/officeDocument/2006/relationships/image" Target="../media/image21.wmf"/><Relationship Id="rId5" Type="http://schemas.openxmlformats.org/officeDocument/2006/relationships/oleObject" Target="../embeddings/oleObject20.bin"/><Relationship Id="rId15" Type="http://schemas.openxmlformats.org/officeDocument/2006/relationships/image" Target="../media/image23.wmf"/><Relationship Id="rId10" Type="http://schemas.openxmlformats.org/officeDocument/2006/relationships/oleObject" Target="../embeddings/oleObject22.bin"/><Relationship Id="rId19" Type="http://schemas.openxmlformats.org/officeDocument/2006/relationships/image" Target="../media/image25.wmf"/><Relationship Id="rId4" Type="http://schemas.openxmlformats.org/officeDocument/2006/relationships/image" Target="../media/image18.wmf"/><Relationship Id="rId9" Type="http://schemas.openxmlformats.org/officeDocument/2006/relationships/image" Target="../media/image20.wmf"/><Relationship Id="rId14" Type="http://schemas.openxmlformats.org/officeDocument/2006/relationships/oleObject" Target="../embeddings/oleObject24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image" Target="../media/image21.wmf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12" Type="http://schemas.openxmlformats.org/officeDocument/2006/relationships/oleObject" Target="../embeddings/oleObject31.bin"/><Relationship Id="rId17" Type="http://schemas.openxmlformats.org/officeDocument/2006/relationships/image" Target="../media/image30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33.bin"/><Relationship Id="rId1" Type="http://schemas.openxmlformats.org/officeDocument/2006/relationships/vmlDrawing" Target="../drawings/vmlDrawing6.vml"/><Relationship Id="rId6" Type="http://schemas.openxmlformats.org/officeDocument/2006/relationships/image" Target="../media/image28.wmf"/><Relationship Id="rId11" Type="http://schemas.openxmlformats.org/officeDocument/2006/relationships/image" Target="../media/image4.jpeg"/><Relationship Id="rId5" Type="http://schemas.openxmlformats.org/officeDocument/2006/relationships/oleObject" Target="../embeddings/oleObject28.bin"/><Relationship Id="rId15" Type="http://schemas.openxmlformats.org/officeDocument/2006/relationships/image" Target="../media/image23.wmf"/><Relationship Id="rId10" Type="http://schemas.openxmlformats.org/officeDocument/2006/relationships/image" Target="../media/image24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30.bin"/><Relationship Id="rId14" Type="http://schemas.openxmlformats.org/officeDocument/2006/relationships/oleObject" Target="../embeddings/oleObject32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7788" y="1338470"/>
            <a:ext cx="8280920" cy="219255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«Объёмы прямой призмы и цилиндра</a:t>
            </a:r>
            <a:r>
              <a:rPr lang="en-US" sz="48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sz="48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ru-RU" sz="48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40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Задачи </a:t>
            </a:r>
            <a:r>
              <a:rPr lang="ru-RU" sz="48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ЕГЭ.»</a:t>
            </a:r>
            <a:r>
              <a:rPr lang="ru-RU" sz="4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ru-RU" sz="4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</a:br>
            <a:endParaRPr lang="ru-RU" sz="480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0113" y="3737112"/>
            <a:ext cx="7543800" cy="556729"/>
          </a:xfrm>
        </p:spPr>
        <p:txBody>
          <a:bodyPr>
            <a:normAutofit fontScale="25000" lnSpcReduction="20000"/>
          </a:bodyPr>
          <a:lstStyle/>
          <a:p>
            <a:pPr marL="0" indent="0" algn="ctr"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6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9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Подготовила и провела :</a:t>
            </a:r>
          </a:p>
          <a:p>
            <a:pPr marL="0" indent="0" algn="ctr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9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учитель математики</a:t>
            </a:r>
          </a:p>
          <a:p>
            <a:pPr marL="0" indent="0" algn="ctr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9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МКОУ </a:t>
            </a:r>
            <a:r>
              <a:rPr lang="ru-RU" sz="96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Таловской</a:t>
            </a:r>
            <a:r>
              <a:rPr lang="ru-RU" sz="9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СОШ </a:t>
            </a:r>
          </a:p>
          <a:p>
            <a:pPr marL="0" indent="0" algn="ctr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96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Крякина</a:t>
            </a:r>
            <a:r>
              <a:rPr lang="ru-RU" sz="9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Надежда Александровна</a:t>
            </a:r>
          </a:p>
          <a:p>
            <a:pPr marL="0" indent="0" algn="ctr"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8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8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магнитный диск 3"/>
          <p:cNvSpPr/>
          <p:nvPr/>
        </p:nvSpPr>
        <p:spPr>
          <a:xfrm>
            <a:off x="409735" y="3114260"/>
            <a:ext cx="1829883" cy="1560793"/>
          </a:xfrm>
          <a:prstGeom prst="flowChartMagneticDisk">
            <a:avLst/>
          </a:prstGeom>
          <a:solidFill>
            <a:srgbClr val="92D050">
              <a:alpha val="98824"/>
            </a:srgbClr>
          </a:solidFill>
          <a:ln w="9525"/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  <a:scene3d>
            <a:camera prst="isometricRightUp"/>
            <a:lightRig rig="threePt" dir="t"/>
          </a:scene3d>
          <a:sp3d extrusionH="63500" contourW="12700">
            <a:extrusionClr>
              <a:srgbClr val="D6F4FE"/>
            </a:extrusionClr>
            <a:contourClr>
              <a:srgbClr val="D6F4FE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Куб 4"/>
          <p:cNvSpPr/>
          <p:nvPr/>
        </p:nvSpPr>
        <p:spPr>
          <a:xfrm>
            <a:off x="6439475" y="3707981"/>
            <a:ext cx="2465987" cy="1155568"/>
          </a:xfrm>
          <a:prstGeom prst="cube">
            <a:avLst/>
          </a:prstGeom>
          <a:solidFill>
            <a:srgbClr val="FFC000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38500" dist="50800" dir="5400000" sy="-100000" algn="bl" rotWithShape="0"/>
          </a:effectLst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Дуга 5"/>
          <p:cNvSpPr/>
          <p:nvPr/>
        </p:nvSpPr>
        <p:spPr>
          <a:xfrm rot="20457046">
            <a:off x="1638300" y="3984625"/>
            <a:ext cx="2416175" cy="1073150"/>
          </a:xfrm>
          <a:prstGeom prst="arc">
            <a:avLst>
              <a:gd name="adj1" fmla="val 11083318"/>
              <a:gd name="adj2" fmla="val 19558491"/>
            </a:avLst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7874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011" name="Rectangle 11"/>
          <p:cNvGraphicFramePr>
            <a:graphicFrameLocks/>
          </p:cNvGraphicFramePr>
          <p:nvPr/>
        </p:nvGraphicFramePr>
        <p:xfrm>
          <a:off x="1890713" y="1730375"/>
          <a:ext cx="7862887" cy="550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Формула" r:id="rId4" imgW="0" imgH="0" progId="Equation.3">
                  <p:embed/>
                </p:oleObj>
              </mc:Choice>
              <mc:Fallback>
                <p:oleObj name="Формула" r:id="rId4" imgW="0" imgH="0" progId="Equation.3">
                  <p:embed/>
                  <p:pic>
                    <p:nvPicPr>
                      <p:cNvPr id="128011" name="Rectangle 1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0713" y="1730375"/>
                        <a:ext cx="7862887" cy="550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8012" name="Rectangle 12"/>
          <p:cNvGraphicFramePr>
            <a:graphicFrameLocks/>
          </p:cNvGraphicFramePr>
          <p:nvPr/>
        </p:nvGraphicFramePr>
        <p:xfrm>
          <a:off x="1890713" y="1730375"/>
          <a:ext cx="7862887" cy="550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Формула" r:id="rId5" imgW="0" imgH="0" progId="Equation.3">
                  <p:embed/>
                </p:oleObj>
              </mc:Choice>
              <mc:Fallback>
                <p:oleObj name="Формула" r:id="rId5" imgW="0" imgH="0" progId="Equation.3">
                  <p:embed/>
                  <p:pic>
                    <p:nvPicPr>
                      <p:cNvPr id="128012" name="Rectangle 12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0713" y="1730375"/>
                        <a:ext cx="7862887" cy="550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8013" name="Text Box 13"/>
          <p:cNvSpPr txBox="1">
            <a:spLocks noChangeArrowheads="1"/>
          </p:cNvSpPr>
          <p:nvPr/>
        </p:nvSpPr>
        <p:spPr bwMode="auto">
          <a:xfrm>
            <a:off x="5430838" y="4752975"/>
            <a:ext cx="279876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S = a</a:t>
            </a:r>
            <a:r>
              <a:rPr kumimoji="0" lang="ru-RU" sz="4800" b="1" i="1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2</a:t>
            </a:r>
            <a:r>
              <a:rPr kumimoji="0" lang="en-US" sz="10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 </a:t>
            </a:r>
            <a:r>
              <a:rPr kumimoji="0" lang="ru-RU" sz="10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 </a:t>
            </a:r>
            <a:r>
              <a:rPr kumimoji="0" lang="en-US" sz="48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sina</a:t>
            </a:r>
            <a:endParaRPr kumimoji="0" lang="ru-RU" sz="4800" b="1" i="1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grpSp>
        <p:nvGrpSpPr>
          <p:cNvPr id="128014" name="Group 14"/>
          <p:cNvGrpSpPr>
            <a:grpSpLocks/>
          </p:cNvGrpSpPr>
          <p:nvPr/>
        </p:nvGrpSpPr>
        <p:grpSpPr bwMode="auto">
          <a:xfrm>
            <a:off x="560388" y="2208213"/>
            <a:ext cx="4038600" cy="2363787"/>
            <a:chOff x="192" y="115"/>
            <a:chExt cx="2544" cy="1489"/>
          </a:xfrm>
        </p:grpSpPr>
        <p:sp>
          <p:nvSpPr>
            <p:cNvPr id="128068" name="Freeform 15"/>
            <p:cNvSpPr>
              <a:spLocks/>
            </p:cNvSpPr>
            <p:nvPr/>
          </p:nvSpPr>
          <p:spPr bwMode="auto">
            <a:xfrm>
              <a:off x="329" y="448"/>
              <a:ext cx="2311" cy="800"/>
            </a:xfrm>
            <a:custGeom>
              <a:avLst/>
              <a:gdLst>
                <a:gd name="T0" fmla="*/ 0 w 2106"/>
                <a:gd name="T1" fmla="*/ 789 h 1294"/>
                <a:gd name="T2" fmla="*/ 1398 w 2106"/>
                <a:gd name="T3" fmla="*/ 800 h 1294"/>
                <a:gd name="T4" fmla="*/ 2311 w 2106"/>
                <a:gd name="T5" fmla="*/ 5 h 1294"/>
                <a:gd name="T6" fmla="*/ 942 w 2106"/>
                <a:gd name="T7" fmla="*/ 0 h 1294"/>
                <a:gd name="T8" fmla="*/ 0 w 2106"/>
                <a:gd name="T9" fmla="*/ 789 h 12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06"/>
                <a:gd name="T16" fmla="*/ 0 h 1294"/>
                <a:gd name="T17" fmla="*/ 2106 w 2106"/>
                <a:gd name="T18" fmla="*/ 1294 h 129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06" h="1294">
                  <a:moveTo>
                    <a:pt x="0" y="1276"/>
                  </a:moveTo>
                  <a:lnTo>
                    <a:pt x="1274" y="1294"/>
                  </a:lnTo>
                  <a:lnTo>
                    <a:pt x="2106" y="8"/>
                  </a:lnTo>
                  <a:lnTo>
                    <a:pt x="858" y="0"/>
                  </a:lnTo>
                  <a:lnTo>
                    <a:pt x="0" y="1276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00FFFF">
                    <a:alpha val="64998"/>
                  </a:srgbClr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28016" name="Text Box 16"/>
            <p:cNvSpPr txBox="1">
              <a:spLocks noChangeArrowheads="1"/>
            </p:cNvSpPr>
            <p:nvPr/>
          </p:nvSpPr>
          <p:spPr bwMode="auto">
            <a:xfrm>
              <a:off x="192" y="1200"/>
              <a:ext cx="301" cy="365"/>
            </a:xfrm>
            <a:prstGeom prst="rect">
              <a:avLst/>
            </a:prstGeom>
            <a:noFill/>
            <a:ln w="9525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A</a:t>
              </a:r>
              <a:endParaRPr kumimoji="0" lang="ru-RU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28017" name="Text Box 17"/>
            <p:cNvSpPr txBox="1">
              <a:spLocks noChangeArrowheads="1"/>
            </p:cNvSpPr>
            <p:nvPr/>
          </p:nvSpPr>
          <p:spPr bwMode="auto">
            <a:xfrm>
              <a:off x="624" y="480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1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a</a:t>
              </a:r>
              <a:endParaRPr kumimoji="0" lang="ru-RU" sz="36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28018" name="Text Box 18"/>
            <p:cNvSpPr txBox="1">
              <a:spLocks noChangeArrowheads="1"/>
            </p:cNvSpPr>
            <p:nvPr/>
          </p:nvSpPr>
          <p:spPr bwMode="auto">
            <a:xfrm>
              <a:off x="1536" y="1200"/>
              <a:ext cx="301" cy="366"/>
            </a:xfrm>
            <a:prstGeom prst="rect">
              <a:avLst/>
            </a:prstGeom>
            <a:noFill/>
            <a:ln w="9525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D</a:t>
              </a:r>
              <a:endParaRPr kumimoji="0" lang="ru-RU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28019" name="Text Box 19"/>
            <p:cNvSpPr txBox="1">
              <a:spLocks noChangeArrowheads="1"/>
            </p:cNvSpPr>
            <p:nvPr/>
          </p:nvSpPr>
          <p:spPr bwMode="auto">
            <a:xfrm>
              <a:off x="1089" y="115"/>
              <a:ext cx="351" cy="365"/>
            </a:xfrm>
            <a:prstGeom prst="rect">
              <a:avLst/>
            </a:prstGeom>
            <a:noFill/>
            <a:ln w="9525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 B</a:t>
              </a:r>
              <a:endParaRPr kumimoji="0" lang="ru-RU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28020" name="Text Box 20"/>
            <p:cNvSpPr txBox="1">
              <a:spLocks noChangeArrowheads="1"/>
            </p:cNvSpPr>
            <p:nvPr/>
          </p:nvSpPr>
          <p:spPr bwMode="auto">
            <a:xfrm>
              <a:off x="960" y="1200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1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b</a:t>
              </a:r>
              <a:endParaRPr kumimoji="0" lang="ru-RU" sz="36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28021" name="Text Box 21"/>
            <p:cNvSpPr txBox="1">
              <a:spLocks noChangeArrowheads="1"/>
            </p:cNvSpPr>
            <p:nvPr/>
          </p:nvSpPr>
          <p:spPr bwMode="auto">
            <a:xfrm>
              <a:off x="2435" y="144"/>
              <a:ext cx="301" cy="365"/>
            </a:xfrm>
            <a:prstGeom prst="rect">
              <a:avLst/>
            </a:prstGeom>
            <a:noFill/>
            <a:ln w="9525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C</a:t>
              </a:r>
              <a:endParaRPr kumimoji="0" lang="ru-RU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graphicFrame>
          <p:nvGraphicFramePr>
            <p:cNvPr id="128022" name="Object 22"/>
            <p:cNvGraphicFramePr>
              <a:graphicFrameLocks noChangeAspect="1"/>
            </p:cNvGraphicFramePr>
            <p:nvPr/>
          </p:nvGraphicFramePr>
          <p:xfrm>
            <a:off x="480" y="1008"/>
            <a:ext cx="250" cy="2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2" name="Формула" r:id="rId6" imgW="152280" imgH="139680" progId="Equation.3">
                    <p:embed/>
                  </p:oleObj>
                </mc:Choice>
                <mc:Fallback>
                  <p:oleObj name="Формула" r:id="rId6" imgW="152280" imgH="139680" progId="Equation.3">
                    <p:embed/>
                    <p:pic>
                      <p:nvPicPr>
                        <p:cNvPr id="128022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0" y="1008"/>
                          <a:ext cx="250" cy="24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28023" name="Group 23"/>
          <p:cNvGrpSpPr>
            <a:grpSpLocks/>
          </p:cNvGrpSpPr>
          <p:nvPr/>
        </p:nvGrpSpPr>
        <p:grpSpPr bwMode="auto">
          <a:xfrm>
            <a:off x="1436688" y="4719638"/>
            <a:ext cx="412750" cy="1663700"/>
            <a:chOff x="905" y="2542"/>
            <a:chExt cx="260" cy="1048"/>
          </a:xfrm>
        </p:grpSpPr>
        <p:sp>
          <p:nvSpPr>
            <p:cNvPr id="128024" name="Text Box 24"/>
            <p:cNvSpPr txBox="1">
              <a:spLocks noChangeArrowheads="1"/>
            </p:cNvSpPr>
            <p:nvPr/>
          </p:nvSpPr>
          <p:spPr bwMode="auto">
            <a:xfrm>
              <a:off x="905" y="2542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1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a</a:t>
              </a:r>
              <a:endParaRPr kumimoji="0" lang="ru-RU" sz="36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28025" name="Text Box 25"/>
            <p:cNvSpPr txBox="1">
              <a:spLocks noChangeArrowheads="1"/>
            </p:cNvSpPr>
            <p:nvPr/>
          </p:nvSpPr>
          <p:spPr bwMode="auto">
            <a:xfrm>
              <a:off x="905" y="3186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1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a</a:t>
              </a:r>
              <a:endParaRPr kumimoji="0" lang="ru-RU" sz="36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  <p:grpSp>
        <p:nvGrpSpPr>
          <p:cNvPr id="128026" name="Group 26"/>
          <p:cNvGrpSpPr>
            <a:grpSpLocks/>
          </p:cNvGrpSpPr>
          <p:nvPr/>
        </p:nvGrpSpPr>
        <p:grpSpPr bwMode="auto">
          <a:xfrm>
            <a:off x="457200" y="4448175"/>
            <a:ext cx="3810000" cy="2409825"/>
            <a:chOff x="301" y="2370"/>
            <a:chExt cx="2400" cy="1518"/>
          </a:xfrm>
        </p:grpSpPr>
        <p:sp>
          <p:nvSpPr>
            <p:cNvPr id="128061" name="AutoShape 27"/>
            <p:cNvSpPr>
              <a:spLocks noChangeArrowheads="1"/>
            </p:cNvSpPr>
            <p:nvPr/>
          </p:nvSpPr>
          <p:spPr bwMode="auto">
            <a:xfrm rot="5400000">
              <a:off x="1117" y="2130"/>
              <a:ext cx="912" cy="1968"/>
            </a:xfrm>
            <a:prstGeom prst="diamond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28028" name="Text Box 28"/>
            <p:cNvSpPr txBox="1">
              <a:spLocks noChangeArrowheads="1"/>
            </p:cNvSpPr>
            <p:nvPr/>
          </p:nvSpPr>
          <p:spPr bwMode="auto">
            <a:xfrm>
              <a:off x="301" y="2898"/>
              <a:ext cx="301" cy="365"/>
            </a:xfrm>
            <a:prstGeom prst="rect">
              <a:avLst/>
            </a:prstGeom>
            <a:noFill/>
            <a:ln w="9525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A</a:t>
              </a:r>
              <a:endParaRPr kumimoji="0" lang="ru-RU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28029" name="Text Box 29"/>
            <p:cNvSpPr txBox="1">
              <a:spLocks noChangeArrowheads="1"/>
            </p:cNvSpPr>
            <p:nvPr/>
          </p:nvSpPr>
          <p:spPr bwMode="auto">
            <a:xfrm>
              <a:off x="1294" y="2370"/>
              <a:ext cx="351" cy="365"/>
            </a:xfrm>
            <a:prstGeom prst="rect">
              <a:avLst/>
            </a:prstGeom>
            <a:noFill/>
            <a:ln w="9525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 B</a:t>
              </a:r>
              <a:endParaRPr kumimoji="0" lang="ru-RU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28030" name="Text Box 30"/>
            <p:cNvSpPr txBox="1">
              <a:spLocks noChangeArrowheads="1"/>
            </p:cNvSpPr>
            <p:nvPr/>
          </p:nvSpPr>
          <p:spPr bwMode="auto">
            <a:xfrm>
              <a:off x="2400" y="3042"/>
              <a:ext cx="301" cy="365"/>
            </a:xfrm>
            <a:prstGeom prst="rect">
              <a:avLst/>
            </a:prstGeom>
            <a:noFill/>
            <a:ln w="9525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C</a:t>
              </a:r>
              <a:endParaRPr kumimoji="0" lang="ru-RU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28031" name="Text Box 31"/>
            <p:cNvSpPr txBox="1">
              <a:spLocks noChangeArrowheads="1"/>
            </p:cNvSpPr>
            <p:nvPr/>
          </p:nvSpPr>
          <p:spPr bwMode="auto">
            <a:xfrm>
              <a:off x="1405" y="3522"/>
              <a:ext cx="301" cy="366"/>
            </a:xfrm>
            <a:prstGeom prst="rect">
              <a:avLst/>
            </a:prstGeom>
            <a:noFill/>
            <a:ln w="9525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D</a:t>
              </a:r>
              <a:endParaRPr kumimoji="0" lang="ru-RU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graphicFrame>
          <p:nvGraphicFramePr>
            <p:cNvPr id="128032" name="Object 32"/>
            <p:cNvGraphicFramePr>
              <a:graphicFrameLocks noChangeAspect="1"/>
            </p:cNvGraphicFramePr>
            <p:nvPr/>
          </p:nvGraphicFramePr>
          <p:xfrm>
            <a:off x="733" y="2994"/>
            <a:ext cx="250" cy="2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3" name="Формула" r:id="rId8" imgW="152280" imgH="139680" progId="Equation.3">
                    <p:embed/>
                  </p:oleObj>
                </mc:Choice>
                <mc:Fallback>
                  <p:oleObj name="Формула" r:id="rId8" imgW="152280" imgH="139680" progId="Equation.3">
                    <p:embed/>
                    <p:pic>
                      <p:nvPicPr>
                        <p:cNvPr id="128032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3" y="2994"/>
                          <a:ext cx="250" cy="24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8033" name="Text Box 33"/>
          <p:cNvSpPr txBox="1">
            <a:spLocks noChangeArrowheads="1"/>
          </p:cNvSpPr>
          <p:nvPr/>
        </p:nvSpPr>
        <p:spPr bwMode="auto">
          <a:xfrm>
            <a:off x="4903788" y="233045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 type="none" w="lg" len="lg"/>
            <a:tailEnd type="none" w="lg" len="lg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ea typeface="+mn-ea"/>
                <a:cs typeface="Arial" charset="0"/>
              </a:rPr>
              <a:t>параллелограмм</a:t>
            </a:r>
          </a:p>
        </p:txBody>
      </p:sp>
      <p:sp>
        <p:nvSpPr>
          <p:cNvPr id="128034" name="Text Box 34"/>
          <p:cNvSpPr txBox="1">
            <a:spLocks noChangeArrowheads="1"/>
          </p:cNvSpPr>
          <p:nvPr/>
        </p:nvSpPr>
        <p:spPr bwMode="auto">
          <a:xfrm>
            <a:off x="4419600" y="5057775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 type="none" w="lg" len="lg"/>
            <a:tailEnd type="none" w="lg" len="lg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ea typeface="+mn-ea"/>
                <a:cs typeface="Arial" charset="0"/>
              </a:rPr>
              <a:t>ромб</a:t>
            </a:r>
          </a:p>
        </p:txBody>
      </p:sp>
      <p:sp>
        <p:nvSpPr>
          <p:cNvPr id="128035" name="Text Box 35"/>
          <p:cNvSpPr txBox="1">
            <a:spLocks noChangeArrowheads="1"/>
          </p:cNvSpPr>
          <p:nvPr/>
        </p:nvSpPr>
        <p:spPr bwMode="auto">
          <a:xfrm>
            <a:off x="4827588" y="2711450"/>
            <a:ext cx="302101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S = a</a:t>
            </a:r>
            <a:r>
              <a:rPr kumimoji="0" lang="en-US" sz="10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 </a:t>
            </a:r>
            <a:r>
              <a:rPr kumimoji="0" lang="en-US" sz="48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b sina</a:t>
            </a:r>
            <a:endParaRPr kumimoji="0" lang="ru-RU" sz="4800" b="1" i="1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grpSp>
        <p:nvGrpSpPr>
          <p:cNvPr id="128048" name="Group 36"/>
          <p:cNvGrpSpPr>
            <a:grpSpLocks/>
          </p:cNvGrpSpPr>
          <p:nvPr/>
        </p:nvGrpSpPr>
        <p:grpSpPr bwMode="auto">
          <a:xfrm>
            <a:off x="468313" y="0"/>
            <a:ext cx="4064000" cy="2284413"/>
            <a:chOff x="295" y="19"/>
            <a:chExt cx="2560" cy="1439"/>
          </a:xfrm>
        </p:grpSpPr>
        <p:sp>
          <p:nvSpPr>
            <p:cNvPr id="128055" name="Freeform 37"/>
            <p:cNvSpPr>
              <a:spLocks/>
            </p:cNvSpPr>
            <p:nvPr/>
          </p:nvSpPr>
          <p:spPr bwMode="auto">
            <a:xfrm>
              <a:off x="624" y="144"/>
              <a:ext cx="2002" cy="904"/>
            </a:xfrm>
            <a:custGeom>
              <a:avLst/>
              <a:gdLst>
                <a:gd name="T0" fmla="*/ 0 w 2002"/>
                <a:gd name="T1" fmla="*/ 903 h 1624"/>
                <a:gd name="T2" fmla="*/ 2002 w 2002"/>
                <a:gd name="T3" fmla="*/ 904 h 1624"/>
                <a:gd name="T4" fmla="*/ 1322 w 2002"/>
                <a:gd name="T5" fmla="*/ 0 h 1624"/>
                <a:gd name="T6" fmla="*/ 0 w 2002"/>
                <a:gd name="T7" fmla="*/ 903 h 16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2"/>
                <a:gd name="T13" fmla="*/ 0 h 1624"/>
                <a:gd name="T14" fmla="*/ 2002 w 2002"/>
                <a:gd name="T15" fmla="*/ 1624 h 16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2" h="1624">
                  <a:moveTo>
                    <a:pt x="0" y="1622"/>
                  </a:moveTo>
                  <a:lnTo>
                    <a:pt x="2002" y="1624"/>
                  </a:lnTo>
                  <a:lnTo>
                    <a:pt x="1322" y="0"/>
                  </a:lnTo>
                  <a:lnTo>
                    <a:pt x="0" y="1622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00FFFF">
                    <a:alpha val="64998"/>
                  </a:srgbClr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28038" name="Text Box 38"/>
            <p:cNvSpPr txBox="1">
              <a:spLocks noChangeArrowheads="1"/>
            </p:cNvSpPr>
            <p:nvPr/>
          </p:nvSpPr>
          <p:spPr bwMode="auto">
            <a:xfrm>
              <a:off x="295" y="995"/>
              <a:ext cx="301" cy="365"/>
            </a:xfrm>
            <a:prstGeom prst="rect">
              <a:avLst/>
            </a:prstGeom>
            <a:noFill/>
            <a:ln w="9525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C</a:t>
              </a:r>
              <a:endParaRPr kumimoji="0" lang="ru-RU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28039" name="Text Box 39"/>
            <p:cNvSpPr txBox="1">
              <a:spLocks noChangeArrowheads="1"/>
            </p:cNvSpPr>
            <p:nvPr/>
          </p:nvSpPr>
          <p:spPr bwMode="auto">
            <a:xfrm>
              <a:off x="1104" y="240"/>
              <a:ext cx="276" cy="442"/>
            </a:xfrm>
            <a:prstGeom prst="rect">
              <a:avLst/>
            </a:prstGeom>
            <a:noFill/>
            <a:ln w="9525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1" i="1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a</a:t>
              </a:r>
              <a:endParaRPr kumimoji="0" lang="ru-RU" sz="40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graphicFrame>
          <p:nvGraphicFramePr>
            <p:cNvPr id="128040" name="Object 40"/>
            <p:cNvGraphicFramePr>
              <a:graphicFrameLocks noChangeAspect="1"/>
            </p:cNvGraphicFramePr>
            <p:nvPr/>
          </p:nvGraphicFramePr>
          <p:xfrm>
            <a:off x="843" y="806"/>
            <a:ext cx="309" cy="2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4" name="Формула" r:id="rId9" imgW="152280" imgH="139680" progId="Equation.3">
                    <p:embed/>
                  </p:oleObj>
                </mc:Choice>
                <mc:Fallback>
                  <p:oleObj name="Формула" r:id="rId9" imgW="152280" imgH="139680" progId="Equation.3">
                    <p:embed/>
                    <p:pic>
                      <p:nvPicPr>
                        <p:cNvPr id="128040" name="Object 4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43" y="806"/>
                          <a:ext cx="309" cy="29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8041" name="Text Box 41"/>
            <p:cNvSpPr txBox="1">
              <a:spLocks noChangeArrowheads="1"/>
            </p:cNvSpPr>
            <p:nvPr/>
          </p:nvSpPr>
          <p:spPr bwMode="auto">
            <a:xfrm>
              <a:off x="2554" y="1016"/>
              <a:ext cx="301" cy="366"/>
            </a:xfrm>
            <a:prstGeom prst="rect">
              <a:avLst/>
            </a:prstGeom>
            <a:noFill/>
            <a:ln w="9525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A</a:t>
              </a:r>
              <a:endParaRPr kumimoji="0" lang="ru-RU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28042" name="Text Box 42"/>
            <p:cNvSpPr txBox="1">
              <a:spLocks noChangeArrowheads="1"/>
            </p:cNvSpPr>
            <p:nvPr/>
          </p:nvSpPr>
          <p:spPr bwMode="auto">
            <a:xfrm>
              <a:off x="1968" y="19"/>
              <a:ext cx="351" cy="365"/>
            </a:xfrm>
            <a:prstGeom prst="rect">
              <a:avLst/>
            </a:prstGeom>
            <a:noFill/>
            <a:ln w="9525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 B</a:t>
              </a:r>
              <a:endParaRPr kumimoji="0" lang="ru-RU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28043" name="Text Box 43"/>
            <p:cNvSpPr txBox="1">
              <a:spLocks noChangeArrowheads="1"/>
            </p:cNvSpPr>
            <p:nvPr/>
          </p:nvSpPr>
          <p:spPr bwMode="auto">
            <a:xfrm>
              <a:off x="1506" y="1016"/>
              <a:ext cx="276" cy="442"/>
            </a:xfrm>
            <a:prstGeom prst="rect">
              <a:avLst/>
            </a:prstGeom>
            <a:noFill/>
            <a:ln w="9525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1" i="1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b</a:t>
              </a:r>
              <a:endParaRPr kumimoji="0" lang="ru-RU" sz="40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  <p:grpSp>
        <p:nvGrpSpPr>
          <p:cNvPr id="128044" name="Group 44"/>
          <p:cNvGrpSpPr>
            <a:grpSpLocks/>
          </p:cNvGrpSpPr>
          <p:nvPr/>
        </p:nvGrpSpPr>
        <p:grpSpPr bwMode="auto">
          <a:xfrm>
            <a:off x="4953000" y="533400"/>
            <a:ext cx="3354388" cy="928688"/>
            <a:chOff x="2688" y="3255"/>
            <a:chExt cx="2113" cy="585"/>
          </a:xfrm>
        </p:grpSpPr>
        <p:sp>
          <p:nvSpPr>
            <p:cNvPr id="128045" name="Text Box 45"/>
            <p:cNvSpPr txBox="1">
              <a:spLocks noChangeArrowheads="1"/>
            </p:cNvSpPr>
            <p:nvPr/>
          </p:nvSpPr>
          <p:spPr bwMode="auto">
            <a:xfrm>
              <a:off x="2688" y="3255"/>
              <a:ext cx="2113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1" i="1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S =   </a:t>
              </a:r>
              <a:r>
                <a:rPr kumimoji="0" lang="en-US" sz="900" b="1" i="1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 </a:t>
              </a:r>
              <a:r>
                <a:rPr kumimoji="0" lang="en-US" sz="4800" b="1" i="1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a</a:t>
              </a:r>
              <a:r>
                <a:rPr kumimoji="0" lang="en-US" sz="1000" b="1" i="1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 </a:t>
              </a:r>
              <a:r>
                <a:rPr kumimoji="0" lang="en-US" sz="4800" b="1" i="1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b sina</a:t>
              </a:r>
              <a:endParaRPr kumimoji="0" lang="ru-RU" sz="48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grpSp>
          <p:nvGrpSpPr>
            <p:cNvPr id="128051" name="Group 46"/>
            <p:cNvGrpSpPr>
              <a:grpSpLocks/>
            </p:cNvGrpSpPr>
            <p:nvPr/>
          </p:nvGrpSpPr>
          <p:grpSpPr bwMode="auto">
            <a:xfrm>
              <a:off x="3312" y="3264"/>
              <a:ext cx="241" cy="576"/>
              <a:chOff x="4895" y="3024"/>
              <a:chExt cx="241" cy="576"/>
            </a:xfrm>
          </p:grpSpPr>
          <p:sp>
            <p:nvSpPr>
              <p:cNvPr id="128047" name="Text Box 47"/>
              <p:cNvSpPr txBox="1">
                <a:spLocks noChangeArrowheads="1"/>
              </p:cNvSpPr>
              <p:nvPr/>
            </p:nvSpPr>
            <p:spPr bwMode="auto">
              <a:xfrm>
                <a:off x="4895" y="3273"/>
                <a:ext cx="241" cy="32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  <a:latin typeface="Arial" charset="0"/>
                    <a:ea typeface="+mn-ea"/>
                    <a:cs typeface="Arial" charset="0"/>
                  </a:rPr>
                  <a:t>2</a:t>
                </a:r>
              </a:p>
            </p:txBody>
          </p:sp>
          <p:sp>
            <p:nvSpPr>
              <p:cNvPr id="2" name="Text Box 48"/>
              <p:cNvSpPr txBox="1">
                <a:spLocks noChangeArrowheads="1"/>
              </p:cNvSpPr>
              <p:nvPr/>
            </p:nvSpPr>
            <p:spPr bwMode="auto">
              <a:xfrm>
                <a:off x="4895" y="3024"/>
                <a:ext cx="241" cy="32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  <a:latin typeface="Arial" charset="0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128054" name="Freeform 49"/>
              <p:cNvSpPr>
                <a:spLocks/>
              </p:cNvSpPr>
              <p:nvPr/>
            </p:nvSpPr>
            <p:spPr bwMode="auto">
              <a:xfrm>
                <a:off x="4938" y="3318"/>
                <a:ext cx="166" cy="2"/>
              </a:xfrm>
              <a:custGeom>
                <a:avLst/>
                <a:gdLst>
                  <a:gd name="T0" fmla="*/ 0 w 166"/>
                  <a:gd name="T1" fmla="*/ 0 h 2"/>
                  <a:gd name="T2" fmla="*/ 166 w 166"/>
                  <a:gd name="T3" fmla="*/ 2 h 2"/>
                  <a:gd name="T4" fmla="*/ 0 60000 65536"/>
                  <a:gd name="T5" fmla="*/ 0 60000 65536"/>
                  <a:gd name="T6" fmla="*/ 0 w 166"/>
                  <a:gd name="T7" fmla="*/ 0 h 2"/>
                  <a:gd name="T8" fmla="*/ 166 w 166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66" h="2">
                    <a:moveTo>
                      <a:pt x="0" y="0"/>
                    </a:moveTo>
                    <a:lnTo>
                      <a:pt x="166" y="2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173107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8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8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8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28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28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28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28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28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28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28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13" grpId="0"/>
      <p:bldP spid="128033" grpId="0"/>
      <p:bldP spid="128034" grpId="0"/>
      <p:bldP spid="1280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Таблица 31"/>
          <p:cNvGraphicFramePr>
            <a:graphicFrameLocks noGrp="1"/>
          </p:cNvGraphicFramePr>
          <p:nvPr/>
        </p:nvGraphicFramePr>
        <p:xfrm>
          <a:off x="962025" y="606425"/>
          <a:ext cx="3509963" cy="4027172"/>
        </p:xfrm>
        <a:graphic>
          <a:graphicData uri="http://schemas.openxmlformats.org/drawingml/2006/table">
            <a:tbl>
              <a:tblPr/>
              <a:tblGrid>
                <a:gridCol w="350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8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08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08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08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508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5083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524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5083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5083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9" name="Полилиния 38"/>
          <p:cNvSpPr/>
          <p:nvPr/>
        </p:nvSpPr>
        <p:spPr bwMode="auto">
          <a:xfrm>
            <a:off x="1293813" y="958850"/>
            <a:ext cx="2806700" cy="2557463"/>
          </a:xfrm>
          <a:custGeom>
            <a:avLst/>
            <a:gdLst>
              <a:gd name="connsiteX0" fmla="*/ 0 w 2811566"/>
              <a:gd name="connsiteY0" fmla="*/ 0 h 2555193"/>
              <a:gd name="connsiteX1" fmla="*/ 2811566 w 2811566"/>
              <a:gd name="connsiteY1" fmla="*/ 1461331 h 2555193"/>
              <a:gd name="connsiteX2" fmla="*/ 1059678 w 2811566"/>
              <a:gd name="connsiteY2" fmla="*/ 1461331 h 2555193"/>
              <a:gd name="connsiteX3" fmla="*/ 1059678 w 2811566"/>
              <a:gd name="connsiteY3" fmla="*/ 2555193 h 2555193"/>
              <a:gd name="connsiteX4" fmla="*/ 0 w 2811566"/>
              <a:gd name="connsiteY4" fmla="*/ 0 h 2555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1566" h="2555193">
                <a:moveTo>
                  <a:pt x="0" y="0"/>
                </a:moveTo>
                <a:lnTo>
                  <a:pt x="2811566" y="1461331"/>
                </a:lnTo>
                <a:lnTo>
                  <a:pt x="1059678" y="1461331"/>
                </a:lnTo>
                <a:lnTo>
                  <a:pt x="1059678" y="2555193"/>
                </a:lnTo>
                <a:lnTo>
                  <a:pt x="0" y="0"/>
                </a:lnTo>
                <a:close/>
              </a:path>
            </a:pathLst>
          </a:custGeom>
          <a:solidFill>
            <a:srgbClr val="92D050">
              <a:alpha val="40000"/>
            </a:srgbClr>
          </a:solidFill>
          <a:ln w="2857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4" name="Прямоугольник 33"/>
          <p:cNvSpPr>
            <a:spLocks noChangeArrowheads="1"/>
          </p:cNvSpPr>
          <p:nvPr/>
        </p:nvSpPr>
        <p:spPr bwMode="auto">
          <a:xfrm>
            <a:off x="1285875" y="960438"/>
            <a:ext cx="2817813" cy="2554287"/>
          </a:xfrm>
          <a:prstGeom prst="rect">
            <a:avLst/>
          </a:prstGeom>
          <a:solidFill>
            <a:srgbClr val="00B0F0">
              <a:alpha val="39999"/>
            </a:srgbClr>
          </a:solidFill>
          <a:ln w="2857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1894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1894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189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grpSp>
        <p:nvGrpSpPr>
          <p:cNvPr id="118943" name="Группа 31"/>
          <p:cNvGrpSpPr>
            <a:grpSpLocks/>
          </p:cNvGrpSpPr>
          <p:nvPr/>
        </p:nvGrpSpPr>
        <p:grpSpPr bwMode="auto">
          <a:xfrm>
            <a:off x="1211263" y="4275138"/>
            <a:ext cx="588962" cy="333375"/>
            <a:chOff x="-3811059" y="5228167"/>
            <a:chExt cx="587905" cy="332824"/>
          </a:xfrm>
        </p:grpSpPr>
        <p:cxnSp>
          <p:nvCxnSpPr>
            <p:cNvPr id="118955" name="Прямая соединительная линия 27"/>
            <p:cNvCxnSpPr>
              <a:cxnSpLocks noChangeShapeType="1"/>
            </p:cNvCxnSpPr>
            <p:nvPr/>
          </p:nvCxnSpPr>
          <p:spPr bwMode="auto">
            <a:xfrm flipV="1">
              <a:off x="-3717131" y="5228167"/>
              <a:ext cx="350044" cy="1588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18956" name="Прямоугольник 30"/>
            <p:cNvSpPr>
              <a:spLocks noChangeArrowheads="1"/>
            </p:cNvSpPr>
            <p:nvPr/>
          </p:nvSpPr>
          <p:spPr bwMode="auto">
            <a:xfrm>
              <a:off x="-3811059" y="5256695"/>
              <a:ext cx="587905" cy="304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ru-RU" sz="14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Arial" charset="0"/>
                </a:rPr>
                <a:t>1см</a:t>
              </a:r>
              <a:endParaRPr kumimoji="1" lang="ru-RU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  <p:sp>
        <p:nvSpPr>
          <p:cNvPr id="35" name="Правая фигурная скобка 34"/>
          <p:cNvSpPr>
            <a:spLocks/>
          </p:cNvSpPr>
          <p:nvPr/>
        </p:nvSpPr>
        <p:spPr bwMode="auto">
          <a:xfrm rot="10800000">
            <a:off x="1003300" y="966788"/>
            <a:ext cx="260350" cy="2540000"/>
          </a:xfrm>
          <a:prstGeom prst="rightBrace">
            <a:avLst>
              <a:gd name="adj1" fmla="val 59937"/>
              <a:gd name="adj2" fmla="val 50000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 rot="1080000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6" name="Правая фигурная скобка 35"/>
          <p:cNvSpPr>
            <a:spLocks/>
          </p:cNvSpPr>
          <p:nvPr/>
        </p:nvSpPr>
        <p:spPr bwMode="auto">
          <a:xfrm rot="16200000" flipV="1">
            <a:off x="2582863" y="-650875"/>
            <a:ext cx="212725" cy="2797175"/>
          </a:xfrm>
          <a:prstGeom prst="rightBrace">
            <a:avLst>
              <a:gd name="adj1" fmla="val 59659"/>
              <a:gd name="adj2" fmla="val 50000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 rot="10800000" vert="eaVert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7" name="Прямоугольник 36"/>
          <p:cNvSpPr>
            <a:spLocks noChangeArrowheads="1"/>
          </p:cNvSpPr>
          <p:nvPr/>
        </p:nvSpPr>
        <p:spPr bwMode="auto">
          <a:xfrm>
            <a:off x="352425" y="3841750"/>
            <a:ext cx="3937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4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7</a:t>
            </a:r>
            <a:endParaRPr kumimoji="1" lang="ru-RU" sz="1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8" name="Прямоугольник 37"/>
          <p:cNvSpPr>
            <a:spLocks noChangeArrowheads="1"/>
          </p:cNvSpPr>
          <p:nvPr/>
        </p:nvSpPr>
        <p:spPr bwMode="auto">
          <a:xfrm>
            <a:off x="2257425" y="1995488"/>
            <a:ext cx="4333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4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8</a:t>
            </a:r>
            <a:endParaRPr kumimoji="1" lang="ru-RU" sz="1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4" name="Прямоугольник 43"/>
          <p:cNvSpPr>
            <a:spLocks noChangeArrowheads="1"/>
          </p:cNvSpPr>
          <p:nvPr/>
        </p:nvSpPr>
        <p:spPr bwMode="auto">
          <a:xfrm>
            <a:off x="4079875" y="2744788"/>
            <a:ext cx="395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4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3</a:t>
            </a:r>
            <a:endParaRPr kumimoji="1" lang="ru-RU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4073525" y="1468438"/>
            <a:ext cx="392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4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4</a:t>
            </a:r>
            <a:endParaRPr kumimoji="1" lang="ru-RU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6" name="Полилиния 45"/>
          <p:cNvSpPr>
            <a:spLocks noChangeArrowheads="1"/>
          </p:cNvSpPr>
          <p:nvPr/>
        </p:nvSpPr>
        <p:spPr bwMode="auto">
          <a:xfrm flipH="1">
            <a:off x="1292225" y="960438"/>
            <a:ext cx="1062038" cy="2554287"/>
          </a:xfrm>
          <a:custGeom>
            <a:avLst/>
            <a:gdLst>
              <a:gd name="T0" fmla="*/ 0 w 2805112"/>
              <a:gd name="T1" fmla="*/ 2419642 h 2571750"/>
              <a:gd name="T2" fmla="*/ 448 w 2805112"/>
              <a:gd name="T3" fmla="*/ 2419642 h 2571750"/>
              <a:gd name="T4" fmla="*/ 448 w 2805112"/>
              <a:gd name="T5" fmla="*/ 0 h 2571750"/>
              <a:gd name="T6" fmla="*/ 0 w 2805112"/>
              <a:gd name="T7" fmla="*/ 2419642 h 2571750"/>
              <a:gd name="T8" fmla="*/ 0 60000 65536"/>
              <a:gd name="T9" fmla="*/ 0 60000 65536"/>
              <a:gd name="T10" fmla="*/ 0 60000 65536"/>
              <a:gd name="T11" fmla="*/ 0 60000 65536"/>
              <a:gd name="T12" fmla="*/ 0 w 2805112"/>
              <a:gd name="T13" fmla="*/ 0 h 2571750"/>
              <a:gd name="T14" fmla="*/ 2805112 w 2805112"/>
              <a:gd name="T15" fmla="*/ 2571750 h 25717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05112" h="2571750">
                <a:moveTo>
                  <a:pt x="0" y="2571750"/>
                </a:moveTo>
                <a:lnTo>
                  <a:pt x="2805112" y="2571750"/>
                </a:lnTo>
                <a:lnTo>
                  <a:pt x="2805112" y="0"/>
                </a:lnTo>
                <a:lnTo>
                  <a:pt x="0" y="2571750"/>
                </a:lnTo>
                <a:close/>
              </a:path>
            </a:pathLst>
          </a:custGeom>
          <a:solidFill>
            <a:schemeClr val="accent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8" name="Прямоугольник 47"/>
          <p:cNvSpPr>
            <a:spLocks noChangeArrowheads="1"/>
          </p:cNvSpPr>
          <p:nvPr/>
        </p:nvSpPr>
        <p:spPr bwMode="auto">
          <a:xfrm>
            <a:off x="2354263" y="2416175"/>
            <a:ext cx="1751012" cy="1098550"/>
          </a:xfrm>
          <a:prstGeom prst="rect">
            <a:avLst/>
          </a:prstGeom>
          <a:solidFill>
            <a:srgbClr val="EECF12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9" name="Прямоугольник 48"/>
          <p:cNvSpPr>
            <a:spLocks noChangeArrowheads="1"/>
          </p:cNvSpPr>
          <p:nvPr/>
        </p:nvSpPr>
        <p:spPr bwMode="auto">
          <a:xfrm>
            <a:off x="3028950" y="3475038"/>
            <a:ext cx="392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4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5</a:t>
            </a:r>
            <a:endParaRPr kumimoji="1" lang="ru-RU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0" name="Прямоугольник 49"/>
          <p:cNvSpPr>
            <a:spLocks noChangeArrowheads="1"/>
          </p:cNvSpPr>
          <p:nvPr/>
        </p:nvSpPr>
        <p:spPr bwMode="auto">
          <a:xfrm>
            <a:off x="1592263" y="3478213"/>
            <a:ext cx="393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4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3</a:t>
            </a:r>
            <a:endParaRPr kumimoji="1" lang="ru-RU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0" name="Полилиния 39"/>
          <p:cNvSpPr>
            <a:spLocks noChangeArrowheads="1"/>
          </p:cNvSpPr>
          <p:nvPr/>
        </p:nvSpPr>
        <p:spPr bwMode="auto">
          <a:xfrm rot="-5400000">
            <a:off x="1978025" y="298450"/>
            <a:ext cx="1460500" cy="2794000"/>
          </a:xfrm>
          <a:custGeom>
            <a:avLst/>
            <a:gdLst>
              <a:gd name="T0" fmla="*/ 0 w 2805112"/>
              <a:gd name="T1" fmla="*/ 2794000 h 2571750"/>
              <a:gd name="T2" fmla="*/ 1460500 w 2805112"/>
              <a:gd name="T3" fmla="*/ 2794000 h 2571750"/>
              <a:gd name="T4" fmla="*/ 1460500 w 2805112"/>
              <a:gd name="T5" fmla="*/ 0 h 2571750"/>
              <a:gd name="T6" fmla="*/ 0 w 2805112"/>
              <a:gd name="T7" fmla="*/ 2794000 h 2571750"/>
              <a:gd name="T8" fmla="*/ 0 60000 65536"/>
              <a:gd name="T9" fmla="*/ 0 60000 65536"/>
              <a:gd name="T10" fmla="*/ 0 60000 65536"/>
              <a:gd name="T11" fmla="*/ 0 60000 65536"/>
              <a:gd name="T12" fmla="*/ 0 w 2805112"/>
              <a:gd name="T13" fmla="*/ 0 h 2571750"/>
              <a:gd name="T14" fmla="*/ 2805112 w 2805112"/>
              <a:gd name="T15" fmla="*/ 2571750 h 25717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05112" h="2571750">
                <a:moveTo>
                  <a:pt x="0" y="2571750"/>
                </a:moveTo>
                <a:lnTo>
                  <a:pt x="2805112" y="2571750"/>
                </a:lnTo>
                <a:lnTo>
                  <a:pt x="2805112" y="0"/>
                </a:lnTo>
                <a:lnTo>
                  <a:pt x="0" y="2571750"/>
                </a:lnTo>
                <a:close/>
              </a:path>
            </a:pathLst>
          </a:custGeom>
          <a:solidFill>
            <a:srgbClr val="D96B77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vert="eaVert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graphicFrame>
        <p:nvGraphicFramePr>
          <p:cNvPr id="42" name="Object 17"/>
          <p:cNvGraphicFramePr>
            <a:graphicFrameLocks noChangeAspect="1"/>
          </p:cNvGraphicFramePr>
          <p:nvPr/>
        </p:nvGraphicFramePr>
        <p:xfrm>
          <a:off x="5083175" y="1100138"/>
          <a:ext cx="1341438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Формула" r:id="rId4" imgW="711000" imgH="241200" progId="Equation.3">
                  <p:embed/>
                </p:oleObj>
              </mc:Choice>
              <mc:Fallback>
                <p:oleObj name="Формула" r:id="rId4" imgW="711000" imgH="241200" progId="Equation.3">
                  <p:embed/>
                  <p:pic>
                    <p:nvPicPr>
                      <p:cNvPr id="42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3175" y="1100138"/>
                        <a:ext cx="1341438" cy="454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"/>
          <p:cNvGraphicFramePr>
            <a:graphicFrameLocks noChangeAspect="1"/>
          </p:cNvGraphicFramePr>
          <p:nvPr/>
        </p:nvGraphicFramePr>
        <p:xfrm>
          <a:off x="5083175" y="3390900"/>
          <a:ext cx="3690938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Формула" r:id="rId6" imgW="1955520" imgH="203040" progId="Equation.3">
                  <p:embed/>
                </p:oleObj>
              </mc:Choice>
              <mc:Fallback>
                <p:oleObj name="Формула" r:id="rId6" imgW="1955520" imgH="203040" progId="Equation.3">
                  <p:embed/>
                  <p:pic>
                    <p:nvPicPr>
                      <p:cNvPr id="47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3175" y="3390900"/>
                        <a:ext cx="3690938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6"/>
          <p:cNvGraphicFramePr>
            <a:graphicFrameLocks noChangeAspect="1"/>
          </p:cNvGraphicFramePr>
          <p:nvPr/>
        </p:nvGraphicFramePr>
        <p:xfrm>
          <a:off x="6491288" y="1111250"/>
          <a:ext cx="693737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Формула" r:id="rId8" imgW="368280" imgH="241200" progId="Equation.3">
                  <p:embed/>
                </p:oleObj>
              </mc:Choice>
              <mc:Fallback>
                <p:oleObj name="Формула" r:id="rId8" imgW="368280" imgH="241200" progId="Equation.3">
                  <p:embed/>
                  <p:pic>
                    <p:nvPicPr>
                      <p:cNvPr id="51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1288" y="1111250"/>
                        <a:ext cx="693737" cy="454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7"/>
          <p:cNvGraphicFramePr>
            <a:graphicFrameLocks noChangeAspect="1"/>
          </p:cNvGraphicFramePr>
          <p:nvPr/>
        </p:nvGraphicFramePr>
        <p:xfrm>
          <a:off x="7248525" y="1109663"/>
          <a:ext cx="722313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Формула" r:id="rId10" imgW="380880" imgH="241200" progId="Equation.3">
                  <p:embed/>
                </p:oleObj>
              </mc:Choice>
              <mc:Fallback>
                <p:oleObj name="Формула" r:id="rId10" imgW="380880" imgH="241200" progId="Equation.3">
                  <p:embed/>
                  <p:pic>
                    <p:nvPicPr>
                      <p:cNvPr id="52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8525" y="1109663"/>
                        <a:ext cx="722313" cy="454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9"/>
          <p:cNvGraphicFramePr>
            <a:graphicFrameLocks noChangeAspect="1"/>
          </p:cNvGraphicFramePr>
          <p:nvPr/>
        </p:nvGraphicFramePr>
        <p:xfrm>
          <a:off x="5106988" y="1947863"/>
          <a:ext cx="1343025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" name="Формула" r:id="rId12" imgW="711000" imgH="177480" progId="Equation.3">
                  <p:embed/>
                </p:oleObj>
              </mc:Choice>
              <mc:Fallback>
                <p:oleObj name="Формула" r:id="rId12" imgW="711000" imgH="177480" progId="Equation.3">
                  <p:embed/>
                  <p:pic>
                    <p:nvPicPr>
                      <p:cNvPr id="53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6988" y="1947863"/>
                        <a:ext cx="1343025" cy="33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10"/>
          <p:cNvGraphicFramePr>
            <a:graphicFrameLocks noChangeAspect="1"/>
          </p:cNvGraphicFramePr>
          <p:nvPr/>
        </p:nvGraphicFramePr>
        <p:xfrm>
          <a:off x="6523038" y="1736725"/>
          <a:ext cx="1219200" cy="741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Формула" r:id="rId14" imgW="647640" imgH="393480" progId="Equation.3">
                  <p:embed/>
                </p:oleObj>
              </mc:Choice>
              <mc:Fallback>
                <p:oleObj name="Формула" r:id="rId14" imgW="647640" imgH="393480" progId="Equation.3">
                  <p:embed/>
                  <p:pic>
                    <p:nvPicPr>
                      <p:cNvPr id="54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3038" y="1736725"/>
                        <a:ext cx="1219200" cy="741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11"/>
          <p:cNvGraphicFramePr>
            <a:graphicFrameLocks noChangeAspect="1"/>
          </p:cNvGraphicFramePr>
          <p:nvPr/>
        </p:nvGraphicFramePr>
        <p:xfrm>
          <a:off x="5083175" y="2495550"/>
          <a:ext cx="1227138" cy="741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Формула" r:id="rId16" imgW="647640" imgH="393480" progId="Equation.3">
                  <p:embed/>
                </p:oleObj>
              </mc:Choice>
              <mc:Fallback>
                <p:oleObj name="Формула" r:id="rId16" imgW="647640" imgH="393480" progId="Equation.3">
                  <p:embed/>
                  <p:pic>
                    <p:nvPicPr>
                      <p:cNvPr id="55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3175" y="2495550"/>
                        <a:ext cx="1227138" cy="741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8"/>
          <p:cNvGraphicFramePr>
            <a:graphicFrameLocks noChangeAspect="1"/>
          </p:cNvGraphicFramePr>
          <p:nvPr/>
        </p:nvGraphicFramePr>
        <p:xfrm>
          <a:off x="8023225" y="1103313"/>
          <a:ext cx="619125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Формула" r:id="rId18" imgW="330120" imgH="241200" progId="Equation.3">
                  <p:embed/>
                </p:oleObj>
              </mc:Choice>
              <mc:Fallback>
                <p:oleObj name="Формула" r:id="rId18" imgW="330120" imgH="241200" progId="Equation.3">
                  <p:embed/>
                  <p:pic>
                    <p:nvPicPr>
                      <p:cNvPr id="56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3225" y="1103313"/>
                        <a:ext cx="619125" cy="454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19"/>
          <p:cNvGraphicFramePr>
            <a:graphicFrameLocks noChangeAspect="1"/>
          </p:cNvGraphicFramePr>
          <p:nvPr/>
        </p:nvGraphicFramePr>
        <p:xfrm>
          <a:off x="6319838" y="2671763"/>
          <a:ext cx="1058862" cy="33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2" name="Формула" r:id="rId20" imgW="558720" imgH="177480" progId="Equation.3">
                  <p:embed/>
                </p:oleObj>
              </mc:Choice>
              <mc:Fallback>
                <p:oleObj name="Формула" r:id="rId20" imgW="558720" imgH="177480" progId="Equation.3">
                  <p:embed/>
                  <p:pic>
                    <p:nvPicPr>
                      <p:cNvPr id="57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9838" y="2671763"/>
                        <a:ext cx="1058862" cy="334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4021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00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/>
      <p:bldP spid="38" grpId="0"/>
      <p:bldP spid="44" grpId="0"/>
      <p:bldP spid="15" grpId="0"/>
      <p:bldP spid="46" grpId="0" animBg="1"/>
      <p:bldP spid="48" grpId="0" animBg="1"/>
      <p:bldP spid="49" grpId="0"/>
      <p:bldP spid="50" grpId="0"/>
      <p:bldP spid="4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Заголовок 1"/>
          <p:cNvSpPr txBox="1">
            <a:spLocks/>
          </p:cNvSpPr>
          <p:nvPr/>
        </p:nvSpPr>
        <p:spPr bwMode="auto">
          <a:xfrm>
            <a:off x="573088" y="290513"/>
            <a:ext cx="8001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3600" b="0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Теорема Пика</a:t>
            </a:r>
            <a:endParaRPr kumimoji="1" lang="en-US" sz="3600" b="1" i="1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Bookman Old Style" pitchFamily="18" charset="0"/>
              <a:ea typeface="+mn-ea"/>
              <a:cs typeface="Arial" charset="0"/>
            </a:endParaRPr>
          </a:p>
        </p:txBody>
      </p:sp>
      <p:sp>
        <p:nvSpPr>
          <p:cNvPr id="132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3209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3210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32101" name="Прямоугольник 6"/>
          <p:cNvSpPr>
            <a:spLocks noChangeArrowheads="1"/>
          </p:cNvSpPr>
          <p:nvPr/>
        </p:nvSpPr>
        <p:spPr bwMode="auto">
          <a:xfrm>
            <a:off x="663575" y="936625"/>
            <a:ext cx="7820025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0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Пусть </a:t>
            </a:r>
            <a:r>
              <a:rPr kumimoji="1" lang="en-US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L</a:t>
            </a:r>
            <a:r>
              <a:rPr kumimoji="1" lang="en-US" sz="20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 </a:t>
            </a:r>
            <a:r>
              <a:rPr kumimoji="1" lang="ru-RU" sz="20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tantia" pitchFamily="18" charset="0"/>
                <a:ea typeface="+mn-ea"/>
                <a:cs typeface="Arial" charset="0"/>
              </a:rPr>
              <a:t>−</a:t>
            </a:r>
            <a:r>
              <a:rPr kumimoji="1" lang="ru-RU" sz="20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 число целочисленных точек внутри многоугольника,</a:t>
            </a:r>
            <a:r>
              <a:rPr kumimoji="1" lang="en-US" sz="20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 </a:t>
            </a:r>
            <a:r>
              <a:rPr kumimoji="1" lang="en-US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B</a:t>
            </a:r>
            <a:r>
              <a:rPr kumimoji="1" lang="ru-RU" sz="20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 </a:t>
            </a:r>
            <a:r>
              <a:rPr kumimoji="1" lang="ru-RU" sz="20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tantia" pitchFamily="18" charset="0"/>
                <a:ea typeface="+mn-ea"/>
                <a:cs typeface="Arial" charset="0"/>
              </a:rPr>
              <a:t>−</a:t>
            </a:r>
            <a:r>
              <a:rPr kumimoji="1" lang="ru-RU" sz="20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 количество целочисленных точек на его границе, </a:t>
            </a:r>
            <a:r>
              <a:rPr kumimoji="1" lang="en-US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S</a:t>
            </a:r>
            <a:r>
              <a:rPr kumimoji="1" lang="en-US" sz="20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 </a:t>
            </a:r>
            <a:r>
              <a:rPr kumimoji="1" lang="ru-RU" sz="20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tantia" pitchFamily="18" charset="0"/>
                <a:ea typeface="+mn-ea"/>
                <a:cs typeface="Arial" charset="0"/>
              </a:rPr>
              <a:t>−</a:t>
            </a:r>
            <a:r>
              <a:rPr kumimoji="1" lang="ru-RU" sz="20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 его площадь. Тогда справедлива формула Пика:</a:t>
            </a:r>
            <a:r>
              <a:rPr kumimoji="1" lang="en-US" sz="20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2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S = L +</a:t>
            </a:r>
            <a:r>
              <a:rPr kumimoji="1" lang="ru-RU" sz="22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 </a:t>
            </a:r>
            <a:r>
              <a:rPr kumimoji="1" lang="en-US" sz="22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B/2 – 1</a:t>
            </a:r>
            <a:endParaRPr kumimoji="1" lang="en-US" sz="2000" b="0" i="1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Bookman Old Style" pitchFamily="18" charset="0"/>
              <a:ea typeface="+mn-ea"/>
              <a:cs typeface="Arial" charset="0"/>
              <a:sym typeface="Symbol" pitchFamily="18" charset="2"/>
            </a:endParaRPr>
          </a:p>
        </p:txBody>
      </p:sp>
      <p:sp>
        <p:nvSpPr>
          <p:cNvPr id="81927" name="Rectangle 7"/>
          <p:cNvSpPr>
            <a:spLocks noChangeArrowheads="1"/>
          </p:cNvSpPr>
          <p:nvPr/>
        </p:nvSpPr>
        <p:spPr bwMode="auto">
          <a:xfrm>
            <a:off x="5033963" y="2909888"/>
            <a:ext cx="36750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L = </a:t>
            </a:r>
            <a:r>
              <a:rPr kumimoji="1" lang="ru-RU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1</a:t>
            </a:r>
            <a:r>
              <a:rPr kumimoji="1" lang="en-US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3</a:t>
            </a:r>
            <a:r>
              <a:rPr kumimoji="1" lang="ru-RU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 - </a:t>
            </a:r>
            <a:r>
              <a:rPr kumimoji="1" lang="ru-RU" sz="20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красные точки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B = </a:t>
            </a:r>
            <a:r>
              <a:rPr kumimoji="1" lang="ru-RU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6 - </a:t>
            </a:r>
            <a:r>
              <a:rPr kumimoji="1" lang="ru-RU" sz="20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синие точки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S = </a:t>
            </a:r>
            <a:r>
              <a:rPr kumimoji="1" lang="ru-RU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1</a:t>
            </a:r>
            <a:r>
              <a:rPr kumimoji="1" lang="en-US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3 + </a:t>
            </a:r>
            <a:r>
              <a:rPr kumimoji="1" lang="ru-RU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6</a:t>
            </a:r>
            <a:r>
              <a:rPr kumimoji="1" lang="en-US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/2 – 1 = </a:t>
            </a:r>
            <a:r>
              <a:rPr kumimoji="1" lang="ru-RU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1</a:t>
            </a:r>
            <a:r>
              <a:rPr kumimoji="1" lang="en-US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5</a:t>
            </a:r>
            <a:endParaRPr kumimoji="1" lang="ru-RU" sz="2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okman Old Style" pitchFamily="18" charset="0"/>
              <a:ea typeface="+mn-ea"/>
              <a:cs typeface="Arial" charset="0"/>
            </a:endParaRPr>
          </a:p>
        </p:txBody>
      </p:sp>
      <p:pic>
        <p:nvPicPr>
          <p:cNvPr id="132103" name="Picture 10" descr="S=23+7/2-1=25,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93550" y="90488"/>
            <a:ext cx="18573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773238" y="2565400"/>
          <a:ext cx="2784475" cy="2563179"/>
        </p:xfrm>
        <a:graphic>
          <a:graphicData uri="http://schemas.openxmlformats.org/drawingml/2006/table">
            <a:tbl>
              <a:tblPr/>
              <a:tblGrid>
                <a:gridCol w="3476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76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9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76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76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76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92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766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32178" name="Группа 31"/>
          <p:cNvGrpSpPr>
            <a:grpSpLocks/>
          </p:cNvGrpSpPr>
          <p:nvPr/>
        </p:nvGrpSpPr>
        <p:grpSpPr bwMode="auto">
          <a:xfrm>
            <a:off x="2027238" y="4764088"/>
            <a:ext cx="587375" cy="334962"/>
            <a:chOff x="-3811059" y="5228167"/>
            <a:chExt cx="587905" cy="335994"/>
          </a:xfrm>
        </p:grpSpPr>
        <p:cxnSp>
          <p:nvCxnSpPr>
            <p:cNvPr id="132199" name="Прямая соединительная линия 12"/>
            <p:cNvCxnSpPr>
              <a:cxnSpLocks noChangeShapeType="1"/>
            </p:cNvCxnSpPr>
            <p:nvPr/>
          </p:nvCxnSpPr>
          <p:spPr bwMode="auto">
            <a:xfrm flipV="1">
              <a:off x="-3717131" y="5228167"/>
              <a:ext cx="350044" cy="1588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32200" name="Прямоугольник 13"/>
            <p:cNvSpPr>
              <a:spLocks noChangeArrowheads="1"/>
            </p:cNvSpPr>
            <p:nvPr/>
          </p:nvSpPr>
          <p:spPr bwMode="auto">
            <a:xfrm>
              <a:off x="-3811059" y="5256384"/>
              <a:ext cx="5879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ru-RU" sz="14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Arial" charset="0"/>
                </a:rPr>
                <a:t>1см</a:t>
              </a:r>
              <a:endParaRPr kumimoji="1" lang="ru-RU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  <p:sp>
        <p:nvSpPr>
          <p:cNvPr id="132179" name="Полилиния 14"/>
          <p:cNvSpPr>
            <a:spLocks noChangeArrowheads="1"/>
          </p:cNvSpPr>
          <p:nvPr/>
        </p:nvSpPr>
        <p:spPr bwMode="auto">
          <a:xfrm>
            <a:off x="2117725" y="2940050"/>
            <a:ext cx="2100263" cy="1828800"/>
          </a:xfrm>
          <a:custGeom>
            <a:avLst/>
            <a:gdLst>
              <a:gd name="T0" fmla="*/ 0 w 2107475"/>
              <a:gd name="T1" fmla="*/ 731520 h 1828800"/>
              <a:gd name="T2" fmla="*/ 1367399 w 2107475"/>
              <a:gd name="T3" fmla="*/ 0 h 1828800"/>
              <a:gd name="T4" fmla="*/ 2042653 w 2107475"/>
              <a:gd name="T5" fmla="*/ 740229 h 1828800"/>
              <a:gd name="T6" fmla="*/ 1350517 w 2107475"/>
              <a:gd name="T7" fmla="*/ 1828800 h 1828800"/>
              <a:gd name="T8" fmla="*/ 0 w 2107475"/>
              <a:gd name="T9" fmla="*/ 731520 h 1828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07475"/>
              <a:gd name="T16" fmla="*/ 0 h 1828800"/>
              <a:gd name="T17" fmla="*/ 2107475 w 2107475"/>
              <a:gd name="T18" fmla="*/ 1828800 h 1828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07475" h="1828800">
                <a:moveTo>
                  <a:pt x="0" y="731520"/>
                </a:moveTo>
                <a:lnTo>
                  <a:pt x="1410789" y="0"/>
                </a:lnTo>
                <a:lnTo>
                  <a:pt x="2107475" y="740229"/>
                </a:lnTo>
                <a:lnTo>
                  <a:pt x="1393372" y="1828800"/>
                </a:lnTo>
                <a:lnTo>
                  <a:pt x="0" y="731520"/>
                </a:lnTo>
                <a:close/>
              </a:path>
            </a:pathLst>
          </a:custGeom>
          <a:solidFill>
            <a:srgbClr val="00B050">
              <a:alpha val="30196"/>
            </a:srgbClr>
          </a:solidFill>
          <a:ln w="22225" algn="ctr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7" name="Овал 16"/>
          <p:cNvSpPr>
            <a:spLocks noChangeArrowheads="1"/>
          </p:cNvSpPr>
          <p:nvPr/>
        </p:nvSpPr>
        <p:spPr bwMode="auto">
          <a:xfrm>
            <a:off x="2770188" y="3259138"/>
            <a:ext cx="87312" cy="87312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8" name="Овал 17"/>
          <p:cNvSpPr>
            <a:spLocks noChangeArrowheads="1"/>
          </p:cNvSpPr>
          <p:nvPr/>
        </p:nvSpPr>
        <p:spPr bwMode="auto">
          <a:xfrm>
            <a:off x="2079625" y="3621088"/>
            <a:ext cx="87313" cy="87312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9" name="Овал 18"/>
          <p:cNvSpPr>
            <a:spLocks noChangeArrowheads="1"/>
          </p:cNvSpPr>
          <p:nvPr/>
        </p:nvSpPr>
        <p:spPr bwMode="auto">
          <a:xfrm>
            <a:off x="3468688" y="2890838"/>
            <a:ext cx="87312" cy="87312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20" name="Овал 19"/>
          <p:cNvSpPr>
            <a:spLocks noChangeArrowheads="1"/>
          </p:cNvSpPr>
          <p:nvPr/>
        </p:nvSpPr>
        <p:spPr bwMode="auto">
          <a:xfrm>
            <a:off x="4165600" y="3621088"/>
            <a:ext cx="87313" cy="87312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21" name="Овал 20"/>
          <p:cNvSpPr>
            <a:spLocks noChangeArrowheads="1"/>
          </p:cNvSpPr>
          <p:nvPr/>
        </p:nvSpPr>
        <p:spPr bwMode="auto">
          <a:xfrm>
            <a:off x="3468688" y="4719638"/>
            <a:ext cx="87312" cy="87312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22" name="Овал 21"/>
          <p:cNvSpPr>
            <a:spLocks noChangeArrowheads="1"/>
          </p:cNvSpPr>
          <p:nvPr/>
        </p:nvSpPr>
        <p:spPr bwMode="auto">
          <a:xfrm>
            <a:off x="3821113" y="3254375"/>
            <a:ext cx="87312" cy="87313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23" name="Овал 22"/>
          <p:cNvSpPr>
            <a:spLocks noChangeArrowheads="1"/>
          </p:cNvSpPr>
          <p:nvPr/>
        </p:nvSpPr>
        <p:spPr bwMode="auto">
          <a:xfrm>
            <a:off x="2430463" y="3619500"/>
            <a:ext cx="87312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24" name="Овал 23"/>
          <p:cNvSpPr>
            <a:spLocks noChangeArrowheads="1"/>
          </p:cNvSpPr>
          <p:nvPr/>
        </p:nvSpPr>
        <p:spPr bwMode="auto">
          <a:xfrm>
            <a:off x="2774950" y="3619500"/>
            <a:ext cx="87313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25" name="Овал 24"/>
          <p:cNvSpPr>
            <a:spLocks noChangeArrowheads="1"/>
          </p:cNvSpPr>
          <p:nvPr/>
        </p:nvSpPr>
        <p:spPr bwMode="auto">
          <a:xfrm>
            <a:off x="3122613" y="3621088"/>
            <a:ext cx="87312" cy="87312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26" name="Овал 25"/>
          <p:cNvSpPr>
            <a:spLocks noChangeArrowheads="1"/>
          </p:cNvSpPr>
          <p:nvPr/>
        </p:nvSpPr>
        <p:spPr bwMode="auto">
          <a:xfrm>
            <a:off x="3121025" y="3254375"/>
            <a:ext cx="87313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27" name="Овал 26"/>
          <p:cNvSpPr>
            <a:spLocks noChangeArrowheads="1"/>
          </p:cNvSpPr>
          <p:nvPr/>
        </p:nvSpPr>
        <p:spPr bwMode="auto">
          <a:xfrm>
            <a:off x="3475038" y="3257550"/>
            <a:ext cx="87312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28" name="Овал 27"/>
          <p:cNvSpPr>
            <a:spLocks noChangeArrowheads="1"/>
          </p:cNvSpPr>
          <p:nvPr/>
        </p:nvSpPr>
        <p:spPr bwMode="auto">
          <a:xfrm>
            <a:off x="2773363" y="3983038"/>
            <a:ext cx="87312" cy="87312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29" name="Овал 28"/>
          <p:cNvSpPr>
            <a:spLocks noChangeArrowheads="1"/>
          </p:cNvSpPr>
          <p:nvPr/>
        </p:nvSpPr>
        <p:spPr bwMode="auto">
          <a:xfrm>
            <a:off x="3468688" y="3616325"/>
            <a:ext cx="87312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0" name="Овал 29"/>
          <p:cNvSpPr>
            <a:spLocks noChangeArrowheads="1"/>
          </p:cNvSpPr>
          <p:nvPr/>
        </p:nvSpPr>
        <p:spPr bwMode="auto">
          <a:xfrm>
            <a:off x="3817938" y="3616325"/>
            <a:ext cx="87312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1" name="Овал 30"/>
          <p:cNvSpPr>
            <a:spLocks noChangeArrowheads="1"/>
          </p:cNvSpPr>
          <p:nvPr/>
        </p:nvSpPr>
        <p:spPr bwMode="auto">
          <a:xfrm>
            <a:off x="3122613" y="3978275"/>
            <a:ext cx="87312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2" name="Овал 31"/>
          <p:cNvSpPr>
            <a:spLocks noChangeArrowheads="1"/>
          </p:cNvSpPr>
          <p:nvPr/>
        </p:nvSpPr>
        <p:spPr bwMode="auto">
          <a:xfrm>
            <a:off x="3468688" y="3978275"/>
            <a:ext cx="87312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3" name="Овал 32"/>
          <p:cNvSpPr>
            <a:spLocks noChangeArrowheads="1"/>
          </p:cNvSpPr>
          <p:nvPr/>
        </p:nvSpPr>
        <p:spPr bwMode="auto">
          <a:xfrm>
            <a:off x="3816350" y="3983038"/>
            <a:ext cx="87313" cy="87312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4" name="Овал 33"/>
          <p:cNvSpPr>
            <a:spLocks noChangeArrowheads="1"/>
          </p:cNvSpPr>
          <p:nvPr/>
        </p:nvSpPr>
        <p:spPr bwMode="auto">
          <a:xfrm>
            <a:off x="3121025" y="4352925"/>
            <a:ext cx="87313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5" name="Овал 34"/>
          <p:cNvSpPr>
            <a:spLocks noChangeArrowheads="1"/>
          </p:cNvSpPr>
          <p:nvPr/>
        </p:nvSpPr>
        <p:spPr bwMode="auto">
          <a:xfrm>
            <a:off x="3470275" y="4348163"/>
            <a:ext cx="87313" cy="87312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3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19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819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819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500"/>
                            </p:stCondLst>
                            <p:childTnLst>
                              <p:par>
                                <p:cTn id="9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1028700" y="1425575"/>
          <a:ext cx="3471863" cy="2563179"/>
        </p:xfrm>
        <a:graphic>
          <a:graphicData uri="http://schemas.openxmlformats.org/drawingml/2006/table">
            <a:tbl>
              <a:tblPr/>
              <a:tblGrid>
                <a:gridCol w="3476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76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76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76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60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76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766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60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4766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3211" name="Полилиния 47"/>
          <p:cNvSpPr>
            <a:spLocks noChangeArrowheads="1"/>
          </p:cNvSpPr>
          <p:nvPr/>
        </p:nvSpPr>
        <p:spPr bwMode="auto">
          <a:xfrm>
            <a:off x="1374775" y="1792288"/>
            <a:ext cx="2787650" cy="1828800"/>
          </a:xfrm>
          <a:custGeom>
            <a:avLst/>
            <a:gdLst>
              <a:gd name="T0" fmla="*/ 698503 w 2786743"/>
              <a:gd name="T1" fmla="*/ 1828800 h 1828800"/>
              <a:gd name="T2" fmla="*/ 2794010 w 2786743"/>
              <a:gd name="T3" fmla="*/ 740228 h 1828800"/>
              <a:gd name="T4" fmla="*/ 1397009 w 2786743"/>
              <a:gd name="T5" fmla="*/ 0 h 1828800"/>
              <a:gd name="T6" fmla="*/ 0 w 2786743"/>
              <a:gd name="T7" fmla="*/ 0 h 1828800"/>
              <a:gd name="T8" fmla="*/ 698503 w 2786743"/>
              <a:gd name="T9" fmla="*/ 1828800 h 1828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86743"/>
              <a:gd name="T16" fmla="*/ 0 h 1828800"/>
              <a:gd name="T17" fmla="*/ 2786743 w 2786743"/>
              <a:gd name="T18" fmla="*/ 1828800 h 1828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86743" h="1828800">
                <a:moveTo>
                  <a:pt x="696686" y="1828800"/>
                </a:moveTo>
                <a:lnTo>
                  <a:pt x="2786743" y="740228"/>
                </a:lnTo>
                <a:lnTo>
                  <a:pt x="1393372" y="0"/>
                </a:lnTo>
                <a:lnTo>
                  <a:pt x="0" y="0"/>
                </a:lnTo>
                <a:lnTo>
                  <a:pt x="696686" y="1828800"/>
                </a:lnTo>
                <a:close/>
              </a:path>
            </a:pathLst>
          </a:custGeom>
          <a:solidFill>
            <a:srgbClr val="00B050">
              <a:alpha val="30196"/>
            </a:srgbClr>
          </a:solidFill>
          <a:ln w="22225" algn="ctr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332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3321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332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133215" name="Picture 10" descr="S=23+7/2-1=25,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93550" y="90488"/>
            <a:ext cx="18573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065713" y="1795463"/>
            <a:ext cx="42513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L = </a:t>
            </a:r>
            <a:r>
              <a:rPr kumimoji="1" lang="ru-RU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18 </a:t>
            </a:r>
            <a:r>
              <a:rPr kumimoji="1" lang="ru-RU" sz="20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- красные точки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B = </a:t>
            </a:r>
            <a:r>
              <a:rPr kumimoji="1" lang="ru-RU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10 </a:t>
            </a:r>
            <a:r>
              <a:rPr kumimoji="1" lang="ru-RU" sz="20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- синие точки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S = </a:t>
            </a:r>
            <a:r>
              <a:rPr kumimoji="1" lang="ru-RU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18</a:t>
            </a:r>
            <a:r>
              <a:rPr kumimoji="1" lang="en-US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 + </a:t>
            </a:r>
            <a:r>
              <a:rPr kumimoji="1" lang="ru-RU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10</a:t>
            </a:r>
            <a:r>
              <a:rPr kumimoji="1" lang="en-US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/2 – 1 = </a:t>
            </a:r>
            <a:r>
              <a:rPr kumimoji="1" lang="ru-RU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22</a:t>
            </a:r>
            <a:endParaRPr kumimoji="1" lang="ru-RU" sz="2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okman Old Style" pitchFamily="18" charset="0"/>
              <a:ea typeface="+mn-ea"/>
              <a:cs typeface="Arial" charset="0"/>
            </a:endParaRPr>
          </a:p>
        </p:txBody>
      </p:sp>
      <p:grpSp>
        <p:nvGrpSpPr>
          <p:cNvPr id="133217" name="Группа 31"/>
          <p:cNvGrpSpPr>
            <a:grpSpLocks/>
          </p:cNvGrpSpPr>
          <p:nvPr/>
        </p:nvGrpSpPr>
        <p:grpSpPr bwMode="auto">
          <a:xfrm>
            <a:off x="1282700" y="3624263"/>
            <a:ext cx="587375" cy="333375"/>
            <a:chOff x="-3811059" y="5228167"/>
            <a:chExt cx="587905" cy="332824"/>
          </a:xfrm>
        </p:grpSpPr>
        <p:cxnSp>
          <p:nvCxnSpPr>
            <p:cNvPr id="133246" name="Прямая соединительная линия 25"/>
            <p:cNvCxnSpPr>
              <a:cxnSpLocks noChangeShapeType="1"/>
            </p:cNvCxnSpPr>
            <p:nvPr/>
          </p:nvCxnSpPr>
          <p:spPr bwMode="auto">
            <a:xfrm flipV="1">
              <a:off x="-3717131" y="5228167"/>
              <a:ext cx="350044" cy="1588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33247" name="Прямоугольник 26"/>
            <p:cNvSpPr>
              <a:spLocks noChangeArrowheads="1"/>
            </p:cNvSpPr>
            <p:nvPr/>
          </p:nvSpPr>
          <p:spPr bwMode="auto">
            <a:xfrm>
              <a:off x="-3811059" y="5256695"/>
              <a:ext cx="587905" cy="304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ru-RU" sz="14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Arial" charset="0"/>
                </a:rPr>
                <a:t>1см</a:t>
              </a:r>
              <a:endParaRPr kumimoji="1" lang="ru-RU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  <p:sp>
        <p:nvSpPr>
          <p:cNvPr id="29" name="Овал 28"/>
          <p:cNvSpPr>
            <a:spLocks noChangeArrowheads="1"/>
          </p:cNvSpPr>
          <p:nvPr/>
        </p:nvSpPr>
        <p:spPr bwMode="auto">
          <a:xfrm>
            <a:off x="2374900" y="1743075"/>
            <a:ext cx="87313" cy="85725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0" name="Овал 29"/>
          <p:cNvSpPr>
            <a:spLocks noChangeArrowheads="1"/>
          </p:cNvSpPr>
          <p:nvPr/>
        </p:nvSpPr>
        <p:spPr bwMode="auto">
          <a:xfrm>
            <a:off x="2027238" y="1751013"/>
            <a:ext cx="87312" cy="87312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1" name="Овал 30"/>
          <p:cNvSpPr>
            <a:spLocks noChangeArrowheads="1"/>
          </p:cNvSpPr>
          <p:nvPr/>
        </p:nvSpPr>
        <p:spPr bwMode="auto">
          <a:xfrm>
            <a:off x="2724150" y="1751013"/>
            <a:ext cx="87313" cy="87312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2" name="Овал 31"/>
          <p:cNvSpPr>
            <a:spLocks noChangeArrowheads="1"/>
          </p:cNvSpPr>
          <p:nvPr/>
        </p:nvSpPr>
        <p:spPr bwMode="auto">
          <a:xfrm>
            <a:off x="4110038" y="2473325"/>
            <a:ext cx="87312" cy="87313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3" name="Овал 32"/>
          <p:cNvSpPr>
            <a:spLocks noChangeArrowheads="1"/>
          </p:cNvSpPr>
          <p:nvPr/>
        </p:nvSpPr>
        <p:spPr bwMode="auto">
          <a:xfrm>
            <a:off x="3422650" y="2849563"/>
            <a:ext cx="87313" cy="85725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4" name="Овал 33"/>
          <p:cNvSpPr>
            <a:spLocks noChangeArrowheads="1"/>
          </p:cNvSpPr>
          <p:nvPr/>
        </p:nvSpPr>
        <p:spPr bwMode="auto">
          <a:xfrm>
            <a:off x="3398838" y="2116138"/>
            <a:ext cx="87312" cy="87312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5" name="Овал 34"/>
          <p:cNvSpPr>
            <a:spLocks noChangeArrowheads="1"/>
          </p:cNvSpPr>
          <p:nvPr/>
        </p:nvSpPr>
        <p:spPr bwMode="auto">
          <a:xfrm>
            <a:off x="1685925" y="2479675"/>
            <a:ext cx="87313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6" name="Овал 35"/>
          <p:cNvSpPr>
            <a:spLocks noChangeArrowheads="1"/>
          </p:cNvSpPr>
          <p:nvPr/>
        </p:nvSpPr>
        <p:spPr bwMode="auto">
          <a:xfrm>
            <a:off x="2032000" y="2479675"/>
            <a:ext cx="87313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7" name="Овал 36"/>
          <p:cNvSpPr>
            <a:spLocks noChangeArrowheads="1"/>
          </p:cNvSpPr>
          <p:nvPr/>
        </p:nvSpPr>
        <p:spPr bwMode="auto">
          <a:xfrm>
            <a:off x="2379663" y="2482850"/>
            <a:ext cx="87312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8" name="Овал 37"/>
          <p:cNvSpPr>
            <a:spLocks noChangeArrowheads="1"/>
          </p:cNvSpPr>
          <p:nvPr/>
        </p:nvSpPr>
        <p:spPr bwMode="auto">
          <a:xfrm>
            <a:off x="2376488" y="2116138"/>
            <a:ext cx="87312" cy="87312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9" name="Овал 38"/>
          <p:cNvSpPr>
            <a:spLocks noChangeArrowheads="1"/>
          </p:cNvSpPr>
          <p:nvPr/>
        </p:nvSpPr>
        <p:spPr bwMode="auto">
          <a:xfrm>
            <a:off x="2732088" y="2117725"/>
            <a:ext cx="87312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0" name="Овал 39"/>
          <p:cNvSpPr>
            <a:spLocks noChangeArrowheads="1"/>
          </p:cNvSpPr>
          <p:nvPr/>
        </p:nvSpPr>
        <p:spPr bwMode="auto">
          <a:xfrm>
            <a:off x="2028825" y="2844800"/>
            <a:ext cx="87313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" name="Овал 40"/>
          <p:cNvSpPr>
            <a:spLocks noChangeArrowheads="1"/>
          </p:cNvSpPr>
          <p:nvPr/>
        </p:nvSpPr>
        <p:spPr bwMode="auto">
          <a:xfrm>
            <a:off x="2724150" y="2478088"/>
            <a:ext cx="87313" cy="87312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2" name="Овал 41"/>
          <p:cNvSpPr>
            <a:spLocks noChangeArrowheads="1"/>
          </p:cNvSpPr>
          <p:nvPr/>
        </p:nvSpPr>
        <p:spPr bwMode="auto">
          <a:xfrm>
            <a:off x="3074988" y="2478088"/>
            <a:ext cx="87312" cy="87312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3" name="Овал 42"/>
          <p:cNvSpPr>
            <a:spLocks noChangeArrowheads="1"/>
          </p:cNvSpPr>
          <p:nvPr/>
        </p:nvSpPr>
        <p:spPr bwMode="auto">
          <a:xfrm>
            <a:off x="2379663" y="2840038"/>
            <a:ext cx="87312" cy="87312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4" name="Овал 43"/>
          <p:cNvSpPr>
            <a:spLocks noChangeArrowheads="1"/>
          </p:cNvSpPr>
          <p:nvPr/>
        </p:nvSpPr>
        <p:spPr bwMode="auto">
          <a:xfrm>
            <a:off x="2724150" y="2840038"/>
            <a:ext cx="87313" cy="87312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5" name="Овал 44"/>
          <p:cNvSpPr>
            <a:spLocks noChangeArrowheads="1"/>
          </p:cNvSpPr>
          <p:nvPr/>
        </p:nvSpPr>
        <p:spPr bwMode="auto">
          <a:xfrm>
            <a:off x="3071813" y="2844800"/>
            <a:ext cx="87312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6" name="Овал 45"/>
          <p:cNvSpPr>
            <a:spLocks noChangeArrowheads="1"/>
          </p:cNvSpPr>
          <p:nvPr/>
        </p:nvSpPr>
        <p:spPr bwMode="auto">
          <a:xfrm>
            <a:off x="2028825" y="3214688"/>
            <a:ext cx="87313" cy="87312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7" name="Овал 46"/>
          <p:cNvSpPr>
            <a:spLocks noChangeArrowheads="1"/>
          </p:cNvSpPr>
          <p:nvPr/>
        </p:nvSpPr>
        <p:spPr bwMode="auto">
          <a:xfrm>
            <a:off x="2379663" y="3213100"/>
            <a:ext cx="87312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9" name="Овал 48"/>
          <p:cNvSpPr>
            <a:spLocks noChangeArrowheads="1"/>
          </p:cNvSpPr>
          <p:nvPr/>
        </p:nvSpPr>
        <p:spPr bwMode="auto">
          <a:xfrm>
            <a:off x="1679575" y="1751013"/>
            <a:ext cx="87313" cy="87312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0" name="Овал 49"/>
          <p:cNvSpPr>
            <a:spLocks noChangeArrowheads="1"/>
          </p:cNvSpPr>
          <p:nvPr/>
        </p:nvSpPr>
        <p:spPr bwMode="auto">
          <a:xfrm>
            <a:off x="1336675" y="1746250"/>
            <a:ext cx="87313" cy="87313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1" name="Овал 50"/>
          <p:cNvSpPr>
            <a:spLocks noChangeArrowheads="1"/>
          </p:cNvSpPr>
          <p:nvPr/>
        </p:nvSpPr>
        <p:spPr bwMode="auto">
          <a:xfrm>
            <a:off x="2032000" y="3579813"/>
            <a:ext cx="87313" cy="87312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2" name="Овал 51"/>
          <p:cNvSpPr>
            <a:spLocks noChangeArrowheads="1"/>
          </p:cNvSpPr>
          <p:nvPr/>
        </p:nvSpPr>
        <p:spPr bwMode="auto">
          <a:xfrm>
            <a:off x="2024063" y="2120900"/>
            <a:ext cx="87312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3" name="Овал 52"/>
          <p:cNvSpPr>
            <a:spLocks noChangeArrowheads="1"/>
          </p:cNvSpPr>
          <p:nvPr/>
        </p:nvSpPr>
        <p:spPr bwMode="auto">
          <a:xfrm>
            <a:off x="1685925" y="2116138"/>
            <a:ext cx="87313" cy="87312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4" name="Овал 53"/>
          <p:cNvSpPr>
            <a:spLocks noChangeArrowheads="1"/>
          </p:cNvSpPr>
          <p:nvPr/>
        </p:nvSpPr>
        <p:spPr bwMode="auto">
          <a:xfrm>
            <a:off x="3067050" y="2120900"/>
            <a:ext cx="87313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5" name="Овал 54"/>
          <p:cNvSpPr>
            <a:spLocks noChangeArrowheads="1"/>
          </p:cNvSpPr>
          <p:nvPr/>
        </p:nvSpPr>
        <p:spPr bwMode="auto">
          <a:xfrm>
            <a:off x="3419475" y="2473325"/>
            <a:ext cx="87313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6" name="Овал 55"/>
          <p:cNvSpPr>
            <a:spLocks noChangeArrowheads="1"/>
          </p:cNvSpPr>
          <p:nvPr/>
        </p:nvSpPr>
        <p:spPr bwMode="auto">
          <a:xfrm>
            <a:off x="3767138" y="2478088"/>
            <a:ext cx="87312" cy="87312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7" name="Овал 56"/>
          <p:cNvSpPr>
            <a:spLocks noChangeArrowheads="1"/>
          </p:cNvSpPr>
          <p:nvPr/>
        </p:nvSpPr>
        <p:spPr bwMode="auto">
          <a:xfrm>
            <a:off x="2732088" y="3211513"/>
            <a:ext cx="87312" cy="85725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415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00"/>
                            </p:stCondLst>
                            <p:childTnLst>
                              <p:par>
                                <p:cTn id="1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500"/>
                            </p:stCondLst>
                            <p:childTnLst>
                              <p:par>
                                <p:cTn id="1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3000"/>
                            </p:stCondLst>
                            <p:childTnLst>
                              <p:par>
                                <p:cTn id="1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3500"/>
                            </p:stCondLst>
                            <p:childTnLst>
                              <p:par>
                                <p:cTn id="1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4000"/>
                            </p:stCondLst>
                            <p:childTnLst>
                              <p:par>
                                <p:cTn id="1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4500"/>
                            </p:stCondLst>
                            <p:childTnLst>
                              <p:par>
                                <p:cTn id="1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000"/>
                            </p:stCondLst>
                            <p:childTnLst>
                              <p:par>
                                <p:cTn id="1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500"/>
                            </p:stCondLst>
                            <p:childTnLst>
                              <p:par>
                                <p:cTn id="1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9" grpId="0" animBg="1"/>
      <p:bldP spid="50" grpId="0" animBg="1"/>
      <p:bldP spid="51" grpId="0" animBg="1"/>
      <p:bldP spid="5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Таблица 31"/>
          <p:cNvGraphicFramePr>
            <a:graphicFrameLocks noGrp="1"/>
          </p:cNvGraphicFramePr>
          <p:nvPr/>
        </p:nvGraphicFramePr>
        <p:xfrm>
          <a:off x="665163" y="887413"/>
          <a:ext cx="4033837" cy="4027172"/>
        </p:xfrm>
        <a:graphic>
          <a:graphicData uri="http://schemas.openxmlformats.org/drawingml/2006/table">
            <a:tbl>
              <a:tblPr/>
              <a:tblGrid>
                <a:gridCol w="3667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67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67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67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67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67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671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6671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6671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6671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3429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3429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3429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grpSp>
        <p:nvGrpSpPr>
          <p:cNvPr id="134294" name="Группа 31"/>
          <p:cNvGrpSpPr>
            <a:grpSpLocks/>
          </p:cNvGrpSpPr>
          <p:nvPr/>
        </p:nvGrpSpPr>
        <p:grpSpPr bwMode="auto">
          <a:xfrm>
            <a:off x="949325" y="4545013"/>
            <a:ext cx="587375" cy="333375"/>
            <a:chOff x="-3811059" y="5228167"/>
            <a:chExt cx="587905" cy="332824"/>
          </a:xfrm>
        </p:grpSpPr>
        <p:cxnSp>
          <p:nvCxnSpPr>
            <p:cNvPr id="134316" name="Прямая соединительная линия 27"/>
            <p:cNvCxnSpPr>
              <a:cxnSpLocks noChangeShapeType="1"/>
            </p:cNvCxnSpPr>
            <p:nvPr/>
          </p:nvCxnSpPr>
          <p:spPr bwMode="auto">
            <a:xfrm flipV="1">
              <a:off x="-3717131" y="5228167"/>
              <a:ext cx="350044" cy="1588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34317" name="Прямоугольник 30"/>
            <p:cNvSpPr>
              <a:spLocks noChangeArrowheads="1"/>
            </p:cNvSpPr>
            <p:nvPr/>
          </p:nvSpPr>
          <p:spPr bwMode="auto">
            <a:xfrm>
              <a:off x="-3811059" y="5256695"/>
              <a:ext cx="587905" cy="304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ru-RU" sz="14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Arial" charset="0"/>
                </a:rPr>
                <a:t>1см</a:t>
              </a:r>
              <a:endParaRPr kumimoji="1" lang="ru-RU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  <p:sp>
        <p:nvSpPr>
          <p:cNvPr id="45" name="Полилиния 44"/>
          <p:cNvSpPr/>
          <p:nvPr/>
        </p:nvSpPr>
        <p:spPr bwMode="auto">
          <a:xfrm flipH="1">
            <a:off x="1041400" y="1263650"/>
            <a:ext cx="3292475" cy="3282950"/>
          </a:xfrm>
          <a:custGeom>
            <a:avLst/>
            <a:gdLst>
              <a:gd name="connsiteX0" fmla="*/ 3273039 w 3273039"/>
              <a:gd name="connsiteY0" fmla="*/ 0 h 3298677"/>
              <a:gd name="connsiteX1" fmla="*/ 1461331 w 3273039"/>
              <a:gd name="connsiteY1" fmla="*/ 3298677 h 3298677"/>
              <a:gd name="connsiteX2" fmla="*/ 1820254 w 3273039"/>
              <a:gd name="connsiteY2" fmla="*/ 1469877 h 3298677"/>
              <a:gd name="connsiteX3" fmla="*/ 0 w 3273039"/>
              <a:gd name="connsiteY3" fmla="*/ 1828800 h 3298677"/>
              <a:gd name="connsiteX4" fmla="*/ 3273039 w 3273039"/>
              <a:gd name="connsiteY4" fmla="*/ 0 h 3298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3039" h="3298677">
                <a:moveTo>
                  <a:pt x="3273039" y="0"/>
                </a:moveTo>
                <a:lnTo>
                  <a:pt x="1461331" y="3298677"/>
                </a:lnTo>
                <a:lnTo>
                  <a:pt x="1820254" y="1469877"/>
                </a:lnTo>
                <a:lnTo>
                  <a:pt x="0" y="1828800"/>
                </a:lnTo>
                <a:lnTo>
                  <a:pt x="3273039" y="0"/>
                </a:lnTo>
                <a:close/>
              </a:path>
            </a:pathLst>
          </a:custGeom>
          <a:solidFill>
            <a:srgbClr val="92D050">
              <a:alpha val="40000"/>
            </a:srgbClr>
          </a:solidFill>
          <a:ln w="2857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83" name="Rectangle 7"/>
          <p:cNvSpPr>
            <a:spLocks noChangeArrowheads="1"/>
          </p:cNvSpPr>
          <p:nvPr/>
        </p:nvSpPr>
        <p:spPr bwMode="auto">
          <a:xfrm>
            <a:off x="5103813" y="1270000"/>
            <a:ext cx="3465512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L = </a:t>
            </a:r>
            <a:r>
              <a:rPr kumimoji="1" lang="ru-RU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15 </a:t>
            </a:r>
            <a:r>
              <a:rPr kumimoji="1" lang="ru-RU" sz="20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- красные точки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B = </a:t>
            </a:r>
            <a:r>
              <a:rPr kumimoji="1" lang="ru-RU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4 </a:t>
            </a:r>
            <a:r>
              <a:rPr kumimoji="1" lang="ru-RU" sz="20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- синие точки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S = </a:t>
            </a:r>
            <a:r>
              <a:rPr kumimoji="1" lang="ru-RU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15</a:t>
            </a:r>
            <a:r>
              <a:rPr kumimoji="1" lang="en-US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 + </a:t>
            </a:r>
            <a:r>
              <a:rPr kumimoji="1" lang="ru-RU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4</a:t>
            </a:r>
            <a:r>
              <a:rPr kumimoji="1" lang="en-US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/2 – 1 = </a:t>
            </a:r>
            <a:r>
              <a:rPr kumimoji="1" lang="ru-RU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16</a:t>
            </a:r>
            <a:endParaRPr kumimoji="1" lang="ru-RU" sz="2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okman Old Style" pitchFamily="18" charset="0"/>
              <a:ea typeface="+mn-ea"/>
              <a:cs typeface="Arial" charset="0"/>
            </a:endParaRPr>
          </a:p>
        </p:txBody>
      </p:sp>
      <p:sp>
        <p:nvSpPr>
          <p:cNvPr id="88" name="Овал 87"/>
          <p:cNvSpPr>
            <a:spLocks noChangeArrowheads="1"/>
          </p:cNvSpPr>
          <p:nvPr/>
        </p:nvSpPr>
        <p:spPr bwMode="auto">
          <a:xfrm>
            <a:off x="2816225" y="4503738"/>
            <a:ext cx="87313" cy="85725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89" name="Овал 88"/>
          <p:cNvSpPr>
            <a:spLocks noChangeArrowheads="1"/>
          </p:cNvSpPr>
          <p:nvPr/>
        </p:nvSpPr>
        <p:spPr bwMode="auto">
          <a:xfrm>
            <a:off x="2454275" y="2679700"/>
            <a:ext cx="87313" cy="87313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92" name="Овал 91"/>
          <p:cNvSpPr>
            <a:spLocks noChangeArrowheads="1"/>
          </p:cNvSpPr>
          <p:nvPr/>
        </p:nvSpPr>
        <p:spPr bwMode="auto">
          <a:xfrm>
            <a:off x="2089150" y="1938338"/>
            <a:ext cx="87313" cy="87312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93" name="Овал 92"/>
          <p:cNvSpPr>
            <a:spLocks noChangeArrowheads="1"/>
          </p:cNvSpPr>
          <p:nvPr/>
        </p:nvSpPr>
        <p:spPr bwMode="auto">
          <a:xfrm>
            <a:off x="1724025" y="2305050"/>
            <a:ext cx="87313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94" name="Овал 93"/>
          <p:cNvSpPr>
            <a:spLocks noChangeArrowheads="1"/>
          </p:cNvSpPr>
          <p:nvPr/>
        </p:nvSpPr>
        <p:spPr bwMode="auto">
          <a:xfrm>
            <a:off x="2824163" y="2670175"/>
            <a:ext cx="87312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95" name="Овал 94"/>
          <p:cNvSpPr>
            <a:spLocks noChangeArrowheads="1"/>
          </p:cNvSpPr>
          <p:nvPr/>
        </p:nvSpPr>
        <p:spPr bwMode="auto">
          <a:xfrm>
            <a:off x="2455863" y="2308225"/>
            <a:ext cx="87312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96" name="Овал 95"/>
          <p:cNvSpPr>
            <a:spLocks noChangeArrowheads="1"/>
          </p:cNvSpPr>
          <p:nvPr/>
        </p:nvSpPr>
        <p:spPr bwMode="auto">
          <a:xfrm>
            <a:off x="2824163" y="2305050"/>
            <a:ext cx="87312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98" name="Овал 97"/>
          <p:cNvSpPr>
            <a:spLocks noChangeArrowheads="1"/>
          </p:cNvSpPr>
          <p:nvPr/>
        </p:nvSpPr>
        <p:spPr bwMode="auto">
          <a:xfrm>
            <a:off x="2079625" y="2308225"/>
            <a:ext cx="87313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99" name="Овал 98"/>
          <p:cNvSpPr>
            <a:spLocks noChangeArrowheads="1"/>
          </p:cNvSpPr>
          <p:nvPr/>
        </p:nvSpPr>
        <p:spPr bwMode="auto">
          <a:xfrm>
            <a:off x="3184525" y="2670175"/>
            <a:ext cx="87313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0" name="Овал 99"/>
          <p:cNvSpPr>
            <a:spLocks noChangeArrowheads="1"/>
          </p:cNvSpPr>
          <p:nvPr/>
        </p:nvSpPr>
        <p:spPr bwMode="auto">
          <a:xfrm>
            <a:off x="3557588" y="2679700"/>
            <a:ext cx="87312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1" name="Овал 100"/>
          <p:cNvSpPr>
            <a:spLocks noChangeArrowheads="1"/>
          </p:cNvSpPr>
          <p:nvPr/>
        </p:nvSpPr>
        <p:spPr bwMode="auto">
          <a:xfrm>
            <a:off x="2095500" y="3041650"/>
            <a:ext cx="87313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2" name="Овал 101"/>
          <p:cNvSpPr>
            <a:spLocks noChangeArrowheads="1"/>
          </p:cNvSpPr>
          <p:nvPr/>
        </p:nvSpPr>
        <p:spPr bwMode="auto">
          <a:xfrm>
            <a:off x="2455863" y="3041650"/>
            <a:ext cx="87312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3" name="Овал 102"/>
          <p:cNvSpPr>
            <a:spLocks noChangeArrowheads="1"/>
          </p:cNvSpPr>
          <p:nvPr/>
        </p:nvSpPr>
        <p:spPr bwMode="auto">
          <a:xfrm>
            <a:off x="2455863" y="3413125"/>
            <a:ext cx="87312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4" name="Овал 103"/>
          <p:cNvSpPr>
            <a:spLocks noChangeArrowheads="1"/>
          </p:cNvSpPr>
          <p:nvPr/>
        </p:nvSpPr>
        <p:spPr bwMode="auto">
          <a:xfrm>
            <a:off x="2460625" y="3768725"/>
            <a:ext cx="87313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8" name="Овал 107"/>
          <p:cNvSpPr>
            <a:spLocks noChangeArrowheads="1"/>
          </p:cNvSpPr>
          <p:nvPr/>
        </p:nvSpPr>
        <p:spPr bwMode="auto">
          <a:xfrm>
            <a:off x="4287838" y="3043238"/>
            <a:ext cx="87312" cy="87312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9" name="Овал 108"/>
          <p:cNvSpPr>
            <a:spLocks noChangeArrowheads="1"/>
          </p:cNvSpPr>
          <p:nvPr/>
        </p:nvSpPr>
        <p:spPr bwMode="auto">
          <a:xfrm>
            <a:off x="1722438" y="1936750"/>
            <a:ext cx="87312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10" name="Овал 109"/>
          <p:cNvSpPr>
            <a:spLocks noChangeArrowheads="1"/>
          </p:cNvSpPr>
          <p:nvPr/>
        </p:nvSpPr>
        <p:spPr bwMode="auto">
          <a:xfrm>
            <a:off x="1357313" y="1574800"/>
            <a:ext cx="87312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11" name="Овал 110"/>
          <p:cNvSpPr>
            <a:spLocks noChangeArrowheads="1"/>
          </p:cNvSpPr>
          <p:nvPr/>
        </p:nvSpPr>
        <p:spPr bwMode="auto">
          <a:xfrm>
            <a:off x="2089150" y="2674938"/>
            <a:ext cx="87313" cy="87312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14" name="Овал 113"/>
          <p:cNvSpPr>
            <a:spLocks noChangeArrowheads="1"/>
          </p:cNvSpPr>
          <p:nvPr/>
        </p:nvSpPr>
        <p:spPr bwMode="auto">
          <a:xfrm>
            <a:off x="1001713" y="1227138"/>
            <a:ext cx="87312" cy="85725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939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1000"/>
                                        <p:tgtEl>
                                          <p:spTgt spid="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000"/>
                            </p:stCondLst>
                            <p:childTnLst>
                              <p:par>
                                <p:cTn id="1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1000"/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89" grpId="0" animBg="1"/>
      <p:bldP spid="92" grpId="0" animBg="1"/>
      <p:bldP spid="93" grpId="0" animBg="1"/>
      <p:bldP spid="94" grpId="0" animBg="1"/>
      <p:bldP spid="96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8" grpId="0" animBg="1"/>
      <p:bldP spid="1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Таблица 31"/>
          <p:cNvGraphicFramePr>
            <a:graphicFrameLocks noGrp="1"/>
          </p:cNvGraphicFramePr>
          <p:nvPr/>
        </p:nvGraphicFramePr>
        <p:xfrm>
          <a:off x="665163" y="677863"/>
          <a:ext cx="4033837" cy="4027172"/>
        </p:xfrm>
        <a:graphic>
          <a:graphicData uri="http://schemas.openxmlformats.org/drawingml/2006/table">
            <a:tbl>
              <a:tblPr/>
              <a:tblGrid>
                <a:gridCol w="3667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67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67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67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67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67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671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6671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6671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6671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5" name="Полилиния 34"/>
          <p:cNvSpPr/>
          <p:nvPr/>
        </p:nvSpPr>
        <p:spPr bwMode="auto">
          <a:xfrm>
            <a:off x="1031875" y="1055688"/>
            <a:ext cx="3297238" cy="3275012"/>
          </a:xfrm>
          <a:custGeom>
            <a:avLst/>
            <a:gdLst>
              <a:gd name="connsiteX0" fmla="*/ 2196269 w 3315768"/>
              <a:gd name="connsiteY0" fmla="*/ 0 h 3290131"/>
              <a:gd name="connsiteX1" fmla="*/ 0 w 3315768"/>
              <a:gd name="connsiteY1" fmla="*/ 1820254 h 3290131"/>
              <a:gd name="connsiteX2" fmla="*/ 3315768 w 3315768"/>
              <a:gd name="connsiteY2" fmla="*/ 3290131 h 3290131"/>
              <a:gd name="connsiteX3" fmla="*/ 1478422 w 3315768"/>
              <a:gd name="connsiteY3" fmla="*/ 1469877 h 3290131"/>
              <a:gd name="connsiteX4" fmla="*/ 2196269 w 3315768"/>
              <a:gd name="connsiteY4" fmla="*/ 0 h 3290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15768" h="3290131">
                <a:moveTo>
                  <a:pt x="2196269" y="0"/>
                </a:moveTo>
                <a:lnTo>
                  <a:pt x="0" y="1820254"/>
                </a:lnTo>
                <a:lnTo>
                  <a:pt x="3315768" y="3290131"/>
                </a:lnTo>
                <a:lnTo>
                  <a:pt x="1478422" y="1469877"/>
                </a:lnTo>
                <a:lnTo>
                  <a:pt x="2196269" y="0"/>
                </a:lnTo>
                <a:close/>
              </a:path>
            </a:pathLst>
          </a:custGeom>
          <a:solidFill>
            <a:srgbClr val="92D050">
              <a:alpha val="40000"/>
            </a:srgbClr>
          </a:solidFill>
          <a:ln w="2857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3634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3634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363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grpSp>
        <p:nvGrpSpPr>
          <p:cNvPr id="136343" name="Группа 31"/>
          <p:cNvGrpSpPr>
            <a:grpSpLocks/>
          </p:cNvGrpSpPr>
          <p:nvPr/>
        </p:nvGrpSpPr>
        <p:grpSpPr bwMode="auto">
          <a:xfrm>
            <a:off x="949325" y="4335463"/>
            <a:ext cx="587375" cy="333375"/>
            <a:chOff x="-3811059" y="5228167"/>
            <a:chExt cx="587905" cy="332824"/>
          </a:xfrm>
        </p:grpSpPr>
        <p:cxnSp>
          <p:nvCxnSpPr>
            <p:cNvPr id="136370" name="Прямая соединительная линия 27"/>
            <p:cNvCxnSpPr>
              <a:cxnSpLocks noChangeShapeType="1"/>
            </p:cNvCxnSpPr>
            <p:nvPr/>
          </p:nvCxnSpPr>
          <p:spPr bwMode="auto">
            <a:xfrm flipV="1">
              <a:off x="-3717131" y="5228167"/>
              <a:ext cx="350044" cy="1588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36371" name="Прямоугольник 30"/>
            <p:cNvSpPr>
              <a:spLocks noChangeArrowheads="1"/>
            </p:cNvSpPr>
            <p:nvPr/>
          </p:nvSpPr>
          <p:spPr bwMode="auto">
            <a:xfrm>
              <a:off x="-3811059" y="5256695"/>
              <a:ext cx="587905" cy="304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ru-RU" sz="14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Arial" charset="0"/>
                </a:rPr>
                <a:t>1см</a:t>
              </a:r>
              <a:endParaRPr kumimoji="1" lang="ru-RU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  <p:sp>
        <p:nvSpPr>
          <p:cNvPr id="83" name="Rectangle 7"/>
          <p:cNvSpPr>
            <a:spLocks noChangeArrowheads="1"/>
          </p:cNvSpPr>
          <p:nvPr/>
        </p:nvSpPr>
        <p:spPr bwMode="auto">
          <a:xfrm>
            <a:off x="5010150" y="1350963"/>
            <a:ext cx="3465513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L = </a:t>
            </a:r>
            <a:r>
              <a:rPr kumimoji="1" lang="ru-RU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16 </a:t>
            </a:r>
            <a:r>
              <a:rPr kumimoji="1" lang="ru-RU" sz="20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- красные точки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B = </a:t>
            </a:r>
            <a:r>
              <a:rPr kumimoji="1" lang="ru-RU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9 </a:t>
            </a:r>
            <a:r>
              <a:rPr kumimoji="1" lang="ru-RU" sz="20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- синие точки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S = </a:t>
            </a:r>
            <a:r>
              <a:rPr kumimoji="1" lang="ru-RU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16</a:t>
            </a:r>
            <a:r>
              <a:rPr kumimoji="1" lang="en-US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 + </a:t>
            </a:r>
            <a:r>
              <a:rPr kumimoji="1" lang="ru-RU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9</a:t>
            </a:r>
            <a:r>
              <a:rPr kumimoji="1" lang="en-US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/2 – 1 = </a:t>
            </a:r>
            <a:r>
              <a:rPr kumimoji="1" lang="ru-RU" sz="20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19,5</a:t>
            </a:r>
            <a:endParaRPr kumimoji="1" lang="ru-RU" sz="2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okman Old Style" pitchFamily="18" charset="0"/>
              <a:ea typeface="+mn-ea"/>
              <a:cs typeface="Arial" charset="0"/>
            </a:endParaRPr>
          </a:p>
        </p:txBody>
      </p:sp>
      <p:sp>
        <p:nvSpPr>
          <p:cNvPr id="88" name="Овал 87"/>
          <p:cNvSpPr>
            <a:spLocks noChangeArrowheads="1"/>
          </p:cNvSpPr>
          <p:nvPr/>
        </p:nvSpPr>
        <p:spPr bwMode="auto">
          <a:xfrm>
            <a:off x="2478088" y="2474913"/>
            <a:ext cx="87312" cy="85725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89" name="Овал 88"/>
          <p:cNvSpPr>
            <a:spLocks noChangeArrowheads="1"/>
          </p:cNvSpPr>
          <p:nvPr/>
        </p:nvSpPr>
        <p:spPr bwMode="auto">
          <a:xfrm>
            <a:off x="2830513" y="1731963"/>
            <a:ext cx="87312" cy="87312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92" name="Овал 91"/>
          <p:cNvSpPr>
            <a:spLocks noChangeArrowheads="1"/>
          </p:cNvSpPr>
          <p:nvPr/>
        </p:nvSpPr>
        <p:spPr bwMode="auto">
          <a:xfrm>
            <a:off x="1355725" y="2828925"/>
            <a:ext cx="87313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93" name="Овал 92"/>
          <p:cNvSpPr>
            <a:spLocks noChangeArrowheads="1"/>
          </p:cNvSpPr>
          <p:nvPr/>
        </p:nvSpPr>
        <p:spPr bwMode="auto">
          <a:xfrm>
            <a:off x="1724025" y="2471738"/>
            <a:ext cx="87313" cy="87312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94" name="Овал 93"/>
          <p:cNvSpPr>
            <a:spLocks noChangeArrowheads="1"/>
          </p:cNvSpPr>
          <p:nvPr/>
        </p:nvSpPr>
        <p:spPr bwMode="auto">
          <a:xfrm>
            <a:off x="2090738" y="3198813"/>
            <a:ext cx="87312" cy="87312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95" name="Овал 94"/>
          <p:cNvSpPr>
            <a:spLocks noChangeArrowheads="1"/>
          </p:cNvSpPr>
          <p:nvPr/>
        </p:nvSpPr>
        <p:spPr bwMode="auto">
          <a:xfrm>
            <a:off x="2455863" y="2098675"/>
            <a:ext cx="87312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96" name="Овал 95"/>
          <p:cNvSpPr>
            <a:spLocks noChangeArrowheads="1"/>
          </p:cNvSpPr>
          <p:nvPr/>
        </p:nvSpPr>
        <p:spPr bwMode="auto">
          <a:xfrm>
            <a:off x="1724025" y="2828925"/>
            <a:ext cx="87313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98" name="Овал 97"/>
          <p:cNvSpPr>
            <a:spLocks noChangeArrowheads="1"/>
          </p:cNvSpPr>
          <p:nvPr/>
        </p:nvSpPr>
        <p:spPr bwMode="auto">
          <a:xfrm>
            <a:off x="2079625" y="2098675"/>
            <a:ext cx="87313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99" name="Овал 98"/>
          <p:cNvSpPr>
            <a:spLocks noChangeArrowheads="1"/>
          </p:cNvSpPr>
          <p:nvPr/>
        </p:nvSpPr>
        <p:spPr bwMode="auto">
          <a:xfrm>
            <a:off x="2822575" y="3198813"/>
            <a:ext cx="87313" cy="87312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0" name="Овал 99"/>
          <p:cNvSpPr>
            <a:spLocks noChangeArrowheads="1"/>
          </p:cNvSpPr>
          <p:nvPr/>
        </p:nvSpPr>
        <p:spPr bwMode="auto">
          <a:xfrm>
            <a:off x="3190875" y="3556000"/>
            <a:ext cx="87313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1" name="Овал 100"/>
          <p:cNvSpPr>
            <a:spLocks noChangeArrowheads="1"/>
          </p:cNvSpPr>
          <p:nvPr/>
        </p:nvSpPr>
        <p:spPr bwMode="auto">
          <a:xfrm>
            <a:off x="2095500" y="2832100"/>
            <a:ext cx="87313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2" name="Овал 101"/>
          <p:cNvSpPr>
            <a:spLocks noChangeArrowheads="1"/>
          </p:cNvSpPr>
          <p:nvPr/>
        </p:nvSpPr>
        <p:spPr bwMode="auto">
          <a:xfrm>
            <a:off x="2455863" y="2832100"/>
            <a:ext cx="87312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3" name="Овал 102"/>
          <p:cNvSpPr>
            <a:spLocks noChangeArrowheads="1"/>
          </p:cNvSpPr>
          <p:nvPr/>
        </p:nvSpPr>
        <p:spPr bwMode="auto">
          <a:xfrm>
            <a:off x="2455863" y="3203575"/>
            <a:ext cx="87312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4" name="Овал 103"/>
          <p:cNvSpPr>
            <a:spLocks noChangeArrowheads="1"/>
          </p:cNvSpPr>
          <p:nvPr/>
        </p:nvSpPr>
        <p:spPr bwMode="auto">
          <a:xfrm>
            <a:off x="2822575" y="3559175"/>
            <a:ext cx="87313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8" name="Овал 107"/>
          <p:cNvSpPr>
            <a:spLocks noChangeArrowheads="1"/>
          </p:cNvSpPr>
          <p:nvPr/>
        </p:nvSpPr>
        <p:spPr bwMode="auto">
          <a:xfrm>
            <a:off x="3192463" y="1000125"/>
            <a:ext cx="87312" cy="87313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9" name="Овал 108"/>
          <p:cNvSpPr>
            <a:spLocks noChangeArrowheads="1"/>
          </p:cNvSpPr>
          <p:nvPr/>
        </p:nvSpPr>
        <p:spPr bwMode="auto">
          <a:xfrm>
            <a:off x="2455863" y="1736725"/>
            <a:ext cx="87312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10" name="Овал 109"/>
          <p:cNvSpPr>
            <a:spLocks noChangeArrowheads="1"/>
          </p:cNvSpPr>
          <p:nvPr/>
        </p:nvSpPr>
        <p:spPr bwMode="auto">
          <a:xfrm>
            <a:off x="2828925" y="1370013"/>
            <a:ext cx="87313" cy="87312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11" name="Овал 110"/>
          <p:cNvSpPr>
            <a:spLocks noChangeArrowheads="1"/>
          </p:cNvSpPr>
          <p:nvPr/>
        </p:nvSpPr>
        <p:spPr bwMode="auto">
          <a:xfrm>
            <a:off x="2089150" y="2465388"/>
            <a:ext cx="87313" cy="87312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14" name="Овал 113"/>
          <p:cNvSpPr>
            <a:spLocks noChangeArrowheads="1"/>
          </p:cNvSpPr>
          <p:nvPr/>
        </p:nvSpPr>
        <p:spPr bwMode="auto">
          <a:xfrm>
            <a:off x="992188" y="2832100"/>
            <a:ext cx="87312" cy="85725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6" name="Овал 35"/>
          <p:cNvSpPr>
            <a:spLocks noChangeArrowheads="1"/>
          </p:cNvSpPr>
          <p:nvPr/>
        </p:nvSpPr>
        <p:spPr bwMode="auto">
          <a:xfrm>
            <a:off x="3562350" y="3927475"/>
            <a:ext cx="87313" cy="87313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7" name="Овал 36"/>
          <p:cNvSpPr>
            <a:spLocks noChangeArrowheads="1"/>
          </p:cNvSpPr>
          <p:nvPr/>
        </p:nvSpPr>
        <p:spPr bwMode="auto">
          <a:xfrm>
            <a:off x="2820988" y="2841625"/>
            <a:ext cx="87312" cy="85725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8" name="Овал 37"/>
          <p:cNvSpPr>
            <a:spLocks noChangeArrowheads="1"/>
          </p:cNvSpPr>
          <p:nvPr/>
        </p:nvSpPr>
        <p:spPr bwMode="auto">
          <a:xfrm>
            <a:off x="3192463" y="3203575"/>
            <a:ext cx="87312" cy="85725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9" name="Овал 38"/>
          <p:cNvSpPr>
            <a:spLocks noChangeArrowheads="1"/>
          </p:cNvSpPr>
          <p:nvPr/>
        </p:nvSpPr>
        <p:spPr bwMode="auto">
          <a:xfrm>
            <a:off x="3563938" y="3560763"/>
            <a:ext cx="87312" cy="85725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0" name="Овал 39"/>
          <p:cNvSpPr>
            <a:spLocks noChangeArrowheads="1"/>
          </p:cNvSpPr>
          <p:nvPr/>
        </p:nvSpPr>
        <p:spPr bwMode="auto">
          <a:xfrm>
            <a:off x="3921125" y="3927475"/>
            <a:ext cx="87313" cy="85725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2" name="Овал 41"/>
          <p:cNvSpPr>
            <a:spLocks noChangeArrowheads="1"/>
          </p:cNvSpPr>
          <p:nvPr/>
        </p:nvSpPr>
        <p:spPr bwMode="auto">
          <a:xfrm>
            <a:off x="4292600" y="4294188"/>
            <a:ext cx="87313" cy="85725"/>
          </a:xfrm>
          <a:prstGeom prst="ellipse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267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"/>
                            </p:stCondLst>
                            <p:childTnLst>
                              <p:par>
                                <p:cTn id="10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000"/>
                            </p:stCondLst>
                            <p:childTnLst>
                              <p:par>
                                <p:cTn id="1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000"/>
                            </p:stCondLst>
                            <p:childTnLst>
                              <p:par>
                                <p:cTn id="1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500"/>
                            </p:stCondLst>
                            <p:childTnLst>
                              <p:par>
                                <p:cTn id="1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4000"/>
                            </p:stCondLst>
                            <p:childTnLst>
                              <p:par>
                                <p:cTn id="1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4500"/>
                            </p:stCondLst>
                            <p:childTnLst>
                              <p:par>
                                <p:cTn id="1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1000"/>
                                        <p:tgtEl>
                                          <p:spTgt spid="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500"/>
                            </p:stCondLst>
                            <p:childTnLst>
                              <p:par>
                                <p:cTn id="1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1000"/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89" grpId="0" animBg="1"/>
      <p:bldP spid="92" grpId="0" animBg="1"/>
      <p:bldP spid="93" grpId="0" animBg="1"/>
      <p:bldP spid="94" grpId="0" animBg="1"/>
      <p:bldP spid="96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8" grpId="0" animBg="1"/>
      <p:bldP spid="114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Объект 2"/>
          <p:cNvSpPr>
            <a:spLocks noGrp="1"/>
          </p:cNvSpPr>
          <p:nvPr>
            <p:ph idx="4294967295"/>
          </p:nvPr>
        </p:nvSpPr>
        <p:spPr>
          <a:xfrm>
            <a:off x="755650" y="692150"/>
            <a:ext cx="7543800" cy="3886200"/>
          </a:xfrm>
        </p:spPr>
        <p:txBody>
          <a:bodyPr anchor="ctr"/>
          <a:lstStyle/>
          <a:p>
            <a:pPr marL="273050" indent="-273050" eaLnBrk="1" hangingPunct="1">
              <a:buFontTx/>
              <a:buNone/>
            </a:pPr>
            <a:r>
              <a:rPr lang="ru-RU" smtClean="0"/>
              <a:t>№ 728</a:t>
            </a:r>
          </a:p>
        </p:txBody>
      </p:sp>
      <p:pic>
        <p:nvPicPr>
          <p:cNvPr id="138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1341438"/>
            <a:ext cx="4456113" cy="342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4863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6" name="WordArt 12"/>
          <p:cNvSpPr>
            <a:spLocks noChangeArrowheads="1" noChangeShapeType="1" noTextEdit="1"/>
          </p:cNvSpPr>
          <p:nvPr/>
        </p:nvSpPr>
        <p:spPr bwMode="auto">
          <a:xfrm>
            <a:off x="3124200" y="1905000"/>
            <a:ext cx="28956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6600" b="1" i="0" u="none" strike="noStrike" kern="10" cap="none" spc="0" normalizeH="0" baseline="0" noProof="0">
                <a:ln w="2540">
                  <a:solidFill>
                    <a:prstClr val="black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FF"/>
                    </a:gs>
                    <a:gs pos="50000">
                      <a:srgbClr val="0099FF"/>
                    </a:gs>
                    <a:gs pos="100000">
                      <a:srgbClr val="0000FF"/>
                    </a:gs>
                  </a:gsLst>
                  <a:lin ang="189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Times New Roman"/>
              </a:rPr>
              <a:t>Объём </a:t>
            </a:r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304800" y="5867400"/>
            <a:ext cx="8610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Открытый банк заданий по математике </a:t>
            </a:r>
            <a:r>
              <a:rPr kumimoji="1" lang="ru-RU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  <a:hlinkClick r:id="rId4"/>
              </a:rPr>
              <a:t>http://mathege.ru:8080/or/ege/Main.action</a:t>
            </a:r>
            <a:r>
              <a:rPr kumimoji="1" lang="ru-RU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 </a:t>
            </a:r>
          </a:p>
        </p:txBody>
      </p:sp>
      <p:sp>
        <p:nvSpPr>
          <p:cNvPr id="6162" name="WordArt 18"/>
          <p:cNvSpPr>
            <a:spLocks noChangeArrowheads="1" noChangeShapeType="1" noTextEdit="1"/>
          </p:cNvSpPr>
          <p:nvPr/>
        </p:nvSpPr>
        <p:spPr bwMode="auto">
          <a:xfrm>
            <a:off x="1905000" y="2971800"/>
            <a:ext cx="59436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6600" b="1" i="0" u="none" strike="noStrike" kern="10" cap="none" spc="0" normalizeH="0" baseline="0" noProof="0">
                <a:ln w="2540">
                  <a:solidFill>
                    <a:prstClr val="black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FBC"/>
                    </a:gs>
                    <a:gs pos="50000">
                      <a:srgbClr val="FF0000"/>
                    </a:gs>
                    <a:gs pos="100000">
                      <a:srgbClr val="FF8FBC"/>
                    </a:gs>
                  </a:gsLst>
                  <a:lin ang="189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Times New Roman"/>
              </a:rPr>
              <a:t>Цилиндр, призма</a:t>
            </a: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5943600" y="4191000"/>
            <a:ext cx="1981200" cy="676275"/>
            <a:chOff x="1776" y="1045"/>
            <a:chExt cx="1248" cy="426"/>
          </a:xfrm>
        </p:grpSpPr>
        <p:sp>
          <p:nvSpPr>
            <p:cNvPr id="6167" name="Rectangle 23"/>
            <p:cNvSpPr>
              <a:spLocks noChangeArrowheads="1"/>
            </p:cNvSpPr>
            <p:nvPr/>
          </p:nvSpPr>
          <p:spPr bwMode="auto">
            <a:xfrm>
              <a:off x="1776" y="1056"/>
              <a:ext cx="1248" cy="384"/>
            </a:xfrm>
            <a:prstGeom prst="rect">
              <a:avLst/>
            </a:prstGeom>
            <a:solidFill>
              <a:srgbClr val="FF3300">
                <a:alpha val="39999"/>
              </a:srgbClr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graphicFrame>
          <p:nvGraphicFramePr>
            <p:cNvPr id="6168" name="Object 24"/>
            <p:cNvGraphicFramePr>
              <a:graphicFrameLocks noChangeAspect="1"/>
            </p:cNvGraphicFramePr>
            <p:nvPr/>
          </p:nvGraphicFramePr>
          <p:xfrm>
            <a:off x="1782" y="1045"/>
            <a:ext cx="1233" cy="4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18" name="Формула" r:id="rId5" imgW="698400" imgH="241200" progId="Equation.3">
                    <p:embed/>
                  </p:oleObj>
                </mc:Choice>
                <mc:Fallback>
                  <p:oleObj name="Формула" r:id="rId5" imgW="698400" imgH="241200" progId="Equation.3">
                    <p:embed/>
                    <p:pic>
                      <p:nvPicPr>
                        <p:cNvPr id="6168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82" y="1045"/>
                          <a:ext cx="1233" cy="42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2209800" y="4191000"/>
            <a:ext cx="1981200" cy="639763"/>
            <a:chOff x="1776" y="1056"/>
            <a:chExt cx="1248" cy="403"/>
          </a:xfrm>
        </p:grpSpPr>
        <p:sp>
          <p:nvSpPr>
            <p:cNvPr id="6170" name="Rectangle 26"/>
            <p:cNvSpPr>
              <a:spLocks noChangeArrowheads="1"/>
            </p:cNvSpPr>
            <p:nvPr/>
          </p:nvSpPr>
          <p:spPr bwMode="auto">
            <a:xfrm>
              <a:off x="1776" y="1056"/>
              <a:ext cx="1248" cy="384"/>
            </a:xfrm>
            <a:prstGeom prst="rect">
              <a:avLst/>
            </a:prstGeom>
            <a:solidFill>
              <a:srgbClr val="FF3300">
                <a:alpha val="39999"/>
              </a:srgbClr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graphicFrame>
          <p:nvGraphicFramePr>
            <p:cNvPr id="6171" name="Object 27"/>
            <p:cNvGraphicFramePr>
              <a:graphicFrameLocks noChangeAspect="1"/>
            </p:cNvGraphicFramePr>
            <p:nvPr/>
          </p:nvGraphicFramePr>
          <p:xfrm>
            <a:off x="1872" y="1056"/>
            <a:ext cx="1053" cy="4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19" name="Формула" r:id="rId7" imgW="596880" imgH="228600" progId="Equation.3">
                    <p:embed/>
                  </p:oleObj>
                </mc:Choice>
                <mc:Fallback>
                  <p:oleObj name="Формула" r:id="rId7" imgW="596880" imgH="228600" progId="Equation.3">
                    <p:embed/>
                    <p:pic>
                      <p:nvPicPr>
                        <p:cNvPr id="6171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72" y="1056"/>
                          <a:ext cx="1053" cy="40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0433267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6" name="AutoShape 66"/>
          <p:cNvSpPr>
            <a:spLocks noChangeArrowheads="1"/>
          </p:cNvSpPr>
          <p:nvPr/>
        </p:nvSpPr>
        <p:spPr bwMode="auto">
          <a:xfrm>
            <a:off x="533400" y="3048000"/>
            <a:ext cx="1666875" cy="2743200"/>
          </a:xfrm>
          <a:prstGeom prst="can">
            <a:avLst>
              <a:gd name="adj" fmla="val 41143"/>
            </a:avLst>
          </a:prstGeom>
          <a:solidFill>
            <a:srgbClr val="66FFFF">
              <a:alpha val="12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308" name="AutoShape 68"/>
          <p:cNvSpPr>
            <a:spLocks noChangeArrowheads="1"/>
          </p:cNvSpPr>
          <p:nvPr/>
        </p:nvSpPr>
        <p:spPr bwMode="auto">
          <a:xfrm>
            <a:off x="533400" y="4191000"/>
            <a:ext cx="1666875" cy="1600200"/>
          </a:xfrm>
          <a:prstGeom prst="can">
            <a:avLst>
              <a:gd name="adj" fmla="val 42856"/>
            </a:avLst>
          </a:prstGeom>
          <a:solidFill>
            <a:srgbClr val="00CCFF">
              <a:alpha val="16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grpSp>
        <p:nvGrpSpPr>
          <p:cNvPr id="2" name="Group 106"/>
          <p:cNvGrpSpPr>
            <a:grpSpLocks/>
          </p:cNvGrpSpPr>
          <p:nvPr/>
        </p:nvGrpSpPr>
        <p:grpSpPr bwMode="auto">
          <a:xfrm>
            <a:off x="533400" y="3505200"/>
            <a:ext cx="2693988" cy="2286000"/>
            <a:chOff x="336" y="2208"/>
            <a:chExt cx="1697" cy="1440"/>
          </a:xfrm>
        </p:grpSpPr>
        <p:grpSp>
          <p:nvGrpSpPr>
            <p:cNvPr id="3" name="Group 82"/>
            <p:cNvGrpSpPr>
              <a:grpSpLocks/>
            </p:cNvGrpSpPr>
            <p:nvPr/>
          </p:nvGrpSpPr>
          <p:grpSpPr bwMode="auto">
            <a:xfrm>
              <a:off x="336" y="2208"/>
              <a:ext cx="1056" cy="1440"/>
              <a:chOff x="336" y="1344"/>
              <a:chExt cx="1056" cy="1440"/>
            </a:xfrm>
          </p:grpSpPr>
          <p:sp>
            <p:nvSpPr>
              <p:cNvPr id="10321" name="AutoShape 81"/>
              <p:cNvSpPr>
                <a:spLocks noChangeArrowheads="1"/>
              </p:cNvSpPr>
              <p:nvPr/>
            </p:nvSpPr>
            <p:spPr bwMode="auto">
              <a:xfrm>
                <a:off x="336" y="1344"/>
                <a:ext cx="1050" cy="1440"/>
              </a:xfrm>
              <a:prstGeom prst="can">
                <a:avLst>
                  <a:gd name="adj" fmla="val 39619"/>
                </a:avLst>
              </a:prstGeom>
              <a:solidFill>
                <a:srgbClr val="00CCFF">
                  <a:alpha val="13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Arial" charset="0"/>
                </a:endParaRPr>
              </a:p>
            </p:txBody>
          </p:sp>
          <p:grpSp>
            <p:nvGrpSpPr>
              <p:cNvPr id="4" name="Group 78"/>
              <p:cNvGrpSpPr>
                <a:grpSpLocks/>
              </p:cNvGrpSpPr>
              <p:nvPr/>
            </p:nvGrpSpPr>
            <p:grpSpPr bwMode="auto">
              <a:xfrm>
                <a:off x="336" y="1344"/>
                <a:ext cx="1056" cy="409"/>
                <a:chOff x="336" y="1767"/>
                <a:chExt cx="1056" cy="460"/>
              </a:xfrm>
            </p:grpSpPr>
            <p:sp>
              <p:nvSpPr>
                <p:cNvPr id="10319" name="Arc 79"/>
                <p:cNvSpPr>
                  <a:spLocks/>
                </p:cNvSpPr>
                <p:nvPr/>
              </p:nvSpPr>
              <p:spPr bwMode="auto">
                <a:xfrm flipV="1">
                  <a:off x="336" y="1767"/>
                  <a:ext cx="1050" cy="251"/>
                </a:xfrm>
                <a:custGeom>
                  <a:avLst/>
                  <a:gdLst>
                    <a:gd name="G0" fmla="+- 21600 0 0"/>
                    <a:gd name="G1" fmla="+- 3349 0 0"/>
                    <a:gd name="G2" fmla="+- 21600 0 0"/>
                    <a:gd name="T0" fmla="*/ 42939 w 43200"/>
                    <a:gd name="T1" fmla="*/ 0 h 24949"/>
                    <a:gd name="T2" fmla="*/ 54 w 43200"/>
                    <a:gd name="T3" fmla="*/ 1819 h 24949"/>
                    <a:gd name="T4" fmla="*/ 21600 w 43200"/>
                    <a:gd name="T5" fmla="*/ 3349 h 249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3200" h="24949" fill="none" extrusionOk="0">
                      <a:moveTo>
                        <a:pt x="42938" y="0"/>
                      </a:moveTo>
                      <a:cubicBezTo>
                        <a:pt x="43112" y="1107"/>
                        <a:pt x="43200" y="2227"/>
                        <a:pt x="43200" y="3349"/>
                      </a:cubicBezTo>
                      <a:cubicBezTo>
                        <a:pt x="43200" y="15278"/>
                        <a:pt x="33529" y="24949"/>
                        <a:pt x="21600" y="24949"/>
                      </a:cubicBezTo>
                      <a:cubicBezTo>
                        <a:pt x="9670" y="24949"/>
                        <a:pt x="0" y="15278"/>
                        <a:pt x="0" y="3349"/>
                      </a:cubicBezTo>
                      <a:cubicBezTo>
                        <a:pt x="-1" y="2838"/>
                        <a:pt x="18" y="2328"/>
                        <a:pt x="54" y="1819"/>
                      </a:cubicBezTo>
                    </a:path>
                    <a:path w="43200" h="24949" stroke="0" extrusionOk="0">
                      <a:moveTo>
                        <a:pt x="42938" y="0"/>
                      </a:moveTo>
                      <a:cubicBezTo>
                        <a:pt x="43112" y="1107"/>
                        <a:pt x="43200" y="2227"/>
                        <a:pt x="43200" y="3349"/>
                      </a:cubicBezTo>
                      <a:cubicBezTo>
                        <a:pt x="43200" y="15278"/>
                        <a:pt x="33529" y="24949"/>
                        <a:pt x="21600" y="24949"/>
                      </a:cubicBezTo>
                      <a:cubicBezTo>
                        <a:pt x="9670" y="24949"/>
                        <a:pt x="0" y="15278"/>
                        <a:pt x="0" y="3349"/>
                      </a:cubicBezTo>
                      <a:cubicBezTo>
                        <a:pt x="-1" y="2838"/>
                        <a:pt x="18" y="2328"/>
                        <a:pt x="54" y="1819"/>
                      </a:cubicBezTo>
                      <a:lnTo>
                        <a:pt x="21600" y="3349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ru-RU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Arial" charset="0"/>
                  </a:endParaRPr>
                </a:p>
              </p:txBody>
            </p:sp>
            <p:sp>
              <p:nvSpPr>
                <p:cNvPr id="10320" name="Arc 80"/>
                <p:cNvSpPr>
                  <a:spLocks/>
                </p:cNvSpPr>
                <p:nvPr/>
              </p:nvSpPr>
              <p:spPr bwMode="auto">
                <a:xfrm>
                  <a:off x="342" y="1995"/>
                  <a:ext cx="1050" cy="232"/>
                </a:xfrm>
                <a:custGeom>
                  <a:avLst/>
                  <a:gdLst>
                    <a:gd name="G0" fmla="+- 21600 0 0"/>
                    <a:gd name="G1" fmla="+- 2262 0 0"/>
                    <a:gd name="G2" fmla="+- 21600 0 0"/>
                    <a:gd name="T0" fmla="*/ 43142 w 43200"/>
                    <a:gd name="T1" fmla="*/ 684 h 23862"/>
                    <a:gd name="T2" fmla="*/ 119 w 43200"/>
                    <a:gd name="T3" fmla="*/ 0 h 23862"/>
                    <a:gd name="T4" fmla="*/ 21600 w 43200"/>
                    <a:gd name="T5" fmla="*/ 2262 h 238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3200" h="23862" fill="none" extrusionOk="0">
                      <a:moveTo>
                        <a:pt x="43142" y="683"/>
                      </a:moveTo>
                      <a:cubicBezTo>
                        <a:pt x="43180" y="1209"/>
                        <a:pt x="43200" y="1735"/>
                        <a:pt x="43200" y="2262"/>
                      </a:cubicBezTo>
                      <a:cubicBezTo>
                        <a:pt x="43200" y="14191"/>
                        <a:pt x="33529" y="23862"/>
                        <a:pt x="21600" y="23862"/>
                      </a:cubicBezTo>
                      <a:cubicBezTo>
                        <a:pt x="9670" y="23862"/>
                        <a:pt x="0" y="14191"/>
                        <a:pt x="0" y="2262"/>
                      </a:cubicBezTo>
                      <a:cubicBezTo>
                        <a:pt x="-1" y="1506"/>
                        <a:pt x="39" y="751"/>
                        <a:pt x="118" y="-1"/>
                      </a:cubicBezTo>
                    </a:path>
                    <a:path w="43200" h="23862" stroke="0" extrusionOk="0">
                      <a:moveTo>
                        <a:pt x="43142" y="683"/>
                      </a:moveTo>
                      <a:cubicBezTo>
                        <a:pt x="43180" y="1209"/>
                        <a:pt x="43200" y="1735"/>
                        <a:pt x="43200" y="2262"/>
                      </a:cubicBezTo>
                      <a:cubicBezTo>
                        <a:pt x="43200" y="14191"/>
                        <a:pt x="33529" y="23862"/>
                        <a:pt x="21600" y="23862"/>
                      </a:cubicBezTo>
                      <a:cubicBezTo>
                        <a:pt x="9670" y="23862"/>
                        <a:pt x="0" y="14191"/>
                        <a:pt x="0" y="2262"/>
                      </a:cubicBezTo>
                      <a:cubicBezTo>
                        <a:pt x="-1" y="1506"/>
                        <a:pt x="39" y="751"/>
                        <a:pt x="118" y="-1"/>
                      </a:cubicBezTo>
                      <a:lnTo>
                        <a:pt x="21600" y="2262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ru-RU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Arial" charset="0"/>
                  </a:endParaRPr>
                </a:p>
              </p:txBody>
            </p:sp>
          </p:grpSp>
        </p:grpSp>
        <p:grpSp>
          <p:nvGrpSpPr>
            <p:cNvPr id="5" name="Group 102"/>
            <p:cNvGrpSpPr>
              <a:grpSpLocks/>
            </p:cNvGrpSpPr>
            <p:nvPr/>
          </p:nvGrpSpPr>
          <p:grpSpPr bwMode="auto">
            <a:xfrm>
              <a:off x="1440" y="2440"/>
              <a:ext cx="593" cy="440"/>
              <a:chOff x="1440" y="2440"/>
              <a:chExt cx="593" cy="440"/>
            </a:xfrm>
          </p:grpSpPr>
          <p:sp>
            <p:nvSpPr>
              <p:cNvPr id="10323" name="Rectangle 83"/>
              <p:cNvSpPr>
                <a:spLocks noChangeArrowheads="1"/>
              </p:cNvSpPr>
              <p:nvPr/>
            </p:nvSpPr>
            <p:spPr bwMode="auto">
              <a:xfrm>
                <a:off x="1488" y="2496"/>
                <a:ext cx="545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ru-RU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660066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  <a:latin typeface="Times New Roman" pitchFamily="18" charset="0"/>
                    <a:ea typeface="+mn-ea"/>
                    <a:cs typeface="Arial" charset="0"/>
                  </a:rPr>
                  <a:t>10 см</a:t>
                </a:r>
              </a:p>
            </p:txBody>
          </p:sp>
          <p:sp>
            <p:nvSpPr>
              <p:cNvPr id="10324" name="Freeform 84"/>
              <p:cNvSpPr>
                <a:spLocks/>
              </p:cNvSpPr>
              <p:nvPr/>
            </p:nvSpPr>
            <p:spPr bwMode="auto">
              <a:xfrm>
                <a:off x="1440" y="2440"/>
                <a:ext cx="1" cy="44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40"/>
                  </a:cxn>
                </a:cxnLst>
                <a:rect l="0" t="0" r="r" b="b"/>
                <a:pathLst>
                  <a:path w="1" h="440">
                    <a:moveTo>
                      <a:pt x="0" y="0"/>
                    </a:moveTo>
                    <a:lnTo>
                      <a:pt x="1" y="44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Arial" charset="0"/>
                </a:endParaRPr>
              </a:p>
            </p:txBody>
          </p:sp>
        </p:grpSp>
        <p:sp>
          <p:nvSpPr>
            <p:cNvPr id="10335" name="Text Box 95"/>
            <p:cNvSpPr txBox="1">
              <a:spLocks noChangeArrowheads="1"/>
            </p:cNvSpPr>
            <p:nvPr/>
          </p:nvSpPr>
          <p:spPr bwMode="auto">
            <a:xfrm>
              <a:off x="336" y="2448"/>
              <a:ext cx="37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3200" b="1" i="1" u="none" strike="noStrike" kern="1200" cap="none" spc="0" normalizeH="0" baseline="0" noProof="0">
                  <a:ln>
                    <a:noFill/>
                  </a:ln>
                  <a:solidFill>
                    <a:srgbClr val="66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V</a:t>
              </a:r>
              <a:r>
                <a:rPr kumimoji="1" lang="en-US" sz="3200" b="1" i="0" u="none" strike="noStrike" kern="1200" cap="none" spc="0" normalizeH="0" baseline="-25000" noProof="0">
                  <a:ln>
                    <a:noFill/>
                  </a:ln>
                  <a:solidFill>
                    <a:srgbClr val="66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2</a:t>
              </a:r>
              <a:endParaRPr kumimoji="1" lang="ru-RU" sz="3200" b="1" i="0" u="none" strike="noStrike" kern="1200" cap="none" spc="0" normalizeH="0" baseline="0" noProof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  <p:grpSp>
        <p:nvGrpSpPr>
          <p:cNvPr id="6" name="Group 77"/>
          <p:cNvGrpSpPr>
            <a:grpSpLocks/>
          </p:cNvGrpSpPr>
          <p:nvPr/>
        </p:nvGrpSpPr>
        <p:grpSpPr bwMode="auto">
          <a:xfrm>
            <a:off x="546100" y="4202113"/>
            <a:ext cx="1676400" cy="649287"/>
            <a:chOff x="336" y="1767"/>
            <a:chExt cx="1056" cy="460"/>
          </a:xfrm>
        </p:grpSpPr>
        <p:sp>
          <p:nvSpPr>
            <p:cNvPr id="10310" name="Arc 70"/>
            <p:cNvSpPr>
              <a:spLocks/>
            </p:cNvSpPr>
            <p:nvPr/>
          </p:nvSpPr>
          <p:spPr bwMode="auto">
            <a:xfrm flipV="1">
              <a:off x="336" y="1767"/>
              <a:ext cx="1050" cy="251"/>
            </a:xfrm>
            <a:custGeom>
              <a:avLst/>
              <a:gdLst>
                <a:gd name="G0" fmla="+- 21600 0 0"/>
                <a:gd name="G1" fmla="+- 3349 0 0"/>
                <a:gd name="G2" fmla="+- 21600 0 0"/>
                <a:gd name="T0" fmla="*/ 42939 w 43200"/>
                <a:gd name="T1" fmla="*/ 0 h 24949"/>
                <a:gd name="T2" fmla="*/ 54 w 43200"/>
                <a:gd name="T3" fmla="*/ 1819 h 24949"/>
                <a:gd name="T4" fmla="*/ 21600 w 43200"/>
                <a:gd name="T5" fmla="*/ 3349 h 24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24949" fill="none" extrusionOk="0">
                  <a:moveTo>
                    <a:pt x="42938" y="0"/>
                  </a:moveTo>
                  <a:cubicBezTo>
                    <a:pt x="43112" y="1107"/>
                    <a:pt x="43200" y="2227"/>
                    <a:pt x="43200" y="3349"/>
                  </a:cubicBezTo>
                  <a:cubicBezTo>
                    <a:pt x="43200" y="15278"/>
                    <a:pt x="33529" y="24949"/>
                    <a:pt x="21600" y="24949"/>
                  </a:cubicBezTo>
                  <a:cubicBezTo>
                    <a:pt x="9670" y="24949"/>
                    <a:pt x="0" y="15278"/>
                    <a:pt x="0" y="3349"/>
                  </a:cubicBezTo>
                  <a:cubicBezTo>
                    <a:pt x="-1" y="2838"/>
                    <a:pt x="18" y="2328"/>
                    <a:pt x="54" y="1819"/>
                  </a:cubicBezTo>
                </a:path>
                <a:path w="43200" h="24949" stroke="0" extrusionOk="0">
                  <a:moveTo>
                    <a:pt x="42938" y="0"/>
                  </a:moveTo>
                  <a:cubicBezTo>
                    <a:pt x="43112" y="1107"/>
                    <a:pt x="43200" y="2227"/>
                    <a:pt x="43200" y="3349"/>
                  </a:cubicBezTo>
                  <a:cubicBezTo>
                    <a:pt x="43200" y="15278"/>
                    <a:pt x="33529" y="24949"/>
                    <a:pt x="21600" y="24949"/>
                  </a:cubicBezTo>
                  <a:cubicBezTo>
                    <a:pt x="9670" y="24949"/>
                    <a:pt x="0" y="15278"/>
                    <a:pt x="0" y="3349"/>
                  </a:cubicBezTo>
                  <a:cubicBezTo>
                    <a:pt x="-1" y="2838"/>
                    <a:pt x="18" y="2328"/>
                    <a:pt x="54" y="1819"/>
                  </a:cubicBezTo>
                  <a:lnTo>
                    <a:pt x="21600" y="334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0311" name="Arc 71"/>
            <p:cNvSpPr>
              <a:spLocks/>
            </p:cNvSpPr>
            <p:nvPr/>
          </p:nvSpPr>
          <p:spPr bwMode="auto">
            <a:xfrm>
              <a:off x="342" y="1995"/>
              <a:ext cx="1050" cy="232"/>
            </a:xfrm>
            <a:custGeom>
              <a:avLst/>
              <a:gdLst>
                <a:gd name="G0" fmla="+- 21600 0 0"/>
                <a:gd name="G1" fmla="+- 2262 0 0"/>
                <a:gd name="G2" fmla="+- 21600 0 0"/>
                <a:gd name="T0" fmla="*/ 43142 w 43200"/>
                <a:gd name="T1" fmla="*/ 684 h 23862"/>
                <a:gd name="T2" fmla="*/ 119 w 43200"/>
                <a:gd name="T3" fmla="*/ 0 h 23862"/>
                <a:gd name="T4" fmla="*/ 21600 w 43200"/>
                <a:gd name="T5" fmla="*/ 2262 h 23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23862" fill="none" extrusionOk="0">
                  <a:moveTo>
                    <a:pt x="43142" y="683"/>
                  </a:moveTo>
                  <a:cubicBezTo>
                    <a:pt x="43180" y="1209"/>
                    <a:pt x="43200" y="1735"/>
                    <a:pt x="43200" y="2262"/>
                  </a:cubicBezTo>
                  <a:cubicBezTo>
                    <a:pt x="43200" y="14191"/>
                    <a:pt x="33529" y="23862"/>
                    <a:pt x="21600" y="23862"/>
                  </a:cubicBezTo>
                  <a:cubicBezTo>
                    <a:pt x="9670" y="23862"/>
                    <a:pt x="0" y="14191"/>
                    <a:pt x="0" y="2262"/>
                  </a:cubicBezTo>
                  <a:cubicBezTo>
                    <a:pt x="-1" y="1506"/>
                    <a:pt x="39" y="751"/>
                    <a:pt x="118" y="-1"/>
                  </a:cubicBezTo>
                </a:path>
                <a:path w="43200" h="23862" stroke="0" extrusionOk="0">
                  <a:moveTo>
                    <a:pt x="43142" y="683"/>
                  </a:moveTo>
                  <a:cubicBezTo>
                    <a:pt x="43180" y="1209"/>
                    <a:pt x="43200" y="1735"/>
                    <a:pt x="43200" y="2262"/>
                  </a:cubicBezTo>
                  <a:cubicBezTo>
                    <a:pt x="43200" y="14191"/>
                    <a:pt x="33529" y="23862"/>
                    <a:pt x="21600" y="23862"/>
                  </a:cubicBezTo>
                  <a:cubicBezTo>
                    <a:pt x="9670" y="23862"/>
                    <a:pt x="0" y="14191"/>
                    <a:pt x="0" y="2262"/>
                  </a:cubicBezTo>
                  <a:cubicBezTo>
                    <a:pt x="-1" y="1506"/>
                    <a:pt x="39" y="751"/>
                    <a:pt x="118" y="-1"/>
                  </a:cubicBezTo>
                  <a:lnTo>
                    <a:pt x="21600" y="226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381000" y="228600"/>
            <a:ext cx="8382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цилиндрический сосуд налили 1200 см</a:t>
            </a:r>
            <a:r>
              <a:rPr kumimoji="1" lang="ru-RU" sz="24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</a:t>
            </a:r>
            <a:r>
              <a:rPr kumimoji="1" lang="ru-RU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воды, уровень воды при этом достигает высоты 12 см. В жидкость полностью погрузили деталь, при этом уровень жидкости в сосуде поднялся на 10 см. Чему равен объем детали? (в см</a:t>
            </a:r>
            <a:r>
              <a:rPr kumimoji="1" lang="ru-RU" sz="24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</a:t>
            </a:r>
            <a:r>
              <a:rPr kumimoji="1" lang="ru-RU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</a:p>
        </p:txBody>
      </p:sp>
      <p:sp>
        <p:nvSpPr>
          <p:cNvPr id="10307" name="Arc 67"/>
          <p:cNvSpPr>
            <a:spLocks/>
          </p:cNvSpPr>
          <p:nvPr/>
        </p:nvSpPr>
        <p:spPr bwMode="auto">
          <a:xfrm flipV="1">
            <a:off x="533400" y="5130800"/>
            <a:ext cx="1666875" cy="355600"/>
          </a:xfrm>
          <a:custGeom>
            <a:avLst/>
            <a:gdLst>
              <a:gd name="G0" fmla="+- 21600 0 0"/>
              <a:gd name="G1" fmla="+- 719 0 0"/>
              <a:gd name="G2" fmla="+- 21600 0 0"/>
              <a:gd name="T0" fmla="*/ 43200 w 43200"/>
              <a:gd name="T1" fmla="*/ 572 h 22319"/>
              <a:gd name="T2" fmla="*/ 12 w 43200"/>
              <a:gd name="T3" fmla="*/ 0 h 22319"/>
              <a:gd name="T4" fmla="*/ 21600 w 43200"/>
              <a:gd name="T5" fmla="*/ 719 h 22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22319" fill="none" extrusionOk="0">
                <a:moveTo>
                  <a:pt x="43199" y="572"/>
                </a:moveTo>
                <a:cubicBezTo>
                  <a:pt x="43199" y="621"/>
                  <a:pt x="43200" y="670"/>
                  <a:pt x="43200" y="719"/>
                </a:cubicBezTo>
                <a:cubicBezTo>
                  <a:pt x="43200" y="12648"/>
                  <a:pt x="33529" y="22319"/>
                  <a:pt x="21600" y="22319"/>
                </a:cubicBezTo>
                <a:cubicBezTo>
                  <a:pt x="9670" y="22319"/>
                  <a:pt x="0" y="12648"/>
                  <a:pt x="0" y="719"/>
                </a:cubicBezTo>
                <a:cubicBezTo>
                  <a:pt x="-1" y="479"/>
                  <a:pt x="3" y="239"/>
                  <a:pt x="11" y="-1"/>
                </a:cubicBezTo>
              </a:path>
              <a:path w="43200" h="22319" stroke="0" extrusionOk="0">
                <a:moveTo>
                  <a:pt x="43199" y="572"/>
                </a:moveTo>
                <a:cubicBezTo>
                  <a:pt x="43199" y="621"/>
                  <a:pt x="43200" y="670"/>
                  <a:pt x="43200" y="719"/>
                </a:cubicBezTo>
                <a:cubicBezTo>
                  <a:pt x="43200" y="12648"/>
                  <a:pt x="33529" y="22319"/>
                  <a:pt x="21600" y="22319"/>
                </a:cubicBezTo>
                <a:cubicBezTo>
                  <a:pt x="9670" y="22319"/>
                  <a:pt x="0" y="12648"/>
                  <a:pt x="0" y="719"/>
                </a:cubicBezTo>
                <a:cubicBezTo>
                  <a:pt x="-1" y="479"/>
                  <a:pt x="3" y="239"/>
                  <a:pt x="11" y="-1"/>
                </a:cubicBezTo>
                <a:lnTo>
                  <a:pt x="21600" y="719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graphicFrame>
        <p:nvGraphicFramePr>
          <p:cNvPr id="10325" name="Object 85"/>
          <p:cNvGraphicFramePr>
            <a:graphicFrameLocks noChangeAspect="1"/>
          </p:cNvGraphicFramePr>
          <p:nvPr/>
        </p:nvGraphicFramePr>
        <p:xfrm>
          <a:off x="3733800" y="3276600"/>
          <a:ext cx="995363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" name="Формула" r:id="rId3" imgW="355320" imgH="431640" progId="Equation.3">
                  <p:embed/>
                </p:oleObj>
              </mc:Choice>
              <mc:Fallback>
                <p:oleObj name="Формула" r:id="rId3" imgW="355320" imgH="431640" progId="Equation.3">
                  <p:embed/>
                  <p:pic>
                    <p:nvPicPr>
                      <p:cNvPr id="10325" name="Object 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276600"/>
                        <a:ext cx="995363" cy="1209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26" name="Object 86"/>
          <p:cNvGraphicFramePr>
            <a:graphicFrameLocks noChangeAspect="1"/>
          </p:cNvGraphicFramePr>
          <p:nvPr/>
        </p:nvGraphicFramePr>
        <p:xfrm>
          <a:off x="4724400" y="3276600"/>
          <a:ext cx="1598613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" name="Формула" r:id="rId5" imgW="571320" imgH="431640" progId="Equation.3">
                  <p:embed/>
                </p:oleObj>
              </mc:Choice>
              <mc:Fallback>
                <p:oleObj name="Формула" r:id="rId5" imgW="571320" imgH="431640" progId="Equation.3">
                  <p:embed/>
                  <p:pic>
                    <p:nvPicPr>
                      <p:cNvPr id="10326" name="Object 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3276600"/>
                        <a:ext cx="1598613" cy="1209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27" name="Object 87"/>
          <p:cNvGraphicFramePr>
            <a:graphicFrameLocks noChangeAspect="1"/>
          </p:cNvGraphicFramePr>
          <p:nvPr/>
        </p:nvGraphicFramePr>
        <p:xfrm>
          <a:off x="6400800" y="3254375"/>
          <a:ext cx="639763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name="Формула" r:id="rId7" imgW="228600" imgH="431640" progId="Equation.3">
                  <p:embed/>
                </p:oleObj>
              </mc:Choice>
              <mc:Fallback>
                <p:oleObj name="Формула" r:id="rId7" imgW="228600" imgH="431640" progId="Equation.3">
                  <p:embed/>
                  <p:pic>
                    <p:nvPicPr>
                      <p:cNvPr id="10327" name="Object 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3254375"/>
                        <a:ext cx="639763" cy="1209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28" name="Object 88"/>
          <p:cNvGraphicFramePr>
            <a:graphicFrameLocks noChangeAspect="1"/>
          </p:cNvGraphicFramePr>
          <p:nvPr/>
        </p:nvGraphicFramePr>
        <p:xfrm>
          <a:off x="4267200" y="4854575"/>
          <a:ext cx="995363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Формула" r:id="rId9" imgW="355320" imgH="431640" progId="Equation.3">
                  <p:embed/>
                </p:oleObj>
              </mc:Choice>
              <mc:Fallback>
                <p:oleObj name="Формула" r:id="rId9" imgW="355320" imgH="431640" progId="Equation.3">
                  <p:embed/>
                  <p:pic>
                    <p:nvPicPr>
                      <p:cNvPr id="10328" name="Object 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4854575"/>
                        <a:ext cx="995363" cy="1209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29" name="Object 89"/>
          <p:cNvGraphicFramePr>
            <a:graphicFrameLocks noChangeAspect="1"/>
          </p:cNvGraphicFramePr>
          <p:nvPr/>
        </p:nvGraphicFramePr>
        <p:xfrm>
          <a:off x="5257800" y="4854575"/>
          <a:ext cx="639763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6" name="Формула" r:id="rId11" imgW="228600" imgH="431640" progId="Equation.3">
                  <p:embed/>
                </p:oleObj>
              </mc:Choice>
              <mc:Fallback>
                <p:oleObj name="Формула" r:id="rId11" imgW="228600" imgH="431640" progId="Equation.3">
                  <p:embed/>
                  <p:pic>
                    <p:nvPicPr>
                      <p:cNvPr id="10329" name="Object 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4854575"/>
                        <a:ext cx="639763" cy="1209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30" name="Rectangle 90"/>
          <p:cNvSpPr>
            <a:spLocks noChangeArrowheads="1"/>
          </p:cNvSpPr>
          <p:nvPr/>
        </p:nvSpPr>
        <p:spPr bwMode="auto">
          <a:xfrm>
            <a:off x="3886200" y="4692650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16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1200</a:t>
            </a:r>
          </a:p>
        </p:txBody>
      </p:sp>
      <p:sp>
        <p:nvSpPr>
          <p:cNvPr id="10331" name="Rectangle 91"/>
          <p:cNvSpPr>
            <a:spLocks noChangeArrowheads="1"/>
          </p:cNvSpPr>
          <p:nvPr/>
        </p:nvSpPr>
        <p:spPr bwMode="auto">
          <a:xfrm>
            <a:off x="5562600" y="4692650"/>
            <a:ext cx="409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16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12</a:t>
            </a:r>
          </a:p>
        </p:txBody>
      </p:sp>
      <p:sp>
        <p:nvSpPr>
          <p:cNvPr id="10332" name="Rectangle 92"/>
          <p:cNvSpPr>
            <a:spLocks noChangeArrowheads="1"/>
          </p:cNvSpPr>
          <p:nvPr/>
        </p:nvSpPr>
        <p:spPr bwMode="auto">
          <a:xfrm>
            <a:off x="5638800" y="5759450"/>
            <a:ext cx="409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16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10</a:t>
            </a:r>
          </a:p>
        </p:txBody>
      </p:sp>
      <p:grpSp>
        <p:nvGrpSpPr>
          <p:cNvPr id="7" name="Group 104"/>
          <p:cNvGrpSpPr>
            <a:grpSpLocks/>
          </p:cNvGrpSpPr>
          <p:nvPr/>
        </p:nvGrpSpPr>
        <p:grpSpPr bwMode="auto">
          <a:xfrm>
            <a:off x="533400" y="4572000"/>
            <a:ext cx="2693988" cy="914400"/>
            <a:chOff x="336" y="2880"/>
            <a:chExt cx="1697" cy="576"/>
          </a:xfrm>
        </p:grpSpPr>
        <p:grpSp>
          <p:nvGrpSpPr>
            <p:cNvPr id="8" name="Group 103"/>
            <p:cNvGrpSpPr>
              <a:grpSpLocks/>
            </p:cNvGrpSpPr>
            <p:nvPr/>
          </p:nvGrpSpPr>
          <p:grpSpPr bwMode="auto">
            <a:xfrm>
              <a:off x="1440" y="2880"/>
              <a:ext cx="593" cy="576"/>
              <a:chOff x="1440" y="2880"/>
              <a:chExt cx="593" cy="576"/>
            </a:xfrm>
          </p:grpSpPr>
          <p:sp>
            <p:nvSpPr>
              <p:cNvPr id="10314" name="Rectangle 74"/>
              <p:cNvSpPr>
                <a:spLocks noChangeArrowheads="1"/>
              </p:cNvSpPr>
              <p:nvPr/>
            </p:nvSpPr>
            <p:spPr bwMode="auto">
              <a:xfrm>
                <a:off x="1488" y="3072"/>
                <a:ext cx="545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ru-RU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  <a:latin typeface="Times New Roman" pitchFamily="18" charset="0"/>
                    <a:ea typeface="+mn-ea"/>
                    <a:cs typeface="Arial" charset="0"/>
                  </a:rPr>
                  <a:t>12 см</a:t>
                </a:r>
              </a:p>
            </p:txBody>
          </p:sp>
          <p:sp>
            <p:nvSpPr>
              <p:cNvPr id="10315" name="Line 75"/>
              <p:cNvSpPr>
                <a:spLocks noChangeShapeType="1"/>
              </p:cNvSpPr>
              <p:nvPr/>
            </p:nvSpPr>
            <p:spPr bwMode="auto">
              <a:xfrm>
                <a:off x="1440" y="2880"/>
                <a:ext cx="1" cy="57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Arial" charset="0"/>
                </a:endParaRPr>
              </a:p>
            </p:txBody>
          </p:sp>
        </p:grpSp>
        <p:grpSp>
          <p:nvGrpSpPr>
            <p:cNvPr id="9" name="Group 101"/>
            <p:cNvGrpSpPr>
              <a:grpSpLocks/>
            </p:cNvGrpSpPr>
            <p:nvPr/>
          </p:nvGrpSpPr>
          <p:grpSpPr bwMode="auto">
            <a:xfrm>
              <a:off x="336" y="2976"/>
              <a:ext cx="1069" cy="365"/>
              <a:chOff x="336" y="2976"/>
              <a:chExt cx="1069" cy="365"/>
            </a:xfrm>
          </p:grpSpPr>
          <p:sp>
            <p:nvSpPr>
              <p:cNvPr id="10313" name="Rectangle 73"/>
              <p:cNvSpPr>
                <a:spLocks noChangeArrowheads="1"/>
              </p:cNvSpPr>
              <p:nvPr/>
            </p:nvSpPr>
            <p:spPr bwMode="auto">
              <a:xfrm>
                <a:off x="624" y="3064"/>
                <a:ext cx="781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ru-RU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  <a:latin typeface="Times New Roman" pitchFamily="18" charset="0"/>
                    <a:ea typeface="+mn-ea"/>
                    <a:cs typeface="Arial" charset="0"/>
                  </a:rPr>
                  <a:t>1200 см</a:t>
                </a:r>
                <a:r>
                  <a:rPr kumimoji="1" lang="ru-RU" sz="2000" b="1" i="0" u="none" strike="noStrike" kern="1200" cap="none" spc="0" normalizeH="0" baseline="30000" noProof="0">
                    <a:ln>
                      <a:noFill/>
                    </a:ln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  <a:latin typeface="Times New Roman" pitchFamily="18" charset="0"/>
                    <a:ea typeface="+mn-ea"/>
                    <a:cs typeface="Arial" charset="0"/>
                  </a:rPr>
                  <a:t>3</a:t>
                </a:r>
              </a:p>
            </p:txBody>
          </p:sp>
          <p:sp>
            <p:nvSpPr>
              <p:cNvPr id="10334" name="Text Box 94"/>
              <p:cNvSpPr txBox="1">
                <a:spLocks noChangeArrowheads="1"/>
              </p:cNvSpPr>
              <p:nvPr/>
            </p:nvSpPr>
            <p:spPr bwMode="auto">
              <a:xfrm>
                <a:off x="336" y="2976"/>
                <a:ext cx="371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sz="3200" b="1" i="1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  <a:latin typeface="Times New Roman" pitchFamily="18" charset="0"/>
                    <a:ea typeface="+mn-ea"/>
                    <a:cs typeface="Arial" charset="0"/>
                  </a:rPr>
                  <a:t>V</a:t>
                </a:r>
                <a:r>
                  <a:rPr kumimoji="1" lang="en-US" sz="3200" b="1" i="0" u="none" strike="noStrike" kern="1200" cap="none" spc="0" normalizeH="0" baseline="-2500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  <a:latin typeface="Times New Roman" pitchFamily="18" charset="0"/>
                    <a:ea typeface="+mn-ea"/>
                    <a:cs typeface="Arial" charset="0"/>
                  </a:rPr>
                  <a:t>1</a:t>
                </a:r>
                <a:endParaRPr kumimoji="1" lang="ru-RU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endParaRPr>
              </a:p>
            </p:txBody>
          </p:sp>
        </p:grpSp>
      </p:grpSp>
      <p:grpSp>
        <p:nvGrpSpPr>
          <p:cNvPr id="10" name="Group 109"/>
          <p:cNvGrpSpPr>
            <a:grpSpLocks/>
          </p:cNvGrpSpPr>
          <p:nvPr/>
        </p:nvGrpSpPr>
        <p:grpSpPr bwMode="auto">
          <a:xfrm>
            <a:off x="4800600" y="3244850"/>
            <a:ext cx="381000" cy="1117600"/>
            <a:chOff x="3168" y="1680"/>
            <a:chExt cx="240" cy="704"/>
          </a:xfrm>
        </p:grpSpPr>
        <p:sp>
          <p:nvSpPr>
            <p:cNvPr id="10347" name="Freeform 107"/>
            <p:cNvSpPr>
              <a:spLocks/>
            </p:cNvSpPr>
            <p:nvPr/>
          </p:nvSpPr>
          <p:spPr bwMode="auto">
            <a:xfrm>
              <a:off x="3208" y="1680"/>
              <a:ext cx="200" cy="320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0348" name="Freeform 108"/>
            <p:cNvSpPr>
              <a:spLocks/>
            </p:cNvSpPr>
            <p:nvPr/>
          </p:nvSpPr>
          <p:spPr bwMode="auto">
            <a:xfrm>
              <a:off x="3168" y="2064"/>
              <a:ext cx="200" cy="320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4097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0" grpId="0"/>
      <p:bldP spid="10331" grpId="0"/>
      <p:bldP spid="103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8" name="Rectangle 26"/>
          <p:cNvSpPr>
            <a:spLocks noChangeArrowheads="1"/>
          </p:cNvSpPr>
          <p:nvPr/>
        </p:nvSpPr>
        <p:spPr bwMode="auto">
          <a:xfrm>
            <a:off x="228600" y="73025"/>
            <a:ext cx="8712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</a:t>
            </a:r>
            <a:r>
              <a:rPr kumimoji="1" lang="ru-RU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цилиндрическом сосуде уровень жидкости достигает 27 см. На какой высоте будет находиться уровень жидкости, если ее перелить во второй сосуд, диаметр которого в 3 раза больше первого? (в см)</a:t>
            </a:r>
            <a:endParaRPr kumimoji="1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13343" name="Object 31"/>
          <p:cNvGraphicFramePr>
            <a:graphicFrameLocks noChangeAspect="1"/>
          </p:cNvGraphicFramePr>
          <p:nvPr/>
        </p:nvGraphicFramePr>
        <p:xfrm>
          <a:off x="2457450" y="2022475"/>
          <a:ext cx="842963" cy="1023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" name="Формула" r:id="rId3" imgW="355320" imgH="431640" progId="Equation.3">
                  <p:embed/>
                </p:oleObj>
              </mc:Choice>
              <mc:Fallback>
                <p:oleObj name="Формула" r:id="rId3" imgW="355320" imgH="431640" progId="Equation.3">
                  <p:embed/>
                  <p:pic>
                    <p:nvPicPr>
                      <p:cNvPr id="13343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7450" y="2022475"/>
                        <a:ext cx="842963" cy="1023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44" name="Object 32"/>
          <p:cNvGraphicFramePr>
            <a:graphicFrameLocks noChangeAspect="1"/>
          </p:cNvGraphicFramePr>
          <p:nvPr/>
        </p:nvGraphicFramePr>
        <p:xfrm>
          <a:off x="3448050" y="1993900"/>
          <a:ext cx="1143000" cy="1023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7" name="Формула" r:id="rId5" imgW="482400" imgH="431640" progId="Equation.3">
                  <p:embed/>
                </p:oleObj>
              </mc:Choice>
              <mc:Fallback>
                <p:oleObj name="Формула" r:id="rId5" imgW="482400" imgH="431640" progId="Equation.3">
                  <p:embed/>
                  <p:pic>
                    <p:nvPicPr>
                      <p:cNvPr id="13344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8050" y="1993900"/>
                        <a:ext cx="1143000" cy="1023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45" name="Object 33"/>
          <p:cNvGraphicFramePr>
            <a:graphicFrameLocks noChangeAspect="1"/>
          </p:cNvGraphicFramePr>
          <p:nvPr/>
        </p:nvGraphicFramePr>
        <p:xfrm>
          <a:off x="4432300" y="1371600"/>
          <a:ext cx="1724025" cy="218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Формула" r:id="rId7" imgW="723600" imgH="914400" progId="Equation.3">
                  <p:embed/>
                </p:oleObj>
              </mc:Choice>
              <mc:Fallback>
                <p:oleObj name="Формула" r:id="rId7" imgW="723600" imgH="914400" progId="Equation.3">
                  <p:embed/>
                  <p:pic>
                    <p:nvPicPr>
                      <p:cNvPr id="13345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2300" y="1371600"/>
                        <a:ext cx="1724025" cy="2181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46" name="Object 34"/>
          <p:cNvGraphicFramePr>
            <a:graphicFrameLocks noChangeAspect="1"/>
          </p:cNvGraphicFramePr>
          <p:nvPr/>
        </p:nvGraphicFramePr>
        <p:xfrm>
          <a:off x="4495800" y="4581525"/>
          <a:ext cx="995363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Формула" r:id="rId9" imgW="355320" imgH="431640" progId="Equation.3">
                  <p:embed/>
                </p:oleObj>
              </mc:Choice>
              <mc:Fallback>
                <p:oleObj name="Формула" r:id="rId9" imgW="355320" imgH="431640" progId="Equation.3">
                  <p:embed/>
                  <p:pic>
                    <p:nvPicPr>
                      <p:cNvPr id="13346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4581525"/>
                        <a:ext cx="995363" cy="1209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49" name="Rectangle 37"/>
          <p:cNvSpPr>
            <a:spLocks noChangeArrowheads="1"/>
          </p:cNvSpPr>
          <p:nvPr/>
        </p:nvSpPr>
        <p:spPr bwMode="auto">
          <a:xfrm>
            <a:off x="5943600" y="4429125"/>
            <a:ext cx="409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6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27</a:t>
            </a:r>
            <a:endParaRPr kumimoji="1" lang="ru-RU" sz="1600" b="1" i="0" u="none" strike="noStrike" kern="1200" cap="none" spc="0" normalizeH="0" baseline="0" noProof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grpSp>
        <p:nvGrpSpPr>
          <p:cNvPr id="2" name="Group 85"/>
          <p:cNvGrpSpPr>
            <a:grpSpLocks/>
          </p:cNvGrpSpPr>
          <p:nvPr/>
        </p:nvGrpSpPr>
        <p:grpSpPr bwMode="auto">
          <a:xfrm>
            <a:off x="304800" y="1676400"/>
            <a:ext cx="2693988" cy="2743200"/>
            <a:chOff x="336" y="1920"/>
            <a:chExt cx="1697" cy="1728"/>
          </a:xfrm>
        </p:grpSpPr>
        <p:sp>
          <p:nvSpPr>
            <p:cNvPr id="13314" name="AutoShape 2"/>
            <p:cNvSpPr>
              <a:spLocks noChangeArrowheads="1"/>
            </p:cNvSpPr>
            <p:nvPr/>
          </p:nvSpPr>
          <p:spPr bwMode="auto">
            <a:xfrm>
              <a:off x="336" y="1920"/>
              <a:ext cx="1050" cy="1728"/>
            </a:xfrm>
            <a:prstGeom prst="can">
              <a:avLst>
                <a:gd name="adj" fmla="val 41143"/>
              </a:avLst>
            </a:prstGeom>
            <a:solidFill>
              <a:srgbClr val="66FFFF">
                <a:alpha val="12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3315" name="AutoShape 3"/>
            <p:cNvSpPr>
              <a:spLocks noChangeArrowheads="1"/>
            </p:cNvSpPr>
            <p:nvPr/>
          </p:nvSpPr>
          <p:spPr bwMode="auto">
            <a:xfrm>
              <a:off x="336" y="2640"/>
              <a:ext cx="1050" cy="1008"/>
            </a:xfrm>
            <a:prstGeom prst="can">
              <a:avLst>
                <a:gd name="adj" fmla="val 42856"/>
              </a:avLst>
            </a:prstGeom>
            <a:solidFill>
              <a:srgbClr val="00CCFF">
                <a:alpha val="16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grpSp>
          <p:nvGrpSpPr>
            <p:cNvPr id="3" name="Group 14"/>
            <p:cNvGrpSpPr>
              <a:grpSpLocks/>
            </p:cNvGrpSpPr>
            <p:nvPr/>
          </p:nvGrpSpPr>
          <p:grpSpPr bwMode="auto">
            <a:xfrm>
              <a:off x="344" y="2647"/>
              <a:ext cx="1056" cy="409"/>
              <a:chOff x="336" y="1767"/>
              <a:chExt cx="1056" cy="460"/>
            </a:xfrm>
          </p:grpSpPr>
          <p:sp>
            <p:nvSpPr>
              <p:cNvPr id="13327" name="Arc 15"/>
              <p:cNvSpPr>
                <a:spLocks/>
              </p:cNvSpPr>
              <p:nvPr/>
            </p:nvSpPr>
            <p:spPr bwMode="auto">
              <a:xfrm flipV="1">
                <a:off x="336" y="1767"/>
                <a:ext cx="1050" cy="251"/>
              </a:xfrm>
              <a:custGeom>
                <a:avLst/>
                <a:gdLst>
                  <a:gd name="G0" fmla="+- 21600 0 0"/>
                  <a:gd name="G1" fmla="+- 3349 0 0"/>
                  <a:gd name="G2" fmla="+- 21600 0 0"/>
                  <a:gd name="T0" fmla="*/ 42939 w 43200"/>
                  <a:gd name="T1" fmla="*/ 0 h 24949"/>
                  <a:gd name="T2" fmla="*/ 54 w 43200"/>
                  <a:gd name="T3" fmla="*/ 1819 h 24949"/>
                  <a:gd name="T4" fmla="*/ 21600 w 43200"/>
                  <a:gd name="T5" fmla="*/ 3349 h 249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24949" fill="none" extrusionOk="0">
                    <a:moveTo>
                      <a:pt x="42938" y="0"/>
                    </a:moveTo>
                    <a:cubicBezTo>
                      <a:pt x="43112" y="1107"/>
                      <a:pt x="43200" y="2227"/>
                      <a:pt x="43200" y="3349"/>
                    </a:cubicBezTo>
                    <a:cubicBezTo>
                      <a:pt x="43200" y="15278"/>
                      <a:pt x="33529" y="24949"/>
                      <a:pt x="21600" y="24949"/>
                    </a:cubicBezTo>
                    <a:cubicBezTo>
                      <a:pt x="9670" y="24949"/>
                      <a:pt x="0" y="15278"/>
                      <a:pt x="0" y="3349"/>
                    </a:cubicBezTo>
                    <a:cubicBezTo>
                      <a:pt x="-1" y="2838"/>
                      <a:pt x="18" y="2328"/>
                      <a:pt x="54" y="1819"/>
                    </a:cubicBezTo>
                  </a:path>
                  <a:path w="43200" h="24949" stroke="0" extrusionOk="0">
                    <a:moveTo>
                      <a:pt x="42938" y="0"/>
                    </a:moveTo>
                    <a:cubicBezTo>
                      <a:pt x="43112" y="1107"/>
                      <a:pt x="43200" y="2227"/>
                      <a:pt x="43200" y="3349"/>
                    </a:cubicBezTo>
                    <a:cubicBezTo>
                      <a:pt x="43200" y="15278"/>
                      <a:pt x="33529" y="24949"/>
                      <a:pt x="21600" y="24949"/>
                    </a:cubicBezTo>
                    <a:cubicBezTo>
                      <a:pt x="9670" y="24949"/>
                      <a:pt x="0" y="15278"/>
                      <a:pt x="0" y="3349"/>
                    </a:cubicBezTo>
                    <a:cubicBezTo>
                      <a:pt x="-1" y="2838"/>
                      <a:pt x="18" y="2328"/>
                      <a:pt x="54" y="1819"/>
                    </a:cubicBezTo>
                    <a:lnTo>
                      <a:pt x="21600" y="3349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Arial" charset="0"/>
                </a:endParaRPr>
              </a:p>
            </p:txBody>
          </p:sp>
          <p:sp>
            <p:nvSpPr>
              <p:cNvPr id="13328" name="Arc 16"/>
              <p:cNvSpPr>
                <a:spLocks/>
              </p:cNvSpPr>
              <p:nvPr/>
            </p:nvSpPr>
            <p:spPr bwMode="auto">
              <a:xfrm>
                <a:off x="342" y="1995"/>
                <a:ext cx="1050" cy="232"/>
              </a:xfrm>
              <a:custGeom>
                <a:avLst/>
                <a:gdLst>
                  <a:gd name="G0" fmla="+- 21600 0 0"/>
                  <a:gd name="G1" fmla="+- 2262 0 0"/>
                  <a:gd name="G2" fmla="+- 21600 0 0"/>
                  <a:gd name="T0" fmla="*/ 43142 w 43200"/>
                  <a:gd name="T1" fmla="*/ 684 h 23862"/>
                  <a:gd name="T2" fmla="*/ 119 w 43200"/>
                  <a:gd name="T3" fmla="*/ 0 h 23862"/>
                  <a:gd name="T4" fmla="*/ 21600 w 43200"/>
                  <a:gd name="T5" fmla="*/ 2262 h 23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23862" fill="none" extrusionOk="0">
                    <a:moveTo>
                      <a:pt x="43142" y="683"/>
                    </a:moveTo>
                    <a:cubicBezTo>
                      <a:pt x="43180" y="1209"/>
                      <a:pt x="43200" y="1735"/>
                      <a:pt x="43200" y="2262"/>
                    </a:cubicBezTo>
                    <a:cubicBezTo>
                      <a:pt x="43200" y="14191"/>
                      <a:pt x="33529" y="23862"/>
                      <a:pt x="21600" y="23862"/>
                    </a:cubicBezTo>
                    <a:cubicBezTo>
                      <a:pt x="9670" y="23862"/>
                      <a:pt x="0" y="14191"/>
                      <a:pt x="0" y="2262"/>
                    </a:cubicBezTo>
                    <a:cubicBezTo>
                      <a:pt x="-1" y="1506"/>
                      <a:pt x="39" y="751"/>
                      <a:pt x="118" y="-1"/>
                    </a:cubicBezTo>
                  </a:path>
                  <a:path w="43200" h="23862" stroke="0" extrusionOk="0">
                    <a:moveTo>
                      <a:pt x="43142" y="683"/>
                    </a:moveTo>
                    <a:cubicBezTo>
                      <a:pt x="43180" y="1209"/>
                      <a:pt x="43200" y="1735"/>
                      <a:pt x="43200" y="2262"/>
                    </a:cubicBezTo>
                    <a:cubicBezTo>
                      <a:pt x="43200" y="14191"/>
                      <a:pt x="33529" y="23862"/>
                      <a:pt x="21600" y="23862"/>
                    </a:cubicBezTo>
                    <a:cubicBezTo>
                      <a:pt x="9670" y="23862"/>
                      <a:pt x="0" y="14191"/>
                      <a:pt x="0" y="2262"/>
                    </a:cubicBezTo>
                    <a:cubicBezTo>
                      <a:pt x="-1" y="1506"/>
                      <a:pt x="39" y="751"/>
                      <a:pt x="118" y="-1"/>
                    </a:cubicBezTo>
                    <a:lnTo>
                      <a:pt x="21600" y="2262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Arial" charset="0"/>
                </a:endParaRPr>
              </a:p>
            </p:txBody>
          </p:sp>
        </p:grpSp>
        <p:sp>
          <p:nvSpPr>
            <p:cNvPr id="13342" name="Arc 30"/>
            <p:cNvSpPr>
              <a:spLocks/>
            </p:cNvSpPr>
            <p:nvPr/>
          </p:nvSpPr>
          <p:spPr bwMode="auto">
            <a:xfrm flipV="1">
              <a:off x="336" y="3232"/>
              <a:ext cx="1050" cy="224"/>
            </a:xfrm>
            <a:custGeom>
              <a:avLst/>
              <a:gdLst>
                <a:gd name="G0" fmla="+- 21600 0 0"/>
                <a:gd name="G1" fmla="+- 719 0 0"/>
                <a:gd name="G2" fmla="+- 21600 0 0"/>
                <a:gd name="T0" fmla="*/ 43200 w 43200"/>
                <a:gd name="T1" fmla="*/ 572 h 22319"/>
                <a:gd name="T2" fmla="*/ 12 w 43200"/>
                <a:gd name="T3" fmla="*/ 0 h 22319"/>
                <a:gd name="T4" fmla="*/ 21600 w 43200"/>
                <a:gd name="T5" fmla="*/ 719 h 22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22319" fill="none" extrusionOk="0">
                  <a:moveTo>
                    <a:pt x="43199" y="572"/>
                  </a:moveTo>
                  <a:cubicBezTo>
                    <a:pt x="43199" y="621"/>
                    <a:pt x="43200" y="670"/>
                    <a:pt x="43200" y="719"/>
                  </a:cubicBezTo>
                  <a:cubicBezTo>
                    <a:pt x="43200" y="12648"/>
                    <a:pt x="33529" y="22319"/>
                    <a:pt x="21600" y="22319"/>
                  </a:cubicBezTo>
                  <a:cubicBezTo>
                    <a:pt x="9670" y="22319"/>
                    <a:pt x="0" y="12648"/>
                    <a:pt x="0" y="719"/>
                  </a:cubicBezTo>
                  <a:cubicBezTo>
                    <a:pt x="-1" y="479"/>
                    <a:pt x="3" y="239"/>
                    <a:pt x="11" y="-1"/>
                  </a:cubicBezTo>
                </a:path>
                <a:path w="43200" h="22319" stroke="0" extrusionOk="0">
                  <a:moveTo>
                    <a:pt x="43199" y="572"/>
                  </a:moveTo>
                  <a:cubicBezTo>
                    <a:pt x="43199" y="621"/>
                    <a:pt x="43200" y="670"/>
                    <a:pt x="43200" y="719"/>
                  </a:cubicBezTo>
                  <a:cubicBezTo>
                    <a:pt x="43200" y="12648"/>
                    <a:pt x="33529" y="22319"/>
                    <a:pt x="21600" y="22319"/>
                  </a:cubicBezTo>
                  <a:cubicBezTo>
                    <a:pt x="9670" y="22319"/>
                    <a:pt x="0" y="12648"/>
                    <a:pt x="0" y="719"/>
                  </a:cubicBezTo>
                  <a:cubicBezTo>
                    <a:pt x="-1" y="479"/>
                    <a:pt x="3" y="239"/>
                    <a:pt x="11" y="-1"/>
                  </a:cubicBezTo>
                  <a:lnTo>
                    <a:pt x="21600" y="7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grpSp>
          <p:nvGrpSpPr>
            <p:cNvPr id="4" name="Group 40"/>
            <p:cNvGrpSpPr>
              <a:grpSpLocks/>
            </p:cNvGrpSpPr>
            <p:nvPr/>
          </p:nvGrpSpPr>
          <p:grpSpPr bwMode="auto">
            <a:xfrm>
              <a:off x="1440" y="2880"/>
              <a:ext cx="593" cy="576"/>
              <a:chOff x="1440" y="2880"/>
              <a:chExt cx="593" cy="576"/>
            </a:xfrm>
          </p:grpSpPr>
          <p:sp>
            <p:nvSpPr>
              <p:cNvPr id="13353" name="Rectangle 41"/>
              <p:cNvSpPr>
                <a:spLocks noChangeArrowheads="1"/>
              </p:cNvSpPr>
              <p:nvPr/>
            </p:nvSpPr>
            <p:spPr bwMode="auto">
              <a:xfrm>
                <a:off x="1488" y="3072"/>
                <a:ext cx="545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ru-RU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  <a:latin typeface="Times New Roman" pitchFamily="18" charset="0"/>
                    <a:ea typeface="+mn-ea"/>
                    <a:cs typeface="Arial" charset="0"/>
                  </a:rPr>
                  <a:t>27 см</a:t>
                </a:r>
              </a:p>
            </p:txBody>
          </p:sp>
          <p:sp>
            <p:nvSpPr>
              <p:cNvPr id="13354" name="Line 42"/>
              <p:cNvSpPr>
                <a:spLocks noChangeShapeType="1"/>
              </p:cNvSpPr>
              <p:nvPr/>
            </p:nvSpPr>
            <p:spPr bwMode="auto">
              <a:xfrm>
                <a:off x="1440" y="2880"/>
                <a:ext cx="1" cy="57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Arial" charset="0"/>
                </a:endParaRPr>
              </a:p>
            </p:txBody>
          </p:sp>
        </p:grpSp>
        <p:sp>
          <p:nvSpPr>
            <p:cNvPr id="13357" name="Text Box 45"/>
            <p:cNvSpPr txBox="1">
              <a:spLocks noChangeArrowheads="1"/>
            </p:cNvSpPr>
            <p:nvPr/>
          </p:nvSpPr>
          <p:spPr bwMode="auto">
            <a:xfrm>
              <a:off x="336" y="2976"/>
              <a:ext cx="28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3200" b="1" i="1" u="none" strike="noStrike" kern="1200" cap="none" spc="0" normalizeH="0" baseline="0" noProof="0">
                  <a:ln>
                    <a:noFill/>
                  </a:ln>
                  <a:solidFill>
                    <a:srgbClr val="66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V</a:t>
              </a:r>
              <a:endParaRPr kumimoji="1" lang="ru-RU" sz="3200" b="1" i="0" u="none" strike="noStrike" kern="1200" cap="none" spc="0" normalizeH="0" baseline="0" noProof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  <p:grpSp>
        <p:nvGrpSpPr>
          <p:cNvPr id="5" name="Group 86"/>
          <p:cNvGrpSpPr>
            <a:grpSpLocks/>
          </p:cNvGrpSpPr>
          <p:nvPr/>
        </p:nvGrpSpPr>
        <p:grpSpPr bwMode="auto">
          <a:xfrm>
            <a:off x="457200" y="4648200"/>
            <a:ext cx="2882900" cy="1828800"/>
            <a:chOff x="288" y="2928"/>
            <a:chExt cx="1816" cy="1152"/>
          </a:xfrm>
        </p:grpSpPr>
        <p:sp>
          <p:nvSpPr>
            <p:cNvPr id="13384" name="AutoShape 72"/>
            <p:cNvSpPr>
              <a:spLocks noChangeArrowheads="1"/>
            </p:cNvSpPr>
            <p:nvPr/>
          </p:nvSpPr>
          <p:spPr bwMode="auto">
            <a:xfrm>
              <a:off x="288" y="2928"/>
              <a:ext cx="1800" cy="1152"/>
            </a:xfrm>
            <a:prstGeom prst="can">
              <a:avLst>
                <a:gd name="adj" fmla="val 32204"/>
              </a:avLst>
            </a:prstGeom>
            <a:solidFill>
              <a:srgbClr val="66FFFF">
                <a:alpha val="12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3385" name="AutoShape 73"/>
            <p:cNvSpPr>
              <a:spLocks noChangeArrowheads="1"/>
            </p:cNvSpPr>
            <p:nvPr/>
          </p:nvSpPr>
          <p:spPr bwMode="auto">
            <a:xfrm>
              <a:off x="288" y="3408"/>
              <a:ext cx="1810" cy="664"/>
            </a:xfrm>
            <a:prstGeom prst="can">
              <a:avLst>
                <a:gd name="adj" fmla="val 50000"/>
              </a:avLst>
            </a:prstGeom>
            <a:solidFill>
              <a:srgbClr val="00CCFF">
                <a:alpha val="16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3387" name="Arc 75"/>
            <p:cNvSpPr>
              <a:spLocks/>
            </p:cNvSpPr>
            <p:nvPr/>
          </p:nvSpPr>
          <p:spPr bwMode="auto">
            <a:xfrm flipV="1">
              <a:off x="302" y="3408"/>
              <a:ext cx="1762" cy="183"/>
            </a:xfrm>
            <a:custGeom>
              <a:avLst/>
              <a:gdLst>
                <a:gd name="G0" fmla="+- 21600 0 0"/>
                <a:gd name="G1" fmla="+- 3349 0 0"/>
                <a:gd name="G2" fmla="+- 21600 0 0"/>
                <a:gd name="T0" fmla="*/ 42939 w 43200"/>
                <a:gd name="T1" fmla="*/ 0 h 24949"/>
                <a:gd name="T2" fmla="*/ 54 w 43200"/>
                <a:gd name="T3" fmla="*/ 1819 h 24949"/>
                <a:gd name="T4" fmla="*/ 21600 w 43200"/>
                <a:gd name="T5" fmla="*/ 3349 h 24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24949" fill="none" extrusionOk="0">
                  <a:moveTo>
                    <a:pt x="42938" y="0"/>
                  </a:moveTo>
                  <a:cubicBezTo>
                    <a:pt x="43112" y="1107"/>
                    <a:pt x="43200" y="2227"/>
                    <a:pt x="43200" y="3349"/>
                  </a:cubicBezTo>
                  <a:cubicBezTo>
                    <a:pt x="43200" y="15278"/>
                    <a:pt x="33529" y="24949"/>
                    <a:pt x="21600" y="24949"/>
                  </a:cubicBezTo>
                  <a:cubicBezTo>
                    <a:pt x="9670" y="24949"/>
                    <a:pt x="0" y="15278"/>
                    <a:pt x="0" y="3349"/>
                  </a:cubicBezTo>
                  <a:cubicBezTo>
                    <a:pt x="-1" y="2838"/>
                    <a:pt x="18" y="2328"/>
                    <a:pt x="54" y="1819"/>
                  </a:cubicBezTo>
                </a:path>
                <a:path w="43200" h="24949" stroke="0" extrusionOk="0">
                  <a:moveTo>
                    <a:pt x="42938" y="0"/>
                  </a:moveTo>
                  <a:cubicBezTo>
                    <a:pt x="43112" y="1107"/>
                    <a:pt x="43200" y="2227"/>
                    <a:pt x="43200" y="3349"/>
                  </a:cubicBezTo>
                  <a:cubicBezTo>
                    <a:pt x="43200" y="15278"/>
                    <a:pt x="33529" y="24949"/>
                    <a:pt x="21600" y="24949"/>
                  </a:cubicBezTo>
                  <a:cubicBezTo>
                    <a:pt x="9670" y="24949"/>
                    <a:pt x="0" y="15278"/>
                    <a:pt x="0" y="3349"/>
                  </a:cubicBezTo>
                  <a:cubicBezTo>
                    <a:pt x="-1" y="2838"/>
                    <a:pt x="18" y="2328"/>
                    <a:pt x="54" y="1819"/>
                  </a:cubicBezTo>
                  <a:lnTo>
                    <a:pt x="21600" y="334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3388" name="Arc 76"/>
            <p:cNvSpPr>
              <a:spLocks/>
            </p:cNvSpPr>
            <p:nvPr/>
          </p:nvSpPr>
          <p:spPr bwMode="auto">
            <a:xfrm>
              <a:off x="288" y="3575"/>
              <a:ext cx="1816" cy="169"/>
            </a:xfrm>
            <a:custGeom>
              <a:avLst/>
              <a:gdLst>
                <a:gd name="G0" fmla="+- 21600 0 0"/>
                <a:gd name="G1" fmla="+- 2262 0 0"/>
                <a:gd name="G2" fmla="+- 21600 0 0"/>
                <a:gd name="T0" fmla="*/ 43142 w 43200"/>
                <a:gd name="T1" fmla="*/ 684 h 23862"/>
                <a:gd name="T2" fmla="*/ 119 w 43200"/>
                <a:gd name="T3" fmla="*/ 0 h 23862"/>
                <a:gd name="T4" fmla="*/ 21600 w 43200"/>
                <a:gd name="T5" fmla="*/ 2262 h 23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23862" fill="none" extrusionOk="0">
                  <a:moveTo>
                    <a:pt x="43142" y="683"/>
                  </a:moveTo>
                  <a:cubicBezTo>
                    <a:pt x="43180" y="1209"/>
                    <a:pt x="43200" y="1735"/>
                    <a:pt x="43200" y="2262"/>
                  </a:cubicBezTo>
                  <a:cubicBezTo>
                    <a:pt x="43200" y="14191"/>
                    <a:pt x="33529" y="23862"/>
                    <a:pt x="21600" y="23862"/>
                  </a:cubicBezTo>
                  <a:cubicBezTo>
                    <a:pt x="9670" y="23862"/>
                    <a:pt x="0" y="14191"/>
                    <a:pt x="0" y="2262"/>
                  </a:cubicBezTo>
                  <a:cubicBezTo>
                    <a:pt x="-1" y="1506"/>
                    <a:pt x="39" y="751"/>
                    <a:pt x="118" y="-1"/>
                  </a:cubicBezTo>
                </a:path>
                <a:path w="43200" h="23862" stroke="0" extrusionOk="0">
                  <a:moveTo>
                    <a:pt x="43142" y="683"/>
                  </a:moveTo>
                  <a:cubicBezTo>
                    <a:pt x="43180" y="1209"/>
                    <a:pt x="43200" y="1735"/>
                    <a:pt x="43200" y="2262"/>
                  </a:cubicBezTo>
                  <a:cubicBezTo>
                    <a:pt x="43200" y="14191"/>
                    <a:pt x="33529" y="23862"/>
                    <a:pt x="21600" y="23862"/>
                  </a:cubicBezTo>
                  <a:cubicBezTo>
                    <a:pt x="9670" y="23862"/>
                    <a:pt x="0" y="14191"/>
                    <a:pt x="0" y="2262"/>
                  </a:cubicBezTo>
                  <a:cubicBezTo>
                    <a:pt x="-1" y="1506"/>
                    <a:pt x="39" y="751"/>
                    <a:pt x="118" y="-1"/>
                  </a:cubicBezTo>
                  <a:lnTo>
                    <a:pt x="21600" y="226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3389" name="Arc 77"/>
            <p:cNvSpPr>
              <a:spLocks/>
            </p:cNvSpPr>
            <p:nvPr/>
          </p:nvSpPr>
          <p:spPr bwMode="auto">
            <a:xfrm flipV="1">
              <a:off x="288" y="3792"/>
              <a:ext cx="1800" cy="128"/>
            </a:xfrm>
            <a:custGeom>
              <a:avLst/>
              <a:gdLst>
                <a:gd name="G0" fmla="+- 21600 0 0"/>
                <a:gd name="G1" fmla="+- 719 0 0"/>
                <a:gd name="G2" fmla="+- 21600 0 0"/>
                <a:gd name="T0" fmla="*/ 43200 w 43200"/>
                <a:gd name="T1" fmla="*/ 572 h 22319"/>
                <a:gd name="T2" fmla="*/ 12 w 43200"/>
                <a:gd name="T3" fmla="*/ 0 h 22319"/>
                <a:gd name="T4" fmla="*/ 21600 w 43200"/>
                <a:gd name="T5" fmla="*/ 719 h 22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22319" fill="none" extrusionOk="0">
                  <a:moveTo>
                    <a:pt x="43199" y="572"/>
                  </a:moveTo>
                  <a:cubicBezTo>
                    <a:pt x="43199" y="621"/>
                    <a:pt x="43200" y="670"/>
                    <a:pt x="43200" y="719"/>
                  </a:cubicBezTo>
                  <a:cubicBezTo>
                    <a:pt x="43200" y="12648"/>
                    <a:pt x="33529" y="22319"/>
                    <a:pt x="21600" y="22319"/>
                  </a:cubicBezTo>
                  <a:cubicBezTo>
                    <a:pt x="9670" y="22319"/>
                    <a:pt x="0" y="12648"/>
                    <a:pt x="0" y="719"/>
                  </a:cubicBezTo>
                  <a:cubicBezTo>
                    <a:pt x="-1" y="479"/>
                    <a:pt x="3" y="239"/>
                    <a:pt x="11" y="-1"/>
                  </a:cubicBezTo>
                </a:path>
                <a:path w="43200" h="22319" stroke="0" extrusionOk="0">
                  <a:moveTo>
                    <a:pt x="43199" y="572"/>
                  </a:moveTo>
                  <a:cubicBezTo>
                    <a:pt x="43199" y="621"/>
                    <a:pt x="43200" y="670"/>
                    <a:pt x="43200" y="719"/>
                  </a:cubicBezTo>
                  <a:cubicBezTo>
                    <a:pt x="43200" y="12648"/>
                    <a:pt x="33529" y="22319"/>
                    <a:pt x="21600" y="22319"/>
                  </a:cubicBezTo>
                  <a:cubicBezTo>
                    <a:pt x="9670" y="22319"/>
                    <a:pt x="0" y="12648"/>
                    <a:pt x="0" y="719"/>
                  </a:cubicBezTo>
                  <a:cubicBezTo>
                    <a:pt x="-1" y="479"/>
                    <a:pt x="3" y="239"/>
                    <a:pt x="11" y="-1"/>
                  </a:cubicBezTo>
                  <a:lnTo>
                    <a:pt x="21600" y="7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  <p:grpSp>
        <p:nvGrpSpPr>
          <p:cNvPr id="6" name="Group 87"/>
          <p:cNvGrpSpPr>
            <a:grpSpLocks/>
          </p:cNvGrpSpPr>
          <p:nvPr/>
        </p:nvGrpSpPr>
        <p:grpSpPr bwMode="auto">
          <a:xfrm>
            <a:off x="3365500" y="5608638"/>
            <a:ext cx="542925" cy="639762"/>
            <a:chOff x="2120" y="3533"/>
            <a:chExt cx="342" cy="403"/>
          </a:xfrm>
        </p:grpSpPr>
        <p:sp>
          <p:nvSpPr>
            <p:cNvPr id="13391" name="Rectangle 79"/>
            <p:cNvSpPr>
              <a:spLocks noChangeArrowheads="1"/>
            </p:cNvSpPr>
            <p:nvPr/>
          </p:nvSpPr>
          <p:spPr bwMode="auto">
            <a:xfrm>
              <a:off x="2120" y="3533"/>
              <a:ext cx="34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3200" b="1" i="1" u="none" strike="noStrike" kern="1200" cap="none" spc="0" normalizeH="0" baseline="0" noProof="0">
                  <a:ln>
                    <a:noFill/>
                  </a:ln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h</a:t>
              </a:r>
              <a:r>
                <a:rPr kumimoji="1" lang="en-US" sz="3200" b="1" i="0" u="none" strike="noStrike" kern="1200" cap="none" spc="0" normalizeH="0" baseline="-25000" noProof="0">
                  <a:ln>
                    <a:noFill/>
                  </a:ln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2</a:t>
              </a:r>
              <a:endParaRPr kumimoji="1" lang="ru-RU" sz="32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3392" name="Freeform 80"/>
            <p:cNvSpPr>
              <a:spLocks/>
            </p:cNvSpPr>
            <p:nvPr/>
          </p:nvSpPr>
          <p:spPr bwMode="auto">
            <a:xfrm>
              <a:off x="2137" y="3596"/>
              <a:ext cx="2" cy="34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340"/>
                </a:cxn>
              </a:cxnLst>
              <a:rect l="0" t="0" r="r" b="b"/>
              <a:pathLst>
                <a:path w="2" h="340">
                  <a:moveTo>
                    <a:pt x="2" y="0"/>
                  </a:moveTo>
                  <a:lnTo>
                    <a:pt x="0" y="340"/>
                  </a:ln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  <p:sp>
        <p:nvSpPr>
          <p:cNvPr id="13393" name="Text Box 81"/>
          <p:cNvSpPr txBox="1">
            <a:spLocks noChangeArrowheads="1"/>
          </p:cNvSpPr>
          <p:nvPr/>
        </p:nvSpPr>
        <p:spPr bwMode="auto">
          <a:xfrm>
            <a:off x="431800" y="5740400"/>
            <a:ext cx="4556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3200" b="1" i="1" u="none" strike="noStrike" kern="1200" cap="none" spc="0" normalizeH="0" baseline="0" noProof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V</a:t>
            </a:r>
            <a:endParaRPr kumimoji="1" lang="ru-RU" sz="32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3400" name="Freeform 88"/>
          <p:cNvSpPr>
            <a:spLocks/>
          </p:cNvSpPr>
          <p:nvPr/>
        </p:nvSpPr>
        <p:spPr bwMode="auto">
          <a:xfrm>
            <a:off x="457200" y="3873500"/>
            <a:ext cx="1333500" cy="393700"/>
          </a:xfrm>
          <a:custGeom>
            <a:avLst/>
            <a:gdLst/>
            <a:ahLst/>
            <a:cxnLst>
              <a:cxn ang="0">
                <a:pos x="0" y="248"/>
              </a:cxn>
              <a:cxn ang="0">
                <a:pos x="840" y="0"/>
              </a:cxn>
            </a:cxnLst>
            <a:rect l="0" t="0" r="r" b="b"/>
            <a:pathLst>
              <a:path w="840" h="248">
                <a:moveTo>
                  <a:pt x="0" y="248"/>
                </a:moveTo>
                <a:lnTo>
                  <a:pt x="840" y="0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3401" name="Oval 89"/>
          <p:cNvSpPr>
            <a:spLocks noChangeArrowheads="1"/>
          </p:cNvSpPr>
          <p:nvPr/>
        </p:nvSpPr>
        <p:spPr bwMode="auto">
          <a:xfrm>
            <a:off x="1143000" y="40132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3402" name="Freeform 90"/>
          <p:cNvSpPr>
            <a:spLocks/>
          </p:cNvSpPr>
          <p:nvPr/>
        </p:nvSpPr>
        <p:spPr bwMode="auto">
          <a:xfrm>
            <a:off x="762000" y="6108700"/>
            <a:ext cx="2298700" cy="254000"/>
          </a:xfrm>
          <a:custGeom>
            <a:avLst/>
            <a:gdLst/>
            <a:ahLst/>
            <a:cxnLst>
              <a:cxn ang="0">
                <a:pos x="0" y="160"/>
              </a:cxn>
              <a:cxn ang="0">
                <a:pos x="1448" y="0"/>
              </a:cxn>
            </a:cxnLst>
            <a:rect l="0" t="0" r="r" b="b"/>
            <a:pathLst>
              <a:path w="1448" h="160">
                <a:moveTo>
                  <a:pt x="0" y="160"/>
                </a:moveTo>
                <a:lnTo>
                  <a:pt x="1448" y="0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3403" name="Oval 91"/>
          <p:cNvSpPr>
            <a:spLocks noChangeArrowheads="1"/>
          </p:cNvSpPr>
          <p:nvPr/>
        </p:nvSpPr>
        <p:spPr bwMode="auto">
          <a:xfrm>
            <a:off x="1930400" y="61849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3405" name="Text Box 93"/>
          <p:cNvSpPr txBox="1">
            <a:spLocks noChangeArrowheads="1"/>
          </p:cNvSpPr>
          <p:nvPr/>
        </p:nvSpPr>
        <p:spPr bwMode="auto">
          <a:xfrm>
            <a:off x="762000" y="3733800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d</a:t>
            </a:r>
            <a:endParaRPr kumimoji="1" lang="ru-RU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3406" name="Text Box 94"/>
          <p:cNvSpPr txBox="1">
            <a:spLocks noChangeArrowheads="1"/>
          </p:cNvSpPr>
          <p:nvPr/>
        </p:nvSpPr>
        <p:spPr bwMode="auto">
          <a:xfrm>
            <a:off x="1714500" y="6146800"/>
            <a:ext cx="539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3d</a:t>
            </a:r>
            <a:endParaRPr kumimoji="1" lang="ru-RU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graphicFrame>
        <p:nvGraphicFramePr>
          <p:cNvPr id="13407" name="Object 95"/>
          <p:cNvGraphicFramePr>
            <a:graphicFrameLocks noChangeAspect="1"/>
          </p:cNvGraphicFramePr>
          <p:nvPr/>
        </p:nvGraphicFramePr>
        <p:xfrm>
          <a:off x="457200" y="2882900"/>
          <a:ext cx="1371600" cy="56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0" name="Формула" r:id="rId11" imgW="583920" imgH="241200" progId="Equation.3">
                  <p:embed/>
                </p:oleObj>
              </mc:Choice>
              <mc:Fallback>
                <p:oleObj name="Формула" r:id="rId11" imgW="583920" imgH="241200" progId="Equation.3">
                  <p:embed/>
                  <p:pic>
                    <p:nvPicPr>
                      <p:cNvPr id="13407" name="Object 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882900"/>
                        <a:ext cx="1371600" cy="566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08" name="Object 96"/>
          <p:cNvGraphicFramePr>
            <a:graphicFrameLocks noChangeAspect="1"/>
          </p:cNvGraphicFramePr>
          <p:nvPr/>
        </p:nvGraphicFramePr>
        <p:xfrm>
          <a:off x="6381750" y="1524000"/>
          <a:ext cx="1511300" cy="191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1" name="Формула" r:id="rId13" imgW="622080" imgH="787320" progId="Equation.3">
                  <p:embed/>
                </p:oleObj>
              </mc:Choice>
              <mc:Fallback>
                <p:oleObj name="Формула" r:id="rId13" imgW="622080" imgH="787320" progId="Equation.3">
                  <p:embed/>
                  <p:pic>
                    <p:nvPicPr>
                      <p:cNvPr id="13408" name="Object 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1750" y="1524000"/>
                        <a:ext cx="1511300" cy="1914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09" name="Object 97"/>
          <p:cNvGraphicFramePr>
            <a:graphicFrameLocks noChangeAspect="1"/>
          </p:cNvGraphicFramePr>
          <p:nvPr/>
        </p:nvGraphicFramePr>
        <p:xfrm>
          <a:off x="7880350" y="1993900"/>
          <a:ext cx="103505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Формула" r:id="rId15" imgW="419040" imgH="431640" progId="Equation.3">
                  <p:embed/>
                </p:oleObj>
              </mc:Choice>
              <mc:Fallback>
                <p:oleObj name="Формула" r:id="rId15" imgW="419040" imgH="431640" progId="Equation.3">
                  <p:embed/>
                  <p:pic>
                    <p:nvPicPr>
                      <p:cNvPr id="13409" name="Object 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0350" y="1993900"/>
                        <a:ext cx="1035050" cy="1066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0" name="Object 98"/>
          <p:cNvGraphicFramePr>
            <a:graphicFrameLocks noChangeAspect="1"/>
          </p:cNvGraphicFramePr>
          <p:nvPr/>
        </p:nvGraphicFramePr>
        <p:xfrm>
          <a:off x="5486400" y="4581525"/>
          <a:ext cx="852488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Формула" r:id="rId17" imgW="304560" imgH="431640" progId="Equation.3">
                  <p:embed/>
                </p:oleObj>
              </mc:Choice>
              <mc:Fallback>
                <p:oleObj name="Формула" r:id="rId17" imgW="304560" imgH="431640" progId="Equation.3">
                  <p:embed/>
                  <p:pic>
                    <p:nvPicPr>
                      <p:cNvPr id="13410" name="Object 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4581525"/>
                        <a:ext cx="852488" cy="1209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110"/>
          <p:cNvGrpSpPr>
            <a:grpSpLocks/>
          </p:cNvGrpSpPr>
          <p:nvPr/>
        </p:nvGrpSpPr>
        <p:grpSpPr bwMode="auto">
          <a:xfrm>
            <a:off x="4267200" y="4429125"/>
            <a:ext cx="296863" cy="1327150"/>
            <a:chOff x="2688" y="2790"/>
            <a:chExt cx="187" cy="836"/>
          </a:xfrm>
        </p:grpSpPr>
        <p:sp>
          <p:nvSpPr>
            <p:cNvPr id="13348" name="Rectangle 36"/>
            <p:cNvSpPr>
              <a:spLocks noChangeArrowheads="1"/>
            </p:cNvSpPr>
            <p:nvPr/>
          </p:nvSpPr>
          <p:spPr bwMode="auto">
            <a:xfrm>
              <a:off x="2688" y="2790"/>
              <a:ext cx="18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ru-RU" sz="1600" b="1" i="0" u="none" strike="noStrike" kern="1200" cap="none" spc="0" normalizeH="0" baseline="0" noProof="0">
                  <a:ln>
                    <a:noFill/>
                  </a:ln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1</a:t>
              </a:r>
            </a:p>
          </p:txBody>
        </p:sp>
        <p:sp>
          <p:nvSpPr>
            <p:cNvPr id="13411" name="Rectangle 99"/>
            <p:cNvSpPr>
              <a:spLocks noChangeArrowheads="1"/>
            </p:cNvSpPr>
            <p:nvPr/>
          </p:nvSpPr>
          <p:spPr bwMode="auto">
            <a:xfrm>
              <a:off x="2688" y="3414"/>
              <a:ext cx="18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ru-RU" sz="1600" b="1" i="0" u="none" strike="noStrike" kern="1200" cap="none" spc="0" normalizeH="0" baseline="0" noProof="0">
                  <a:ln>
                    <a:noFill/>
                  </a:ln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1</a:t>
              </a:r>
            </a:p>
          </p:txBody>
        </p:sp>
      </p:grpSp>
      <p:grpSp>
        <p:nvGrpSpPr>
          <p:cNvPr id="8" name="Group 102"/>
          <p:cNvGrpSpPr>
            <a:grpSpLocks/>
          </p:cNvGrpSpPr>
          <p:nvPr/>
        </p:nvGrpSpPr>
        <p:grpSpPr bwMode="auto">
          <a:xfrm>
            <a:off x="4572000" y="1828800"/>
            <a:ext cx="266700" cy="1397000"/>
            <a:chOff x="2864" y="1144"/>
            <a:chExt cx="168" cy="880"/>
          </a:xfrm>
        </p:grpSpPr>
        <p:sp>
          <p:nvSpPr>
            <p:cNvPr id="13361" name="Freeform 49"/>
            <p:cNvSpPr>
              <a:spLocks/>
            </p:cNvSpPr>
            <p:nvPr/>
          </p:nvSpPr>
          <p:spPr bwMode="auto">
            <a:xfrm>
              <a:off x="2864" y="1816"/>
              <a:ext cx="96" cy="2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" y="208"/>
                </a:cxn>
              </a:cxnLst>
              <a:rect l="0" t="0" r="r" b="b"/>
              <a:pathLst>
                <a:path w="96" h="208">
                  <a:moveTo>
                    <a:pt x="0" y="0"/>
                  </a:moveTo>
                  <a:cubicBezTo>
                    <a:pt x="15" y="35"/>
                    <a:pt x="76" y="165"/>
                    <a:pt x="96" y="208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3413" name="Freeform 101"/>
            <p:cNvSpPr>
              <a:spLocks/>
            </p:cNvSpPr>
            <p:nvPr/>
          </p:nvSpPr>
          <p:spPr bwMode="auto">
            <a:xfrm>
              <a:off x="2936" y="1144"/>
              <a:ext cx="96" cy="2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" y="208"/>
                </a:cxn>
              </a:cxnLst>
              <a:rect l="0" t="0" r="r" b="b"/>
              <a:pathLst>
                <a:path w="96" h="208">
                  <a:moveTo>
                    <a:pt x="0" y="0"/>
                  </a:moveTo>
                  <a:cubicBezTo>
                    <a:pt x="15" y="35"/>
                    <a:pt x="76" y="165"/>
                    <a:pt x="96" y="208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  <p:graphicFrame>
        <p:nvGraphicFramePr>
          <p:cNvPr id="13415" name="Object 103"/>
          <p:cNvGraphicFramePr>
            <a:graphicFrameLocks noChangeAspect="1"/>
          </p:cNvGraphicFramePr>
          <p:nvPr/>
        </p:nvGraphicFramePr>
        <p:xfrm>
          <a:off x="4521200" y="4572000"/>
          <a:ext cx="889000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4" name="Формула" r:id="rId19" imgW="317160" imgH="431640" progId="Equation.3">
                  <p:embed/>
                </p:oleObj>
              </mc:Choice>
              <mc:Fallback>
                <p:oleObj name="Формула" r:id="rId19" imgW="317160" imgH="431640" progId="Equation.3">
                  <p:embed/>
                  <p:pic>
                    <p:nvPicPr>
                      <p:cNvPr id="13415" name="Object 1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1200" y="4572000"/>
                        <a:ext cx="889000" cy="1209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109"/>
          <p:cNvGrpSpPr>
            <a:grpSpLocks/>
          </p:cNvGrpSpPr>
          <p:nvPr/>
        </p:nvGrpSpPr>
        <p:grpSpPr bwMode="auto">
          <a:xfrm>
            <a:off x="4572000" y="4686300"/>
            <a:ext cx="279400" cy="927100"/>
            <a:chOff x="2880" y="2952"/>
            <a:chExt cx="176" cy="584"/>
          </a:xfrm>
        </p:grpSpPr>
        <p:sp>
          <p:nvSpPr>
            <p:cNvPr id="13418" name="Freeform 106"/>
            <p:cNvSpPr>
              <a:spLocks/>
            </p:cNvSpPr>
            <p:nvPr/>
          </p:nvSpPr>
          <p:spPr bwMode="auto">
            <a:xfrm>
              <a:off x="2880" y="3328"/>
              <a:ext cx="144" cy="2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4" y="208"/>
                </a:cxn>
              </a:cxnLst>
              <a:rect l="0" t="0" r="r" b="b"/>
              <a:pathLst>
                <a:path w="144" h="208">
                  <a:moveTo>
                    <a:pt x="0" y="0"/>
                  </a:moveTo>
                  <a:cubicBezTo>
                    <a:pt x="25" y="35"/>
                    <a:pt x="114" y="165"/>
                    <a:pt x="144" y="208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3420" name="Freeform 108"/>
            <p:cNvSpPr>
              <a:spLocks/>
            </p:cNvSpPr>
            <p:nvPr/>
          </p:nvSpPr>
          <p:spPr bwMode="auto">
            <a:xfrm>
              <a:off x="2912" y="2952"/>
              <a:ext cx="144" cy="2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4" y="208"/>
                </a:cxn>
              </a:cxnLst>
              <a:rect l="0" t="0" r="r" b="b"/>
              <a:pathLst>
                <a:path w="144" h="208">
                  <a:moveTo>
                    <a:pt x="0" y="0"/>
                  </a:moveTo>
                  <a:cubicBezTo>
                    <a:pt x="25" y="35"/>
                    <a:pt x="114" y="165"/>
                    <a:pt x="144" y="208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  <p:grpSp>
        <p:nvGrpSpPr>
          <p:cNvPr id="10" name="Group 120"/>
          <p:cNvGrpSpPr>
            <a:grpSpLocks/>
          </p:cNvGrpSpPr>
          <p:nvPr/>
        </p:nvGrpSpPr>
        <p:grpSpPr bwMode="auto">
          <a:xfrm>
            <a:off x="7200900" y="4751388"/>
            <a:ext cx="1487488" cy="968375"/>
            <a:chOff x="4536" y="2993"/>
            <a:chExt cx="937" cy="610"/>
          </a:xfrm>
        </p:grpSpPr>
        <p:sp>
          <p:nvSpPr>
            <p:cNvPr id="13424" name="Rectangle 112"/>
            <p:cNvSpPr>
              <a:spLocks noChangeArrowheads="1"/>
            </p:cNvSpPr>
            <p:nvPr/>
          </p:nvSpPr>
          <p:spPr bwMode="auto">
            <a:xfrm>
              <a:off x="5168" y="3009"/>
              <a:ext cx="29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27</a:t>
              </a:r>
              <a:endParaRPr kumimoji="1" lang="ru-RU" sz="20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3425" name="Rectangle 113"/>
            <p:cNvSpPr>
              <a:spLocks noChangeArrowheads="1"/>
            </p:cNvSpPr>
            <p:nvPr/>
          </p:nvSpPr>
          <p:spPr bwMode="auto">
            <a:xfrm>
              <a:off x="4560" y="2993"/>
              <a:ext cx="20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1</a:t>
              </a:r>
              <a:endParaRPr kumimoji="1" lang="ru-RU" sz="20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3426" name="Rectangle 114"/>
            <p:cNvSpPr>
              <a:spLocks noChangeArrowheads="1"/>
            </p:cNvSpPr>
            <p:nvPr/>
          </p:nvSpPr>
          <p:spPr bwMode="auto">
            <a:xfrm>
              <a:off x="4560" y="3297"/>
              <a:ext cx="20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1</a:t>
              </a:r>
              <a:endParaRPr kumimoji="1" lang="ru-RU" sz="20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3427" name="Rectangle 115"/>
            <p:cNvSpPr>
              <a:spLocks noChangeArrowheads="1"/>
            </p:cNvSpPr>
            <p:nvPr/>
          </p:nvSpPr>
          <p:spPr bwMode="auto">
            <a:xfrm>
              <a:off x="5120" y="3276"/>
              <a:ext cx="35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9</a:t>
              </a:r>
              <a:r>
                <a:rPr kumimoji="1" lang="en-US" sz="2800" b="1" i="1" u="none" strike="noStrike" kern="1200" cap="none" spc="0" normalizeH="0" baseline="0" noProof="0">
                  <a:ln>
                    <a:noFill/>
                  </a:ln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h</a:t>
              </a:r>
              <a:endParaRPr kumimoji="1" lang="ru-RU" sz="2800" b="1" i="1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3428" name="Line 116"/>
            <p:cNvSpPr>
              <a:spLocks noChangeShapeType="1"/>
            </p:cNvSpPr>
            <p:nvPr/>
          </p:nvSpPr>
          <p:spPr bwMode="auto">
            <a:xfrm>
              <a:off x="4536" y="3280"/>
              <a:ext cx="240" cy="1"/>
            </a:xfrm>
            <a:prstGeom prst="line">
              <a:avLst/>
            </a:prstGeom>
            <a:noFill/>
            <a:ln w="1905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3429" name="Line 117"/>
            <p:cNvSpPr>
              <a:spLocks noChangeShapeType="1"/>
            </p:cNvSpPr>
            <p:nvPr/>
          </p:nvSpPr>
          <p:spPr bwMode="auto">
            <a:xfrm>
              <a:off x="5168" y="3280"/>
              <a:ext cx="240" cy="1"/>
            </a:xfrm>
            <a:prstGeom prst="line">
              <a:avLst/>
            </a:prstGeom>
            <a:noFill/>
            <a:ln w="1905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3430" name="Rectangle 118"/>
            <p:cNvSpPr>
              <a:spLocks noChangeArrowheads="1"/>
            </p:cNvSpPr>
            <p:nvPr/>
          </p:nvSpPr>
          <p:spPr bwMode="auto">
            <a:xfrm>
              <a:off x="4848" y="3168"/>
              <a:ext cx="19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=</a:t>
              </a:r>
              <a:endParaRPr kumimoji="1" lang="ru-RU" sz="16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5550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4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4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4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4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4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4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4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40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4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4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4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4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4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4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4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4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3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724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n>
                  <a:solidFill>
                    <a:schemeClr val="tx1"/>
                  </a:solidFill>
                </a:ln>
                <a:latin typeface="Monotype Corsiva" panose="03010101010201010101" pitchFamily="66" charset="0"/>
              </a:rPr>
              <a:t>задачи на урок:</a:t>
            </a:r>
            <a:endParaRPr lang="ru-RU" sz="4000" dirty="0">
              <a:ln>
                <a:solidFill>
                  <a:schemeClr val="tx1"/>
                </a:solidFill>
              </a:ln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325" y="1100138"/>
            <a:ext cx="7853363" cy="4489450"/>
          </a:xfrm>
        </p:spPr>
        <p:txBody>
          <a:bodyPr>
            <a:normAutofit/>
          </a:bodyPr>
          <a:lstStyle/>
          <a:p>
            <a:pPr marL="68263" indent="0" algn="just" eaLnBrk="1" hangingPunct="1">
              <a:lnSpc>
                <a:spcPct val="80000"/>
              </a:lnSpc>
              <a:buFont typeface="Wingdings 3" pitchFamily="18" charset="2"/>
              <a:buNone/>
            </a:pPr>
            <a:endParaRPr lang="en-US" sz="2400" smtClean="0">
              <a:latin typeface="Monotype Corsiva" pitchFamily="66" charset="0"/>
            </a:endParaRPr>
          </a:p>
          <a:p>
            <a:pPr marL="68263" indent="0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3200" b="1" i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повторить формулы для вычисления объема прямой призмы и цилиндра</a:t>
            </a:r>
            <a:r>
              <a:rPr lang="ru-RU" sz="3200" b="1" smtClean="0">
                <a:solidFill>
                  <a:srgbClr val="FAC81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68263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900" b="1" smtClean="0">
              <a:solidFill>
                <a:srgbClr val="FAC81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8263" indent="0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3200" b="1" i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учиться применять формулы для вычисления объема прямой призмы и цилиндра при решении задач.</a:t>
            </a:r>
          </a:p>
          <a:p>
            <a:pPr marL="68263" indent="0"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1000" b="1" i="1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8263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3200" b="1" i="1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8263" indent="0" algn="just" eaLnBrk="1" hangingPunct="1">
              <a:lnSpc>
                <a:spcPct val="80000"/>
              </a:lnSpc>
              <a:buFont typeface="Wingdings" pitchFamily="2" charset="2"/>
              <a:buChar char="ü"/>
            </a:pPr>
            <a:endParaRPr lang="ru-RU" sz="3900" i="1" smtClean="0">
              <a:latin typeface="Times New Roman" pitchFamily="18" charset="0"/>
              <a:cs typeface="Times New Roman" pitchFamily="18" charset="0"/>
            </a:endParaRPr>
          </a:p>
          <a:p>
            <a:pPr marL="68263" indent="0" algn="just" eaLnBrk="1" hangingPunct="1">
              <a:lnSpc>
                <a:spcPct val="80000"/>
              </a:lnSpc>
              <a:buFont typeface="Wingdings" pitchFamily="2" charset="2"/>
              <a:buChar char="ü"/>
            </a:pPr>
            <a:endParaRPr lang="ru-RU" sz="170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243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08" name="Picture 72" descr="CAEDAF68D9C34A24B7BA2A2FAAA323x6-img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667" t="2777" r="13889" b="2777"/>
          <a:stretch>
            <a:fillRect/>
          </a:stretch>
        </p:blipFill>
        <p:spPr bwMode="auto">
          <a:xfrm>
            <a:off x="457200" y="2971800"/>
            <a:ext cx="1905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228600" y="73025"/>
            <a:ext cx="8712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</a:t>
            </a:r>
            <a:r>
              <a:rPr kumimoji="1" lang="ru-RU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сосуд, имеющий форму правильной треугольной призмы, налили 1500 см</a:t>
            </a:r>
            <a:r>
              <a:rPr kumimoji="1" lang="ru-RU" sz="24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</a:t>
            </a:r>
            <a:r>
              <a:rPr kumimoji="1" lang="ru-RU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воды и погрузили в воду деталь. При этом уровень воды поднялся с отметки 25 см до отметки 28 см. Найдите объем детали. (в см</a:t>
            </a:r>
            <a:r>
              <a:rPr kumimoji="1" lang="ru-RU" sz="24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</a:t>
            </a:r>
            <a:r>
              <a:rPr kumimoji="1" lang="ru-RU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</a:p>
        </p:txBody>
      </p:sp>
      <p:graphicFrame>
        <p:nvGraphicFramePr>
          <p:cNvPr id="14367" name="Object 31"/>
          <p:cNvGraphicFramePr>
            <a:graphicFrameLocks noChangeAspect="1"/>
          </p:cNvGraphicFramePr>
          <p:nvPr/>
        </p:nvGraphicFramePr>
        <p:xfrm>
          <a:off x="3581400" y="2286000"/>
          <a:ext cx="995363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" name="Формула" r:id="rId4" imgW="355320" imgH="431640" progId="Equation.3">
                  <p:embed/>
                </p:oleObj>
              </mc:Choice>
              <mc:Fallback>
                <p:oleObj name="Формула" r:id="rId4" imgW="355320" imgH="431640" progId="Equation.3">
                  <p:embed/>
                  <p:pic>
                    <p:nvPicPr>
                      <p:cNvPr id="14367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2286000"/>
                        <a:ext cx="995363" cy="1209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68" name="Object 32"/>
          <p:cNvGraphicFramePr>
            <a:graphicFrameLocks noChangeAspect="1"/>
          </p:cNvGraphicFramePr>
          <p:nvPr/>
        </p:nvGraphicFramePr>
        <p:xfrm>
          <a:off x="4648200" y="2286000"/>
          <a:ext cx="1598613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1" name="Формула" r:id="rId6" imgW="571320" imgH="431640" progId="Equation.3">
                  <p:embed/>
                </p:oleObj>
              </mc:Choice>
              <mc:Fallback>
                <p:oleObj name="Формула" r:id="rId6" imgW="571320" imgH="431640" progId="Equation.3">
                  <p:embed/>
                  <p:pic>
                    <p:nvPicPr>
                      <p:cNvPr id="14368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286000"/>
                        <a:ext cx="1598613" cy="1209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69" name="Object 33"/>
          <p:cNvGraphicFramePr>
            <a:graphicFrameLocks noChangeAspect="1"/>
          </p:cNvGraphicFramePr>
          <p:nvPr/>
        </p:nvGraphicFramePr>
        <p:xfrm>
          <a:off x="6324600" y="2286000"/>
          <a:ext cx="639763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" name="Формула" r:id="rId8" imgW="228600" imgH="431640" progId="Equation.3">
                  <p:embed/>
                </p:oleObj>
              </mc:Choice>
              <mc:Fallback>
                <p:oleObj name="Формула" r:id="rId8" imgW="228600" imgH="431640" progId="Equation.3">
                  <p:embed/>
                  <p:pic>
                    <p:nvPicPr>
                      <p:cNvPr id="14369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2286000"/>
                        <a:ext cx="639763" cy="1209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70" name="Object 34"/>
          <p:cNvGraphicFramePr>
            <a:graphicFrameLocks noChangeAspect="1"/>
          </p:cNvGraphicFramePr>
          <p:nvPr/>
        </p:nvGraphicFramePr>
        <p:xfrm>
          <a:off x="4267200" y="4648200"/>
          <a:ext cx="995363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" name="Формула" r:id="rId10" imgW="355320" imgH="431640" progId="Equation.3">
                  <p:embed/>
                </p:oleObj>
              </mc:Choice>
              <mc:Fallback>
                <p:oleObj name="Формула" r:id="rId10" imgW="355320" imgH="431640" progId="Equation.3">
                  <p:embed/>
                  <p:pic>
                    <p:nvPicPr>
                      <p:cNvPr id="1437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4648200"/>
                        <a:ext cx="995363" cy="1209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71" name="Object 35"/>
          <p:cNvGraphicFramePr>
            <a:graphicFrameLocks noChangeAspect="1"/>
          </p:cNvGraphicFramePr>
          <p:nvPr/>
        </p:nvGraphicFramePr>
        <p:xfrm>
          <a:off x="5257800" y="4648200"/>
          <a:ext cx="639763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4" name="Формула" r:id="rId12" imgW="228600" imgH="431640" progId="Equation.3">
                  <p:embed/>
                </p:oleObj>
              </mc:Choice>
              <mc:Fallback>
                <p:oleObj name="Формула" r:id="rId12" imgW="228600" imgH="431640" progId="Equation.3">
                  <p:embed/>
                  <p:pic>
                    <p:nvPicPr>
                      <p:cNvPr id="14371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4648200"/>
                        <a:ext cx="639763" cy="1209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72" name="Rectangle 36"/>
          <p:cNvSpPr>
            <a:spLocks noChangeArrowheads="1"/>
          </p:cNvSpPr>
          <p:nvPr/>
        </p:nvSpPr>
        <p:spPr bwMode="auto">
          <a:xfrm>
            <a:off x="3886200" y="4495800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16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1</a:t>
            </a:r>
            <a:r>
              <a:rPr kumimoji="1" lang="en-US" sz="16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5</a:t>
            </a:r>
            <a:r>
              <a:rPr kumimoji="1" lang="ru-RU" sz="16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00</a:t>
            </a:r>
          </a:p>
        </p:txBody>
      </p:sp>
      <p:sp>
        <p:nvSpPr>
          <p:cNvPr id="14373" name="Rectangle 37"/>
          <p:cNvSpPr>
            <a:spLocks noChangeArrowheads="1"/>
          </p:cNvSpPr>
          <p:nvPr/>
        </p:nvSpPr>
        <p:spPr bwMode="auto">
          <a:xfrm>
            <a:off x="5562600" y="4495800"/>
            <a:ext cx="409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16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2</a:t>
            </a:r>
            <a:r>
              <a:rPr kumimoji="1" lang="en-US" sz="16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5</a:t>
            </a:r>
            <a:endParaRPr kumimoji="1" lang="ru-RU" sz="1600" b="1" i="0" u="none" strike="noStrike" kern="1200" cap="none" spc="0" normalizeH="0" baseline="0" noProof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4374" name="Rectangle 38"/>
          <p:cNvSpPr>
            <a:spLocks noChangeArrowheads="1"/>
          </p:cNvSpPr>
          <p:nvPr/>
        </p:nvSpPr>
        <p:spPr bwMode="auto">
          <a:xfrm>
            <a:off x="5638800" y="5562600"/>
            <a:ext cx="296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6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3</a:t>
            </a:r>
            <a:endParaRPr kumimoji="1" lang="ru-RU" sz="1600" b="1" i="0" u="none" strike="noStrike" kern="1200" cap="none" spc="0" normalizeH="0" baseline="0" noProof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4377" name="Rectangle 41"/>
          <p:cNvSpPr>
            <a:spLocks noChangeArrowheads="1"/>
          </p:cNvSpPr>
          <p:nvPr/>
        </p:nvSpPr>
        <p:spPr bwMode="auto">
          <a:xfrm>
            <a:off x="2286000" y="4495800"/>
            <a:ext cx="8651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0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25</a:t>
            </a:r>
            <a:r>
              <a:rPr kumimoji="1" lang="ru-RU" sz="20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 см</a:t>
            </a:r>
          </a:p>
        </p:txBody>
      </p:sp>
      <p:sp>
        <p:nvSpPr>
          <p:cNvPr id="14378" name="Freeform 42"/>
          <p:cNvSpPr>
            <a:spLocks/>
          </p:cNvSpPr>
          <p:nvPr/>
        </p:nvSpPr>
        <p:spPr bwMode="auto">
          <a:xfrm>
            <a:off x="2324100" y="4114800"/>
            <a:ext cx="12700" cy="1092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688"/>
              </a:cxn>
            </a:cxnLst>
            <a:rect l="0" t="0" r="r" b="b"/>
            <a:pathLst>
              <a:path w="8" h="688">
                <a:moveTo>
                  <a:pt x="0" y="0"/>
                </a:moveTo>
                <a:lnTo>
                  <a:pt x="8" y="688"/>
                </a:lnTo>
              </a:path>
            </a:pathLst>
          </a:custGeom>
          <a:noFill/>
          <a:ln w="12700" cmpd="sng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4380" name="Rectangle 44"/>
          <p:cNvSpPr>
            <a:spLocks noChangeArrowheads="1"/>
          </p:cNvSpPr>
          <p:nvPr/>
        </p:nvSpPr>
        <p:spPr bwMode="auto">
          <a:xfrm>
            <a:off x="1143000" y="4559300"/>
            <a:ext cx="1169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0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1</a:t>
            </a:r>
            <a:r>
              <a:rPr kumimoji="1" lang="en-US" sz="20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5</a:t>
            </a:r>
            <a:r>
              <a:rPr kumimoji="1" lang="ru-RU" sz="20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00см</a:t>
            </a:r>
            <a:r>
              <a:rPr kumimoji="1" lang="ru-RU" sz="2000" b="1" i="0" u="none" strike="noStrike" kern="1200" cap="none" spc="0" normalizeH="0" baseline="30000" noProof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3</a:t>
            </a:r>
          </a:p>
        </p:txBody>
      </p:sp>
      <p:sp>
        <p:nvSpPr>
          <p:cNvPr id="14381" name="Text Box 45"/>
          <p:cNvSpPr txBox="1">
            <a:spLocks noChangeArrowheads="1"/>
          </p:cNvSpPr>
          <p:nvPr/>
        </p:nvSpPr>
        <p:spPr bwMode="auto">
          <a:xfrm>
            <a:off x="800100" y="4467225"/>
            <a:ext cx="541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8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V</a:t>
            </a:r>
            <a:r>
              <a:rPr kumimoji="1" lang="en-US" sz="2800" b="1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Arial" charset="0"/>
              </a:rPr>
              <a:t>1</a:t>
            </a:r>
            <a:endParaRPr kumimoji="1" lang="ru-RU" sz="2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4724400" y="2209800"/>
            <a:ext cx="381000" cy="1117600"/>
            <a:chOff x="3168" y="1680"/>
            <a:chExt cx="240" cy="704"/>
          </a:xfrm>
        </p:grpSpPr>
        <p:sp>
          <p:nvSpPr>
            <p:cNvPr id="14384" name="Freeform 48"/>
            <p:cNvSpPr>
              <a:spLocks/>
            </p:cNvSpPr>
            <p:nvPr/>
          </p:nvSpPr>
          <p:spPr bwMode="auto">
            <a:xfrm>
              <a:off x="3208" y="1680"/>
              <a:ext cx="200" cy="320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4385" name="Freeform 49"/>
            <p:cNvSpPr>
              <a:spLocks/>
            </p:cNvSpPr>
            <p:nvPr/>
          </p:nvSpPr>
          <p:spPr bwMode="auto">
            <a:xfrm>
              <a:off x="3168" y="2064"/>
              <a:ext cx="200" cy="320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  <p:grpSp>
        <p:nvGrpSpPr>
          <p:cNvPr id="3" name="Group 78"/>
          <p:cNvGrpSpPr>
            <a:grpSpLocks/>
          </p:cNvGrpSpPr>
          <p:nvPr/>
        </p:nvGrpSpPr>
        <p:grpSpPr bwMode="auto">
          <a:xfrm>
            <a:off x="584200" y="3683000"/>
            <a:ext cx="2425700" cy="457200"/>
            <a:chOff x="368" y="2320"/>
            <a:chExt cx="1528" cy="288"/>
          </a:xfrm>
        </p:grpSpPr>
        <p:sp>
          <p:nvSpPr>
            <p:cNvPr id="14409" name="Rectangle 73"/>
            <p:cNvSpPr>
              <a:spLocks noChangeArrowheads="1"/>
            </p:cNvSpPr>
            <p:nvPr/>
          </p:nvSpPr>
          <p:spPr bwMode="auto">
            <a:xfrm>
              <a:off x="1440" y="2352"/>
              <a:ext cx="45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3</a:t>
              </a:r>
              <a:r>
                <a:rPr kumimoji="1" lang="ru-RU" sz="2000" b="1" i="0" u="none" strike="noStrike" kern="1200" cap="none" spc="0" normalizeH="0" baseline="0" noProof="0">
                  <a:ln>
                    <a:noFill/>
                  </a:ln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 см</a:t>
              </a:r>
            </a:p>
          </p:txBody>
        </p:sp>
        <p:sp>
          <p:nvSpPr>
            <p:cNvPr id="14410" name="Freeform 74"/>
            <p:cNvSpPr>
              <a:spLocks/>
            </p:cNvSpPr>
            <p:nvPr/>
          </p:nvSpPr>
          <p:spPr bwMode="auto">
            <a:xfrm>
              <a:off x="1464" y="2400"/>
              <a:ext cx="1" cy="1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4"/>
                </a:cxn>
              </a:cxnLst>
              <a:rect l="0" t="0" r="r" b="b"/>
              <a:pathLst>
                <a:path w="1" h="184">
                  <a:moveTo>
                    <a:pt x="0" y="0"/>
                  </a:moveTo>
                  <a:lnTo>
                    <a:pt x="0" y="184"/>
                  </a:ln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grpSp>
          <p:nvGrpSpPr>
            <p:cNvPr id="4" name="Group 77"/>
            <p:cNvGrpSpPr>
              <a:grpSpLocks/>
            </p:cNvGrpSpPr>
            <p:nvPr/>
          </p:nvGrpSpPr>
          <p:grpSpPr bwMode="auto">
            <a:xfrm>
              <a:off x="368" y="2320"/>
              <a:ext cx="1040" cy="288"/>
              <a:chOff x="368" y="2320"/>
              <a:chExt cx="1040" cy="288"/>
            </a:xfrm>
          </p:grpSpPr>
          <p:sp>
            <p:nvSpPr>
              <p:cNvPr id="14411" name="Freeform 75"/>
              <p:cNvSpPr>
                <a:spLocks/>
              </p:cNvSpPr>
              <p:nvPr/>
            </p:nvSpPr>
            <p:spPr bwMode="auto">
              <a:xfrm>
                <a:off x="384" y="2320"/>
                <a:ext cx="1016" cy="2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6" y="288"/>
                  </a:cxn>
                  <a:cxn ang="0">
                    <a:pos x="1016" y="120"/>
                  </a:cxn>
                </a:cxnLst>
                <a:rect l="0" t="0" r="r" b="b"/>
                <a:pathLst>
                  <a:path w="1016" h="288">
                    <a:moveTo>
                      <a:pt x="0" y="0"/>
                    </a:moveTo>
                    <a:lnTo>
                      <a:pt x="176" y="288"/>
                    </a:lnTo>
                    <a:lnTo>
                      <a:pt x="1016" y="12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Arial" charset="0"/>
                </a:endParaRPr>
              </a:p>
            </p:txBody>
          </p:sp>
          <p:sp>
            <p:nvSpPr>
              <p:cNvPr id="14412" name="Freeform 76"/>
              <p:cNvSpPr>
                <a:spLocks/>
              </p:cNvSpPr>
              <p:nvPr/>
            </p:nvSpPr>
            <p:spPr bwMode="auto">
              <a:xfrm>
                <a:off x="368" y="2320"/>
                <a:ext cx="1040" cy="1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40" y="120"/>
                  </a:cxn>
                </a:cxnLst>
                <a:rect l="0" t="0" r="r" b="b"/>
                <a:pathLst>
                  <a:path w="1040" h="120">
                    <a:moveTo>
                      <a:pt x="0" y="0"/>
                    </a:moveTo>
                    <a:lnTo>
                      <a:pt x="1040" y="12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41226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4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72" grpId="0"/>
      <p:bldP spid="14373" grpId="0"/>
      <p:bldP spid="143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011863" y="3249613"/>
            <a:ext cx="2736850" cy="24622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1080" name="Picture 56" descr="C:\Users\Светлана\Desktop\флешка (база)\света\к уроку\рисунки к задачам егэ\i2440.pn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4"/>
          <a:srcRect/>
          <a:stretch>
            <a:fillRect/>
          </a:stretch>
        </p:blipFill>
        <p:spPr>
          <a:xfrm>
            <a:off x="6256338" y="3416300"/>
            <a:ext cx="2233612" cy="2073275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564555"/>
            <a:ext cx="7520940" cy="108012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4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latin typeface="Monotype Corsiva" panose="03010101010201010101" pitchFamily="66" charset="0"/>
              </a:rPr>
              <a:t>Объем  ПРЯМОЙ  призмы  И ЦИЛИНДРА</a:t>
            </a:r>
            <a:endParaRPr lang="ru-RU" sz="4400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2843213" y="1844675"/>
            <a:ext cx="3670300" cy="140493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1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1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3078163" y="2151063"/>
          <a:ext cx="3200400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Формула" r:id="rId5" imgW="723586" imgH="228501" progId="Equation.3">
                  <p:embed/>
                </p:oleObj>
              </mc:Choice>
              <mc:Fallback>
                <p:oleObj name="Формула" r:id="rId5" imgW="723586" imgH="228501" progId="Equation.3">
                  <p:embed/>
                  <p:pic>
                    <p:nvPicPr>
                      <p:cNvPr id="13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8163" y="2151063"/>
                        <a:ext cx="3200400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495300" y="3249613"/>
            <a:ext cx="2771775" cy="246221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42" name="Овал 1041"/>
          <p:cNvSpPr/>
          <p:nvPr/>
        </p:nvSpPr>
        <p:spPr>
          <a:xfrm>
            <a:off x="6353175" y="4654550"/>
            <a:ext cx="2016125" cy="766763"/>
          </a:xfrm>
          <a:prstGeom prst="ellipse">
            <a:avLst/>
          </a:prstGeom>
          <a:solidFill>
            <a:schemeClr val="accent3">
              <a:alpha val="61176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89" name="Прямая соединительная линия 88"/>
          <p:cNvCxnSpPr/>
          <p:nvPr/>
        </p:nvCxnSpPr>
        <p:spPr>
          <a:xfrm>
            <a:off x="8101013" y="4086225"/>
            <a:ext cx="0" cy="1235075"/>
          </a:xfrm>
          <a:prstGeom prst="line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03" name="Picture 79" descr="C:\Users\Светлана\Desktop\флешка (база)\света\к уроку\рисунки к задачам егэ\i3532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5175" y="3519488"/>
            <a:ext cx="2232025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олилиния 8"/>
          <p:cNvSpPr/>
          <p:nvPr/>
        </p:nvSpPr>
        <p:spPr>
          <a:xfrm>
            <a:off x="852488" y="4654550"/>
            <a:ext cx="2022475" cy="803275"/>
          </a:xfrm>
          <a:custGeom>
            <a:avLst/>
            <a:gdLst>
              <a:gd name="connsiteX0" fmla="*/ 0 w 2022763"/>
              <a:gd name="connsiteY0" fmla="*/ 374073 h 803564"/>
              <a:gd name="connsiteX1" fmla="*/ 346363 w 2022763"/>
              <a:gd name="connsiteY1" fmla="*/ 803564 h 803564"/>
              <a:gd name="connsiteX2" fmla="*/ 1496291 w 2022763"/>
              <a:gd name="connsiteY2" fmla="*/ 775855 h 803564"/>
              <a:gd name="connsiteX3" fmla="*/ 2022763 w 2022763"/>
              <a:gd name="connsiteY3" fmla="*/ 443346 h 803564"/>
              <a:gd name="connsiteX4" fmla="*/ 1717963 w 2022763"/>
              <a:gd name="connsiteY4" fmla="*/ 0 h 803564"/>
              <a:gd name="connsiteX5" fmla="*/ 609600 w 2022763"/>
              <a:gd name="connsiteY5" fmla="*/ 0 h 803564"/>
              <a:gd name="connsiteX6" fmla="*/ 0 w 2022763"/>
              <a:gd name="connsiteY6" fmla="*/ 374073 h 803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2763" h="803564">
                <a:moveTo>
                  <a:pt x="0" y="374073"/>
                </a:moveTo>
                <a:lnTo>
                  <a:pt x="346363" y="803564"/>
                </a:lnTo>
                <a:lnTo>
                  <a:pt x="1496291" y="775855"/>
                </a:lnTo>
                <a:lnTo>
                  <a:pt x="2022763" y="443346"/>
                </a:lnTo>
                <a:lnTo>
                  <a:pt x="1717963" y="0"/>
                </a:lnTo>
                <a:lnTo>
                  <a:pt x="609600" y="0"/>
                </a:lnTo>
                <a:lnTo>
                  <a:pt x="0" y="374073"/>
                </a:lnTo>
                <a:close/>
              </a:path>
            </a:pathLst>
          </a:custGeom>
          <a:solidFill>
            <a:schemeClr val="accent3">
              <a:alpha val="61176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1045" name="Прямая соединительная линия 1044"/>
          <p:cNvCxnSpPr/>
          <p:nvPr/>
        </p:nvCxnSpPr>
        <p:spPr>
          <a:xfrm>
            <a:off x="2306638" y="4378325"/>
            <a:ext cx="9525" cy="1065213"/>
          </a:xfrm>
          <a:prstGeom prst="line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1803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0" grpId="0" animBg="1"/>
      <p:bldP spid="10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Овал 17"/>
          <p:cNvSpPr/>
          <p:nvPr/>
        </p:nvSpPr>
        <p:spPr>
          <a:xfrm>
            <a:off x="2073275" y="477838"/>
            <a:ext cx="4751388" cy="107315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1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1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250825" y="1844675"/>
            <a:ext cx="2808288" cy="792163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3235325" y="1846263"/>
            <a:ext cx="2813050" cy="79216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1263650" y="4868863"/>
          <a:ext cx="284163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Формула" r:id="rId3" imgW="126835" imgH="139518" progId="Equation.3">
                  <p:embed/>
                </p:oleObj>
              </mc:Choice>
              <mc:Fallback>
                <p:oleObj name="Формула" r:id="rId3" imgW="126835" imgH="139518" progId="Equation.3">
                  <p:embed/>
                  <p:pic>
                    <p:nvPicPr>
                      <p:cNvPr id="14" name="Объект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3650" y="4868863"/>
                        <a:ext cx="284163" cy="360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Равнобедренный треугольник 8"/>
          <p:cNvSpPr/>
          <p:nvPr/>
        </p:nvSpPr>
        <p:spPr>
          <a:xfrm>
            <a:off x="179388" y="3090863"/>
            <a:ext cx="2736850" cy="1704975"/>
          </a:xfrm>
          <a:prstGeom prst="triangle">
            <a:avLst>
              <a:gd name="adj" fmla="val 49542"/>
            </a:avLst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755650" y="3784600"/>
          <a:ext cx="1439863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Формула" r:id="rId5" imgW="698197" imgH="431613" progId="Equation.3">
                  <p:embed/>
                </p:oleObj>
              </mc:Choice>
              <mc:Fallback>
                <p:oleObj name="Формула" r:id="rId5" imgW="698197" imgH="431613" progId="Equation.3">
                  <p:embed/>
                  <p:pic>
                    <p:nvPicPr>
                      <p:cNvPr id="1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3784600"/>
                        <a:ext cx="1439863" cy="860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ый треугольник 10"/>
          <p:cNvSpPr/>
          <p:nvPr/>
        </p:nvSpPr>
        <p:spPr>
          <a:xfrm>
            <a:off x="3814763" y="2744788"/>
            <a:ext cx="2233612" cy="1368425"/>
          </a:xfrm>
          <a:prstGeom prst="rtTriangle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3814763" y="3354388"/>
          <a:ext cx="1549400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Формула" r:id="rId7" imgW="533169" imgH="393529" progId="Equation.3">
                  <p:embed/>
                </p:oleObj>
              </mc:Choice>
              <mc:Fallback>
                <p:oleObj name="Формула" r:id="rId7" imgW="533169" imgH="393529" progId="Equation.3">
                  <p:embed/>
                  <p:pic>
                    <p:nvPicPr>
                      <p:cNvPr id="12" name="Объект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4763" y="3354388"/>
                        <a:ext cx="1549400" cy="742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3460750" y="3263900"/>
          <a:ext cx="354013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Формула" r:id="rId9" imgW="126835" imgH="139518" progId="Equation.3">
                  <p:embed/>
                </p:oleObj>
              </mc:Choice>
              <mc:Fallback>
                <p:oleObj name="Формула" r:id="rId9" imgW="126835" imgH="139518" progId="Equation.3">
                  <p:embed/>
                  <p:pic>
                    <p:nvPicPr>
                      <p:cNvPr id="13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0750" y="3263900"/>
                        <a:ext cx="354013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4656138" y="4113213"/>
          <a:ext cx="288925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Формула" r:id="rId11" imgW="126725" imgH="177415" progId="Equation.3">
                  <p:embed/>
                </p:oleObj>
              </mc:Choice>
              <mc:Fallback>
                <p:oleObj name="Формула" r:id="rId11" imgW="126725" imgH="177415" progId="Equation.3">
                  <p:embed/>
                  <p:pic>
                    <p:nvPicPr>
                      <p:cNvPr id="15" name="Объект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6138" y="4113213"/>
                        <a:ext cx="288925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Овал 15"/>
          <p:cNvSpPr/>
          <p:nvPr/>
        </p:nvSpPr>
        <p:spPr>
          <a:xfrm>
            <a:off x="6438900" y="1881188"/>
            <a:ext cx="2592388" cy="79216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814763" y="3943350"/>
            <a:ext cx="252412" cy="0"/>
          </a:xfrm>
          <a:prstGeom prst="line">
            <a:avLst/>
          </a:prstGeom>
          <a:ln>
            <a:solidFill>
              <a:srgbClr val="D721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067175" y="3943350"/>
            <a:ext cx="0" cy="169863"/>
          </a:xfrm>
          <a:prstGeom prst="line">
            <a:avLst/>
          </a:prstGeom>
          <a:ln>
            <a:solidFill>
              <a:srgbClr val="D721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Равнобедренный треугольник 22"/>
          <p:cNvSpPr/>
          <p:nvPr/>
        </p:nvSpPr>
        <p:spPr>
          <a:xfrm>
            <a:off x="6588125" y="3090863"/>
            <a:ext cx="2305050" cy="1704975"/>
          </a:xfrm>
          <a:prstGeom prst="triangle">
            <a:avLst>
              <a:gd name="adj" fmla="val 26912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aphicFrame>
        <p:nvGraphicFramePr>
          <p:cNvPr id="24" name="Объект 23"/>
          <p:cNvGraphicFramePr>
            <a:graphicFrameLocks noChangeAspect="1"/>
          </p:cNvGraphicFramePr>
          <p:nvPr/>
        </p:nvGraphicFramePr>
        <p:xfrm>
          <a:off x="6910388" y="3740150"/>
          <a:ext cx="1373187" cy="97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Формула" r:id="rId13" imgW="596641" imgH="393529" progId="Equation.3">
                  <p:embed/>
                </p:oleObj>
              </mc:Choice>
              <mc:Fallback>
                <p:oleObj name="Формула" r:id="rId13" imgW="596641" imgH="393529" progId="Equation.3">
                  <p:embed/>
                  <p:pic>
                    <p:nvPicPr>
                      <p:cNvPr id="24" name="Объект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0388" y="3740150"/>
                        <a:ext cx="1373187" cy="973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Объект 24"/>
          <p:cNvGraphicFramePr>
            <a:graphicFrameLocks noChangeAspect="1"/>
          </p:cNvGraphicFramePr>
          <p:nvPr/>
        </p:nvGraphicFramePr>
        <p:xfrm>
          <a:off x="7562850" y="4795838"/>
          <a:ext cx="3556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Формула" r:id="rId15" imgW="126835" imgH="139518" progId="Equation.3">
                  <p:embed/>
                </p:oleObj>
              </mc:Choice>
              <mc:Fallback>
                <p:oleObj name="Формула" r:id="rId15" imgW="126835" imgH="139518" progId="Equation.3">
                  <p:embed/>
                  <p:pic>
                    <p:nvPicPr>
                      <p:cNvPr id="25" name="Объект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62850" y="4795838"/>
                        <a:ext cx="3556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7" name="Прямая соединительная линия 26"/>
          <p:cNvCxnSpPr>
            <a:stCxn id="23" idx="0"/>
            <a:endCxn id="23" idx="3"/>
          </p:cNvCxnSpPr>
          <p:nvPr/>
        </p:nvCxnSpPr>
        <p:spPr>
          <a:xfrm>
            <a:off x="7208838" y="3090863"/>
            <a:ext cx="0" cy="1704975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7019925" y="4652963"/>
            <a:ext cx="188913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7019925" y="4652963"/>
            <a:ext cx="0" cy="142875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716213" y="722313"/>
            <a:ext cx="38719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altLang="ru-RU" sz="3600" b="1" i="1" u="none" strike="noStrike" kern="1200" cap="none" spc="0" normalizeH="0" baseline="0" noProof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ТРЕУГОЛЬНИК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39750" y="1989138"/>
            <a:ext cx="2381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altLang="ru-RU" sz="2000" b="1" i="1" u="none" strike="noStrike" kern="1200" cap="none" spc="0" normalizeH="0" baseline="0" noProof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ПРАВИЛЬНЫЙ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3348038" y="2041525"/>
            <a:ext cx="2700337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altLang="ru-RU" sz="2000" b="1" i="1" u="none" strike="noStrike" kern="1200" cap="none" spc="0" normalizeH="0" baseline="0" noProof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ПРЯМОУГОЛЬНЫЙ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6588125" y="2041525"/>
            <a:ext cx="24431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altLang="ru-RU" sz="2000" b="1" i="1" u="none" strike="noStrike" kern="1200" cap="none" spc="0" normalizeH="0" baseline="0" noProof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ПРОИЗВОЛЬНЫЙ</a:t>
            </a:r>
          </a:p>
        </p:txBody>
      </p:sp>
    </p:spTree>
    <p:extLst>
      <p:ext uri="{BB962C8B-B14F-4D97-AF65-F5344CB8AC3E}">
        <p14:creationId xmlns:p14="http://schemas.microsoft.com/office/powerpoint/2010/main" val="52612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withGroup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withGroup">
                            <p:stCondLst>
                              <p:cond delay="8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withGroup">
                            <p:stCondLst>
                              <p:cond delay="95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19" grpId="0" animBg="1"/>
      <p:bldP spid="9" grpId="0" animBg="1"/>
      <p:bldP spid="11" grpId="0" animBg="1"/>
      <p:bldP spid="16" grpId="0" animBg="1"/>
      <p:bldP spid="23" grpId="0" animBg="1"/>
      <p:bldP spid="17" grpId="0"/>
      <p:bldP spid="26" grpId="0"/>
      <p:bldP spid="30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6931025" y="2568575"/>
            <a:ext cx="1978025" cy="128905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Параллелограмм 7"/>
          <p:cNvSpPr/>
          <p:nvPr/>
        </p:nvSpPr>
        <p:spPr>
          <a:xfrm>
            <a:off x="7235825" y="2838450"/>
            <a:ext cx="1439863" cy="735013"/>
          </a:xfrm>
          <a:prstGeom prst="parallelogram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79388" y="1557338"/>
            <a:ext cx="1584325" cy="84931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225675" y="3213100"/>
            <a:ext cx="2130425" cy="143986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1970088" y="1974850"/>
            <a:ext cx="2386012" cy="8636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257425" y="692150"/>
            <a:ext cx="4608513" cy="100806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1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1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11125" y="2730500"/>
            <a:ext cx="1581150" cy="155416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6550" y="2895600"/>
            <a:ext cx="1066800" cy="962025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336550" y="3059113"/>
          <a:ext cx="115252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Формула" r:id="rId3" imgW="406048" imgH="203024" progId="Equation.3">
                  <p:embed/>
                </p:oleObj>
              </mc:Choice>
              <mc:Fallback>
                <p:oleObj name="Формула" r:id="rId3" imgW="406048" imgH="203024" progId="Equation.3">
                  <p:embed/>
                  <p:pic>
                    <p:nvPicPr>
                      <p:cNvPr id="17" name="Объект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550" y="3059113"/>
                        <a:ext cx="1152525" cy="514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2473325" y="3462338"/>
            <a:ext cx="1522413" cy="822325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/>
        </p:nvGraphicFramePr>
        <p:xfrm>
          <a:off x="2478088" y="3554413"/>
          <a:ext cx="1517650" cy="554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Формула" r:id="rId5" imgW="418918" imgH="177723" progId="Equation.3">
                  <p:embed/>
                </p:oleObj>
              </mc:Choice>
              <mc:Fallback>
                <p:oleObj name="Формула" r:id="rId5" imgW="418918" imgH="177723" progId="Equation.3">
                  <p:embed/>
                  <p:pic>
                    <p:nvPicPr>
                      <p:cNvPr id="21" name="Объект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8088" y="3554413"/>
                        <a:ext cx="1517650" cy="554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Овал 14"/>
          <p:cNvSpPr/>
          <p:nvPr/>
        </p:nvSpPr>
        <p:spPr>
          <a:xfrm>
            <a:off x="4560888" y="2014538"/>
            <a:ext cx="1882775" cy="79216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6443663" y="1517650"/>
            <a:ext cx="2482850" cy="792163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745038" y="3111500"/>
            <a:ext cx="1698625" cy="216535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" name="Блок-схема: решение 1"/>
          <p:cNvSpPr/>
          <p:nvPr/>
        </p:nvSpPr>
        <p:spPr>
          <a:xfrm>
            <a:off x="4972050" y="3225800"/>
            <a:ext cx="1246188" cy="1931988"/>
          </a:xfrm>
          <a:prstGeom prst="flowChartDecision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4" name="Прямая соединительная линия 3"/>
          <p:cNvCxnSpPr>
            <a:stCxn id="2" idx="0"/>
            <a:endCxn id="2" idx="2"/>
          </p:cNvCxnSpPr>
          <p:nvPr/>
        </p:nvCxnSpPr>
        <p:spPr>
          <a:xfrm>
            <a:off x="5594350" y="3225800"/>
            <a:ext cx="0" cy="193198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7370763" y="2947988"/>
          <a:ext cx="1169987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Формула" r:id="rId7" imgW="469900" imgH="228600" progId="Equation.3">
                  <p:embed/>
                </p:oleObj>
              </mc:Choice>
              <mc:Fallback>
                <p:oleObj name="Формула" r:id="rId7" imgW="469900" imgH="228600" progId="Equation.3">
                  <p:embed/>
                  <p:pic>
                    <p:nvPicPr>
                      <p:cNvPr id="12" name="Объект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70763" y="2947988"/>
                        <a:ext cx="1169987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Прямая соединительная линия 5"/>
          <p:cNvCxnSpPr>
            <a:stCxn id="2" idx="1"/>
            <a:endCxn id="2" idx="3"/>
          </p:cNvCxnSpPr>
          <p:nvPr/>
        </p:nvCxnSpPr>
        <p:spPr>
          <a:xfrm>
            <a:off x="4972050" y="4191000"/>
            <a:ext cx="1246188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7778750" y="3573463"/>
          <a:ext cx="3556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Формула" r:id="rId9" imgW="126835" imgH="139518" progId="Equation.3">
                  <p:embed/>
                </p:oleObj>
              </mc:Choice>
              <mc:Fallback>
                <p:oleObj name="Формула" r:id="rId9" imgW="126835" imgH="139518" progId="Equation.3">
                  <p:embed/>
                  <p:pic>
                    <p:nvPicPr>
                      <p:cNvPr id="14" name="Объект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8750" y="3573463"/>
                        <a:ext cx="3556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Объект 29"/>
          <p:cNvGraphicFramePr>
            <a:graphicFrameLocks noChangeAspect="1"/>
          </p:cNvGraphicFramePr>
          <p:nvPr/>
        </p:nvGraphicFramePr>
        <p:xfrm>
          <a:off x="3055938" y="4284663"/>
          <a:ext cx="3556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Формула" r:id="rId11" imgW="126835" imgH="139518" progId="Equation.3">
                  <p:embed/>
                </p:oleObj>
              </mc:Choice>
              <mc:Fallback>
                <p:oleObj name="Формула" r:id="rId11" imgW="126835" imgH="139518" progId="Equation.3">
                  <p:embed/>
                  <p:pic>
                    <p:nvPicPr>
                      <p:cNvPr id="30" name="Объект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5938" y="4284663"/>
                        <a:ext cx="3556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Объект 30"/>
          <p:cNvGraphicFramePr>
            <a:graphicFrameLocks noChangeAspect="1"/>
          </p:cNvGraphicFramePr>
          <p:nvPr/>
        </p:nvGraphicFramePr>
        <p:xfrm>
          <a:off x="3995738" y="3681413"/>
          <a:ext cx="360362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Формула" r:id="rId12" imgW="126725" imgH="177415" progId="Equation.3">
                  <p:embed/>
                </p:oleObj>
              </mc:Choice>
              <mc:Fallback>
                <p:oleObj name="Формула" r:id="rId12" imgW="126725" imgH="177415" progId="Equation.3">
                  <p:embed/>
                  <p:pic>
                    <p:nvPicPr>
                      <p:cNvPr id="31" name="Объект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738" y="3681413"/>
                        <a:ext cx="360362" cy="352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Объект 31"/>
          <p:cNvGraphicFramePr>
            <a:graphicFrameLocks noChangeAspect="1"/>
          </p:cNvGraphicFramePr>
          <p:nvPr/>
        </p:nvGraphicFramePr>
        <p:xfrm>
          <a:off x="723900" y="3857625"/>
          <a:ext cx="3556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Формула" r:id="rId14" imgW="126835" imgH="139518" progId="Equation.3">
                  <p:embed/>
                </p:oleObj>
              </mc:Choice>
              <mc:Fallback>
                <p:oleObj name="Формула" r:id="rId14" imgW="126835" imgH="139518" progId="Equation.3">
                  <p:embed/>
                  <p:pic>
                    <p:nvPicPr>
                      <p:cNvPr id="32" name="Объект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" y="3857625"/>
                        <a:ext cx="3556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Прямоугольник 38"/>
          <p:cNvSpPr/>
          <p:nvPr/>
        </p:nvSpPr>
        <p:spPr>
          <a:xfrm>
            <a:off x="7415213" y="3462338"/>
            <a:ext cx="109537" cy="111125"/>
          </a:xfrm>
          <a:prstGeom prst="rect">
            <a:avLst/>
          </a:prstGeom>
          <a:solidFill>
            <a:schemeClr val="tx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7415213" y="2838450"/>
            <a:ext cx="0" cy="735013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Объект 28"/>
          <p:cNvGraphicFramePr>
            <a:graphicFrameLocks noChangeAspect="1"/>
          </p:cNvGraphicFramePr>
          <p:nvPr/>
        </p:nvGraphicFramePr>
        <p:xfrm>
          <a:off x="5091113" y="3800475"/>
          <a:ext cx="1008062" cy="782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Формула" r:id="rId15" imgW="647419" imgH="393529" progId="Equation.3">
                  <p:embed/>
                </p:oleObj>
              </mc:Choice>
              <mc:Fallback>
                <p:oleObj name="Формула" r:id="rId15" imgW="647419" imgH="393529" progId="Equation.3">
                  <p:embed/>
                  <p:pic>
                    <p:nvPicPr>
                      <p:cNvPr id="29" name="Объект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1113" y="3800475"/>
                        <a:ext cx="1008062" cy="782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322513" y="912813"/>
            <a:ext cx="46085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altLang="ru-RU" sz="32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ЧЕТЫРЕХУГОЛЬНИК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88925" y="1774825"/>
            <a:ext cx="1365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altLang="ru-RU" sz="20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КВАДРАТ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1938338" y="2209800"/>
            <a:ext cx="2592387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altLang="ru-RU" sz="20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ПРЯМОУГОЛЬНИК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5030788" y="2209800"/>
            <a:ext cx="942975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altLang="ru-RU" sz="20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РОМБ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6443663" y="1730375"/>
            <a:ext cx="24828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altLang="ru-RU" sz="18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ПАРАЛЛЕЛОГРАММ</a:t>
            </a:r>
          </a:p>
        </p:txBody>
      </p:sp>
    </p:spTree>
    <p:extLst>
      <p:ext uri="{BB962C8B-B14F-4D97-AF65-F5344CB8AC3E}">
        <p14:creationId xmlns:p14="http://schemas.microsoft.com/office/powerpoint/2010/main" val="1172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withGroup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withGroup">
                            <p:stCondLst>
                              <p:cond delay="8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withGroup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 nodeType="clickPar">
                      <p:stCondLst>
                        <p:cond delay="indefinite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8" grpId="0" animBg="1"/>
      <p:bldP spid="13" grpId="0" animBg="1"/>
      <p:bldP spid="23" grpId="0" animBg="1"/>
      <p:bldP spid="18" grpId="0" animBg="1"/>
      <p:bldP spid="11" grpId="0" animBg="1"/>
      <p:bldP spid="19" grpId="0" animBg="1"/>
      <p:bldP spid="16" grpId="0" animBg="1"/>
      <p:bldP spid="20" grpId="0" animBg="1"/>
      <p:bldP spid="15" grpId="0" animBg="1"/>
      <p:bldP spid="24" grpId="0" animBg="1"/>
      <p:bldP spid="28" grpId="0" animBg="1"/>
      <p:bldP spid="2" grpId="0" animBg="1"/>
      <p:bldP spid="39" grpId="0" animBg="1"/>
      <p:bldP spid="5" grpId="0"/>
      <p:bldP spid="33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900113" y="803275"/>
            <a:ext cx="7127875" cy="12573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1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1">
                  <a:lumMod val="60000"/>
                  <a:lumOff val="4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685800" y="2276872"/>
            <a:ext cx="7486600" cy="313637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rmAutofit/>
          </a:bodyPr>
          <a:lstStyle/>
          <a:p>
            <a:pPr marL="68580" indent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ru-RU" sz="2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Monotype Corsiva" panose="03010101010201010101" pitchFamily="66" charset="0"/>
              </a:rPr>
              <a:t>            </a:t>
            </a:r>
            <a:endParaRPr lang="ru-RU" sz="28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grpSp>
        <p:nvGrpSpPr>
          <p:cNvPr id="3" name="Полотно 6"/>
          <p:cNvGrpSpPr>
            <a:grpSpLocks/>
          </p:cNvGrpSpPr>
          <p:nvPr/>
        </p:nvGrpSpPr>
        <p:grpSpPr bwMode="auto">
          <a:xfrm>
            <a:off x="5003800" y="1557338"/>
            <a:ext cx="1971675" cy="2303462"/>
            <a:chOff x="0" y="0"/>
            <a:chExt cx="1971675" cy="1809750"/>
          </a:xfrm>
        </p:grpSpPr>
        <p:sp>
          <p:nvSpPr>
            <p:cNvPr id="20490" name="Прямоугольник 5"/>
            <p:cNvSpPr>
              <a:spLocks noChangeArrowheads="1"/>
            </p:cNvSpPr>
            <p:nvPr/>
          </p:nvSpPr>
          <p:spPr bwMode="auto">
            <a:xfrm>
              <a:off x="0" y="0"/>
              <a:ext cx="1971675" cy="1809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3184525" y="2852738"/>
            <a:ext cx="2771775" cy="255587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Шестиугольник 7"/>
          <p:cNvSpPr/>
          <p:nvPr/>
        </p:nvSpPr>
        <p:spPr>
          <a:xfrm>
            <a:off x="3417888" y="3159125"/>
            <a:ext cx="2233612" cy="1944688"/>
          </a:xfrm>
          <a:prstGeom prst="hexagon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3641725" y="3578225"/>
          <a:ext cx="1789113" cy="1106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Формула" r:id="rId3" imgW="685800" imgH="431800" progId="Equation.3">
                  <p:embed/>
                </p:oleObj>
              </mc:Choice>
              <mc:Fallback>
                <p:oleObj name="Формула" r:id="rId3" imgW="685800" imgH="431800" progId="Equation.3">
                  <p:embed/>
                  <p:pic>
                    <p:nvPicPr>
                      <p:cNvPr id="1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1725" y="3578225"/>
                        <a:ext cx="1789113" cy="1106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4425950" y="5103813"/>
          <a:ext cx="217488" cy="29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Формула" r:id="rId5" imgW="126835" imgH="139518" progId="Equation.3">
                  <p:embed/>
                </p:oleObj>
              </mc:Choice>
              <mc:Fallback>
                <p:oleObj name="Формула" r:id="rId5" imgW="126835" imgH="139518" progId="Equation.3">
                  <p:embed/>
                  <p:pic>
                    <p:nvPicPr>
                      <p:cNvPr id="4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5950" y="5103813"/>
                        <a:ext cx="217488" cy="298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00113" y="1116013"/>
            <a:ext cx="7127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altLang="ru-RU" sz="32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ПРАВИЛЬНЫЙ ШЕСТИУГОЛЬНИК</a:t>
            </a:r>
          </a:p>
        </p:txBody>
      </p:sp>
    </p:spTree>
    <p:extLst>
      <p:ext uri="{BB962C8B-B14F-4D97-AF65-F5344CB8AC3E}">
        <p14:creationId xmlns:p14="http://schemas.microsoft.com/office/powerpoint/2010/main" val="367002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8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268413"/>
            <a:ext cx="7200900" cy="5184775"/>
          </a:xfrm>
        </p:spPr>
        <p:txBody>
          <a:bodyPr>
            <a:normAutofit/>
          </a:bodyPr>
          <a:lstStyle/>
          <a:p>
            <a:pPr marL="68263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Основанием прямой треугольной призмы служит прямоугольный треугольник с катетами 6 и 8, боковое ребро равно 5. Найдите объем призмы</a:t>
            </a:r>
            <a:r>
              <a:rPr lang="ru-RU" sz="260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70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1700" smtClean="0"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endParaRPr lang="ru-RU" sz="1700" smtClean="0">
              <a:latin typeface="Times New Roman" pitchFamily="18" charset="0"/>
              <a:cs typeface="Times New Roman" pitchFamily="18" charset="0"/>
            </a:endParaRPr>
          </a:p>
          <a:p>
            <a:pPr marL="68263" indent="0" algn="just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7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8263" indent="0" algn="just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en-US" sz="26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8263" indent="0" algn="just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en-US" sz="170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</a:p>
          <a:p>
            <a:pPr marL="68263" indent="0" algn="just" eaLnBrk="1" hangingPunct="1">
              <a:lnSpc>
                <a:spcPct val="80000"/>
              </a:lnSpc>
              <a:buFont typeface="Wingdings 3" pitchFamily="18" charset="2"/>
              <a:buNone/>
            </a:pPr>
            <a:endParaRPr lang="en-US" sz="1700" smtClean="0">
              <a:latin typeface="Times New Roman" pitchFamily="18" charset="0"/>
              <a:cs typeface="Times New Roman" pitchFamily="18" charset="0"/>
            </a:endParaRPr>
          </a:p>
          <a:p>
            <a:pPr marL="68263" indent="0" algn="just" eaLnBrk="1" hangingPunct="1">
              <a:lnSpc>
                <a:spcPct val="80000"/>
              </a:lnSpc>
              <a:buFont typeface="Wingdings 3" pitchFamily="18" charset="2"/>
              <a:buNone/>
            </a:pPr>
            <a:endParaRPr lang="en-US" sz="1700" smtClean="0">
              <a:latin typeface="Times New Roman" pitchFamily="18" charset="0"/>
              <a:cs typeface="Times New Roman" pitchFamily="18" charset="0"/>
            </a:endParaRPr>
          </a:p>
          <a:p>
            <a:pPr marL="68263" indent="0" algn="just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en-US" sz="170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</a:t>
            </a:r>
          </a:p>
          <a:p>
            <a:pPr marL="68263" indent="0" algn="just" eaLnBrk="1" hangingPunct="1">
              <a:lnSpc>
                <a:spcPct val="80000"/>
              </a:lnSpc>
              <a:buFont typeface="Wingdings 3" pitchFamily="18" charset="2"/>
              <a:buNone/>
            </a:pPr>
            <a:endParaRPr lang="en-US" sz="1700" smtClean="0">
              <a:latin typeface="Times New Roman" pitchFamily="18" charset="0"/>
              <a:cs typeface="Times New Roman" pitchFamily="18" charset="0"/>
            </a:endParaRPr>
          </a:p>
          <a:p>
            <a:pPr marL="68263" indent="0" algn="just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en-US" sz="170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1700" smtClean="0">
              <a:latin typeface="Times New Roman" pitchFamily="18" charset="0"/>
              <a:cs typeface="Times New Roman" pitchFamily="18" charset="0"/>
            </a:endParaRPr>
          </a:p>
          <a:p>
            <a:pPr marL="68263" indent="0" algn="just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en-US" sz="330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                                </a:t>
            </a:r>
          </a:p>
          <a:p>
            <a:pPr marL="68263" indent="0" algn="just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en-US" sz="330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                                  </a:t>
            </a:r>
            <a:r>
              <a:rPr lang="en-US" sz="1700" smtClean="0"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endParaRPr lang="ru-RU" sz="1700" smtClean="0">
              <a:latin typeface="Times New Roman" pitchFamily="18" charset="0"/>
              <a:cs typeface="Times New Roman" pitchFamily="18" charset="0"/>
            </a:endParaRPr>
          </a:p>
          <a:p>
            <a:pPr marL="68263" indent="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en-US" sz="2200" b="1" smtClean="0">
                <a:latin typeface="Monotype Corsiva" pitchFamily="66" charset="0"/>
              </a:rPr>
              <a:t> </a:t>
            </a:r>
            <a:r>
              <a:rPr lang="ru-RU" sz="2200" b="1" smtClean="0">
                <a:latin typeface="Monotype Corsiva" pitchFamily="66" charset="0"/>
              </a:rPr>
              <a:t>            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843213" y="2420938"/>
            <a:ext cx="5761037" cy="32400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987675" y="2565400"/>
          <a:ext cx="4030663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Формула" r:id="rId3" imgW="1231366" imgH="393529" progId="Equation.3">
                  <p:embed/>
                </p:oleObj>
              </mc:Choice>
              <mc:Fallback>
                <p:oleObj name="Формула" r:id="rId3" imgW="1231366" imgH="393529" progId="Equation.3">
                  <p:embed/>
                  <p:pic>
                    <p:nvPicPr>
                      <p:cNvPr id="4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2565400"/>
                        <a:ext cx="4030663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692150"/>
            <a:ext cx="7918450" cy="4333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ru-RU" b="1" cap="none" smtClean="0">
                <a:solidFill>
                  <a:srgbClr val="FAC810"/>
                </a:solidFill>
                <a:latin typeface="Monotype Corsiva" pitchFamily="66" charset="0"/>
              </a:rPr>
              <a:t>ЗАДАЧА 1</a:t>
            </a:r>
            <a:r>
              <a:rPr lang="ru-RU" b="1" cap="none" smtClean="0">
                <a:solidFill>
                  <a:srgbClr val="FAC810"/>
                </a:solidFill>
                <a:latin typeface="Arial" charset="0"/>
              </a:rPr>
              <a:t> </a:t>
            </a:r>
            <a:r>
              <a:rPr lang="ru-RU" b="1" cap="none" smtClean="0">
                <a:solidFill>
                  <a:srgbClr val="FAC810"/>
                </a:solidFill>
                <a:latin typeface="Monotype Corsiva" pitchFamily="66" charset="0"/>
              </a:rPr>
              <a:t>(27082)</a:t>
            </a:r>
            <a:br>
              <a:rPr lang="ru-RU" b="1" cap="none" smtClean="0">
                <a:solidFill>
                  <a:srgbClr val="FAC810"/>
                </a:solidFill>
                <a:latin typeface="Monotype Corsiva" pitchFamily="66" charset="0"/>
              </a:rPr>
            </a:br>
            <a:endParaRPr lang="ru-RU" i="1" cap="none" smtClean="0">
              <a:latin typeface="Monotype Corsiva" pitchFamily="66" charset="0"/>
            </a:endParaRP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3995738" y="5013325"/>
          <a:ext cx="1152525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Формула" r:id="rId5" imgW="253670" imgH="177569" progId="Equation.3">
                  <p:embed/>
                </p:oleObj>
              </mc:Choice>
              <mc:Fallback>
                <p:oleObj name="Формула" r:id="rId5" imgW="253670" imgH="177569" progId="Equation.3">
                  <p:embed/>
                  <p:pic>
                    <p:nvPicPr>
                      <p:cNvPr id="8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738" y="5013325"/>
                        <a:ext cx="1152525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202" name="Picture 10" descr="MA.OB10.B9.08/innerimg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9750" y="2420938"/>
            <a:ext cx="20161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2987675" y="3598863"/>
          <a:ext cx="3157538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Формула" r:id="rId8" imgW="965200" imgH="393700" progId="Equation.3">
                  <p:embed/>
                </p:oleObj>
              </mc:Choice>
              <mc:Fallback>
                <p:oleObj name="Формула" r:id="rId8" imgW="965200" imgH="393700" progId="Equation.3">
                  <p:embed/>
                  <p:pic>
                    <p:nvPicPr>
                      <p:cNvPr id="17" name="Объект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3598863"/>
                        <a:ext cx="3157538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Объект 20"/>
          <p:cNvGraphicFramePr>
            <a:graphicFrameLocks noChangeAspect="1"/>
          </p:cNvGraphicFramePr>
          <p:nvPr/>
        </p:nvGraphicFramePr>
        <p:xfrm>
          <a:off x="1042988" y="4149725"/>
          <a:ext cx="301625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Формула" r:id="rId10" imgW="126835" imgH="139518" progId="Equation.3">
                  <p:embed/>
                </p:oleObj>
              </mc:Choice>
              <mc:Fallback>
                <p:oleObj name="Формула" r:id="rId10" imgW="126835" imgH="139518" progId="Equation.3">
                  <p:embed/>
                  <p:pic>
                    <p:nvPicPr>
                      <p:cNvPr id="21" name="Объект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4149725"/>
                        <a:ext cx="301625" cy="295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/>
        </p:nvGraphicFramePr>
        <p:xfrm>
          <a:off x="2095500" y="4116388"/>
          <a:ext cx="301625" cy="376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Формула" r:id="rId12" imgW="126725" imgH="177415" progId="Equation.3">
                  <p:embed/>
                </p:oleObj>
              </mc:Choice>
              <mc:Fallback>
                <p:oleObj name="Формула" r:id="rId12" imgW="126725" imgH="177415" progId="Equation.3">
                  <p:embed/>
                  <p:pic>
                    <p:nvPicPr>
                      <p:cNvPr id="19" name="Объект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5500" y="4116388"/>
                        <a:ext cx="301625" cy="376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Прямая соединительная линия 15"/>
          <p:cNvCxnSpPr/>
          <p:nvPr/>
        </p:nvCxnSpPr>
        <p:spPr>
          <a:xfrm>
            <a:off x="742950" y="3060700"/>
            <a:ext cx="0" cy="165576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Объект 19"/>
          <p:cNvGraphicFramePr>
            <a:graphicFrameLocks noChangeAspect="1"/>
          </p:cNvGraphicFramePr>
          <p:nvPr/>
        </p:nvGraphicFramePr>
        <p:xfrm>
          <a:off x="758825" y="3568700"/>
          <a:ext cx="301625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Формула" r:id="rId14" imgW="126780" imgH="164814" progId="Equation.3">
                  <p:embed/>
                </p:oleObj>
              </mc:Choice>
              <mc:Fallback>
                <p:oleObj name="Формула" r:id="rId14" imgW="126780" imgH="164814" progId="Equation.3">
                  <p:embed/>
                  <p:pic>
                    <p:nvPicPr>
                      <p:cNvPr id="20" name="Объект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8825" y="3568700"/>
                        <a:ext cx="301625" cy="319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2865438" y="5013325"/>
          <a:ext cx="115093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Формула" r:id="rId16" imgW="482181" imgH="177646" progId="Equation.3">
                  <p:embed/>
                </p:oleObj>
              </mc:Choice>
              <mc:Fallback>
                <p:oleObj name="Формула" r:id="rId16" imgW="482181" imgH="177646" progId="Equation.3">
                  <p:embed/>
                  <p:pic>
                    <p:nvPicPr>
                      <p:cNvPr id="11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5438" y="5013325"/>
                        <a:ext cx="1150937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Прямая соединительная линия 14"/>
          <p:cNvCxnSpPr/>
          <p:nvPr/>
        </p:nvCxnSpPr>
        <p:spPr>
          <a:xfrm flipV="1">
            <a:off x="725488" y="4175125"/>
            <a:ext cx="1092200" cy="56673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 flipV="1">
            <a:off x="1817688" y="4175125"/>
            <a:ext cx="593725" cy="56673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5957888" y="3851275"/>
          <a:ext cx="828675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Формула" r:id="rId18" imgW="291847" imgH="177646" progId="Equation.3">
                  <p:embed/>
                </p:oleObj>
              </mc:Choice>
              <mc:Fallback>
                <p:oleObj name="Формула" r:id="rId18" imgW="291847" imgH="177646" progId="Equation.3">
                  <p:embed/>
                  <p:pic>
                    <p:nvPicPr>
                      <p:cNvPr id="5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7888" y="3851275"/>
                        <a:ext cx="828675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8600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268413"/>
            <a:ext cx="8353425" cy="5184775"/>
          </a:xfrm>
        </p:spPr>
        <p:txBody>
          <a:bodyPr rtlCol="0">
            <a:normAutofit lnSpcReduction="10000"/>
          </a:bodyPr>
          <a:lstStyle/>
          <a:p>
            <a:pPr marL="68580" indent="0" algn="just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объем правильной шестиугольной призмы, стороны основания которой равны 1, а боковые ребра равны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√3.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 algn="just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 algn="just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</a:p>
          <a:p>
            <a:pPr marL="68580" indent="0" algn="just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 algn="just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 algn="just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</a:t>
            </a:r>
          </a:p>
          <a:p>
            <a:pPr marL="68580" indent="0" algn="just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 algn="just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 algn="just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3600" dirty="0" smtClean="0">
                <a:solidFill>
                  <a:schemeClr val="bg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</a:t>
            </a:r>
          </a:p>
          <a:p>
            <a:pPr marL="68580" indent="0" algn="just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3600" dirty="0">
                <a:solidFill>
                  <a:schemeClr val="bg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solidFill>
                  <a:schemeClr val="bg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2400" b="1" dirty="0" smtClean="0">
                <a:latin typeface="Monotype Corsiva" panose="03010101010201010101" pitchFamily="66" charset="0"/>
              </a:rPr>
              <a:t> </a:t>
            </a:r>
            <a:r>
              <a:rPr lang="ru-RU" sz="2400" b="1" dirty="0" smtClean="0">
                <a:latin typeface="Monotype Corsiva" panose="03010101010201010101" pitchFamily="66" charset="0"/>
              </a:rPr>
              <a:t>              </a:t>
            </a:r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43213" y="2420938"/>
            <a:ext cx="5689600" cy="33131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3070225" y="2498725"/>
          <a:ext cx="4073525" cy="1087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Формула" r:id="rId3" imgW="1244600" imgH="431800" progId="Equation.3">
                  <p:embed/>
                </p:oleObj>
              </mc:Choice>
              <mc:Fallback>
                <p:oleObj name="Формула" r:id="rId3" imgW="1244600" imgH="431800" progId="Equation.3">
                  <p:embed/>
                  <p:pic>
                    <p:nvPicPr>
                      <p:cNvPr id="4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0225" y="2498725"/>
                        <a:ext cx="4073525" cy="1087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692150"/>
            <a:ext cx="7918450" cy="43338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ru-RU" b="1" cap="none" smtClean="0">
                <a:solidFill>
                  <a:srgbClr val="FAC810"/>
                </a:solidFill>
                <a:latin typeface="Monotype Corsiva" pitchFamily="66" charset="0"/>
              </a:rPr>
              <a:t>ЗАДАЧА </a:t>
            </a:r>
            <a:r>
              <a:rPr lang="en-US" b="1" cap="none" smtClean="0">
                <a:solidFill>
                  <a:srgbClr val="FAC810"/>
                </a:solidFill>
                <a:latin typeface="Monotype Corsiva" pitchFamily="66" charset="0"/>
              </a:rPr>
              <a:t>2</a:t>
            </a:r>
            <a:r>
              <a:rPr lang="ru-RU" b="1" cap="none" smtClean="0">
                <a:solidFill>
                  <a:srgbClr val="FAC810"/>
                </a:solidFill>
                <a:latin typeface="Arial" charset="0"/>
              </a:rPr>
              <a:t> </a:t>
            </a:r>
            <a:r>
              <a:rPr lang="ru-RU" b="1" cap="none" smtClean="0">
                <a:solidFill>
                  <a:srgbClr val="FAC810"/>
                </a:solidFill>
                <a:latin typeface="Monotype Corsiva" pitchFamily="66" charset="0"/>
              </a:rPr>
              <a:t>(</a:t>
            </a:r>
            <a:r>
              <a:rPr lang="en-US" b="1" cap="none" smtClean="0">
                <a:solidFill>
                  <a:srgbClr val="FAC810"/>
                </a:solidFill>
                <a:latin typeface="Monotype Corsiva" pitchFamily="66" charset="0"/>
              </a:rPr>
              <a:t>27084</a:t>
            </a:r>
            <a:r>
              <a:rPr lang="ru-RU" b="1" cap="none" smtClean="0">
                <a:solidFill>
                  <a:srgbClr val="FAC810"/>
                </a:solidFill>
                <a:latin typeface="Monotype Corsiva" pitchFamily="66" charset="0"/>
              </a:rPr>
              <a:t>)</a:t>
            </a:r>
            <a:br>
              <a:rPr lang="ru-RU" b="1" cap="none" smtClean="0">
                <a:solidFill>
                  <a:srgbClr val="FAC810"/>
                </a:solidFill>
                <a:latin typeface="Monotype Corsiva" pitchFamily="66" charset="0"/>
              </a:rPr>
            </a:br>
            <a:endParaRPr lang="ru-RU" b="1" cap="none" smtClean="0">
              <a:latin typeface="Monotype Corsiva" pitchFamily="66" charset="0"/>
            </a:endParaRP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4052888" y="4981575"/>
          <a:ext cx="735012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Формула" r:id="rId5" imgW="228501" imgH="203112" progId="Equation.3">
                  <p:embed/>
                </p:oleObj>
              </mc:Choice>
              <mc:Fallback>
                <p:oleObj name="Формула" r:id="rId5" imgW="228501" imgH="203112" progId="Equation.3">
                  <p:embed/>
                  <p:pic>
                    <p:nvPicPr>
                      <p:cNvPr id="8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2888" y="4981575"/>
                        <a:ext cx="735012" cy="51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3132138" y="3549650"/>
          <a:ext cx="3783012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Формула" r:id="rId7" imgW="1155700" imgH="431800" progId="Equation.3">
                  <p:embed/>
                </p:oleObj>
              </mc:Choice>
              <mc:Fallback>
                <p:oleObj name="Формула" r:id="rId7" imgW="1155700" imgH="431800" progId="Equation.3">
                  <p:embed/>
                  <p:pic>
                    <p:nvPicPr>
                      <p:cNvPr id="17" name="Объект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3549650"/>
                        <a:ext cx="3783012" cy="1085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2865438" y="5013325"/>
          <a:ext cx="115093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Формула" r:id="rId9" imgW="482181" imgH="177646" progId="Equation.3">
                  <p:embed/>
                </p:oleObj>
              </mc:Choice>
              <mc:Fallback>
                <p:oleObj name="Формула" r:id="rId9" imgW="482181" imgH="177646" progId="Equation.3">
                  <p:embed/>
                  <p:pic>
                    <p:nvPicPr>
                      <p:cNvPr id="11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5438" y="5013325"/>
                        <a:ext cx="1150937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50" name="Picture 10" descr="MA.OB10.B9.09/innerimg0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76263" y="2420938"/>
            <a:ext cx="1979612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971550" y="3429000"/>
            <a:ext cx="0" cy="122396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1962150" y="4292600"/>
            <a:ext cx="474663" cy="39528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Объект 20"/>
          <p:cNvGraphicFramePr>
            <a:graphicFrameLocks noChangeAspect="1"/>
          </p:cNvGraphicFramePr>
          <p:nvPr/>
        </p:nvGraphicFramePr>
        <p:xfrm>
          <a:off x="2195513" y="4437063"/>
          <a:ext cx="252412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Формула" r:id="rId12" imgW="126835" imgH="139518" progId="Equation.3">
                  <p:embed/>
                </p:oleObj>
              </mc:Choice>
              <mc:Fallback>
                <p:oleObj name="Формула" r:id="rId12" imgW="126835" imgH="139518" progId="Equation.3">
                  <p:embed/>
                  <p:pic>
                    <p:nvPicPr>
                      <p:cNvPr id="21" name="Объект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4437063"/>
                        <a:ext cx="252412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/>
        </p:nvGraphicFramePr>
        <p:xfrm>
          <a:off x="971550" y="3933825"/>
          <a:ext cx="301625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Формула" r:id="rId14" imgW="126780" imgH="164814" progId="Equation.3">
                  <p:embed/>
                </p:oleObj>
              </mc:Choice>
              <mc:Fallback>
                <p:oleObj name="Формула" r:id="rId14" imgW="126780" imgH="164814" progId="Equation.3">
                  <p:embed/>
                  <p:pic>
                    <p:nvPicPr>
                      <p:cNvPr id="20" name="Объект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3933825"/>
                        <a:ext cx="301625" cy="320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6737350" y="3940175"/>
          <a:ext cx="925513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Формула" r:id="rId16" imgW="266469" imgH="203024" progId="Equation.3">
                  <p:embed/>
                </p:oleObj>
              </mc:Choice>
              <mc:Fallback>
                <p:oleObj name="Формула" r:id="rId16" imgW="266469" imgH="203024" progId="Equation.3">
                  <p:embed/>
                  <p:pic>
                    <p:nvPicPr>
                      <p:cNvPr id="5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7350" y="3940175"/>
                        <a:ext cx="925513" cy="504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97186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17412" name="Picture 10" descr="S=23+7/2-1=25,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93550" y="90488"/>
            <a:ext cx="18573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413" name="Группа 15"/>
          <p:cNvGrpSpPr>
            <a:grpSpLocks/>
          </p:cNvGrpSpPr>
          <p:nvPr/>
        </p:nvGrpSpPr>
        <p:grpSpPr bwMode="auto">
          <a:xfrm>
            <a:off x="603250" y="463550"/>
            <a:ext cx="1724025" cy="828675"/>
            <a:chOff x="5227607" y="2323395"/>
            <a:chExt cx="1725217" cy="828171"/>
          </a:xfrm>
        </p:grpSpPr>
        <p:sp>
          <p:nvSpPr>
            <p:cNvPr id="17449" name="Прямоугольник 10"/>
            <p:cNvSpPr>
              <a:spLocks noChangeArrowheads="1"/>
            </p:cNvSpPr>
            <p:nvPr/>
          </p:nvSpPr>
          <p:spPr bwMode="auto">
            <a:xfrm>
              <a:off x="5853514" y="2694644"/>
              <a:ext cx="392384" cy="456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2400" b="1" i="1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Arial" charset="0"/>
                </a:rPr>
                <a:t>2</a:t>
              </a:r>
              <a:endParaRPr kumimoji="1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7450" name="Прямоугольник 11"/>
            <p:cNvSpPr>
              <a:spLocks noChangeArrowheads="1"/>
            </p:cNvSpPr>
            <p:nvPr/>
          </p:nvSpPr>
          <p:spPr bwMode="auto">
            <a:xfrm>
              <a:off x="5869400" y="2323395"/>
              <a:ext cx="392384" cy="456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ru-RU" sz="2400" b="1" i="1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Arial" charset="0"/>
                </a:rPr>
                <a:t>1</a:t>
              </a:r>
              <a:endParaRPr kumimoji="1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7451" name="Прямоугольник 12"/>
            <p:cNvSpPr>
              <a:spLocks noChangeArrowheads="1"/>
            </p:cNvSpPr>
            <p:nvPr/>
          </p:nvSpPr>
          <p:spPr bwMode="auto">
            <a:xfrm>
              <a:off x="5227607" y="2504260"/>
              <a:ext cx="1725217" cy="456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2400" b="1" i="1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Arial" charset="0"/>
                </a:rPr>
                <a:t>S =    ah</a:t>
              </a:r>
              <a:r>
                <a:rPr kumimoji="1" lang="en-US" sz="2400" b="1" i="1" u="none" strike="noStrike" kern="1200" cap="none" spc="0" normalizeH="0" baseline="-2500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Arial" charset="0"/>
                </a:rPr>
                <a:t>a</a:t>
              </a:r>
              <a:endParaRPr kumimoji="1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cxnSp>
          <p:nvCxnSpPr>
            <p:cNvPr id="17452" name="Прямая соединительная линия 14"/>
            <p:cNvCxnSpPr>
              <a:cxnSpLocks noChangeShapeType="1"/>
            </p:cNvCxnSpPr>
            <p:nvPr/>
          </p:nvCxnSpPr>
          <p:spPr bwMode="auto">
            <a:xfrm>
              <a:off x="5909094" y="2751826"/>
              <a:ext cx="301925" cy="0"/>
            </a:xfrm>
            <a:prstGeom prst="line">
              <a:avLst/>
            </a:prstGeom>
            <a:noFill/>
            <a:ln w="28575" algn="ctr">
              <a:solidFill>
                <a:srgbClr val="C00000"/>
              </a:solidFill>
              <a:round/>
              <a:headEnd/>
              <a:tailEnd/>
            </a:ln>
          </p:spPr>
        </p:cxnSp>
      </p:grpSp>
      <p:grpSp>
        <p:nvGrpSpPr>
          <p:cNvPr id="65" name="Группа 64"/>
          <p:cNvGrpSpPr>
            <a:grpSpLocks/>
          </p:cNvGrpSpPr>
          <p:nvPr/>
        </p:nvGrpSpPr>
        <p:grpSpPr bwMode="auto">
          <a:xfrm>
            <a:off x="638175" y="936625"/>
            <a:ext cx="2655888" cy="2005013"/>
            <a:chOff x="844730" y="3317964"/>
            <a:chExt cx="2656116" cy="2003856"/>
          </a:xfrm>
        </p:grpSpPr>
        <p:sp>
          <p:nvSpPr>
            <p:cNvPr id="34" name="Полилиния 33"/>
            <p:cNvSpPr/>
            <p:nvPr/>
          </p:nvSpPr>
          <p:spPr bwMode="auto">
            <a:xfrm>
              <a:off x="844730" y="3317964"/>
              <a:ext cx="2656116" cy="1645288"/>
            </a:xfrm>
            <a:custGeom>
              <a:avLst/>
              <a:gdLst>
                <a:gd name="connsiteX0" fmla="*/ 0 w 2303252"/>
                <a:gd name="connsiteY0" fmla="*/ 1293962 h 1302589"/>
                <a:gd name="connsiteX1" fmla="*/ 1992701 w 2303252"/>
                <a:gd name="connsiteY1" fmla="*/ 0 h 1302589"/>
                <a:gd name="connsiteX2" fmla="*/ 2303252 w 2303252"/>
                <a:gd name="connsiteY2" fmla="*/ 1302589 h 1302589"/>
                <a:gd name="connsiteX3" fmla="*/ 0 w 2303252"/>
                <a:gd name="connsiteY3" fmla="*/ 1293962 h 1302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252" h="1302589">
                  <a:moveTo>
                    <a:pt x="0" y="1293962"/>
                  </a:moveTo>
                  <a:lnTo>
                    <a:pt x="1992701" y="0"/>
                  </a:lnTo>
                  <a:lnTo>
                    <a:pt x="2303252" y="1302589"/>
                  </a:lnTo>
                  <a:lnTo>
                    <a:pt x="0" y="1293962"/>
                  </a:lnTo>
                  <a:close/>
                </a:path>
              </a:pathLst>
            </a:custGeom>
            <a:solidFill>
              <a:srgbClr val="92D050">
                <a:alpha val="40000"/>
              </a:srgbClr>
            </a:solidFill>
            <a:ln w="22225" cap="flat" cmpd="sng" algn="ctr">
              <a:solidFill>
                <a:schemeClr val="accent4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ru-RU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7448" name="Прямоугольник 17"/>
            <p:cNvSpPr>
              <a:spLocks noChangeArrowheads="1"/>
            </p:cNvSpPr>
            <p:nvPr/>
          </p:nvSpPr>
          <p:spPr bwMode="auto">
            <a:xfrm>
              <a:off x="2060860" y="4864884"/>
              <a:ext cx="392146" cy="456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2400" b="1" i="1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Arial" charset="0"/>
                </a:rPr>
                <a:t>a</a:t>
              </a:r>
              <a:endParaRPr kumimoji="1" lang="ru-RU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2351088" y="1576388"/>
            <a:ext cx="534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4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h</a:t>
            </a:r>
            <a:r>
              <a:rPr kumimoji="1" lang="en-US" sz="2400" b="1" i="1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a</a:t>
            </a:r>
            <a:endParaRPr kumimoji="1" lang="ru-RU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cxnSp>
        <p:nvCxnSpPr>
          <p:cNvPr id="35" name="Прямая соединительная линия 34"/>
          <p:cNvCxnSpPr>
            <a:cxnSpLocks noChangeShapeType="1"/>
          </p:cNvCxnSpPr>
          <p:nvPr/>
        </p:nvCxnSpPr>
        <p:spPr bwMode="auto">
          <a:xfrm>
            <a:off x="2889250" y="962025"/>
            <a:ext cx="17463" cy="163830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40" name="Полилиния 39"/>
          <p:cNvSpPr>
            <a:spLocks noChangeArrowheads="1"/>
          </p:cNvSpPr>
          <p:nvPr/>
        </p:nvSpPr>
        <p:spPr bwMode="auto">
          <a:xfrm>
            <a:off x="2892425" y="2359025"/>
            <a:ext cx="207963" cy="223838"/>
          </a:xfrm>
          <a:custGeom>
            <a:avLst/>
            <a:gdLst>
              <a:gd name="T0" fmla="*/ 0 w 157163"/>
              <a:gd name="T1" fmla="*/ 0 h 126207"/>
              <a:gd name="T2" fmla="*/ 1959303 w 157163"/>
              <a:gd name="T3" fmla="*/ 0 h 126207"/>
              <a:gd name="T4" fmla="*/ 1929630 w 157163"/>
              <a:gd name="T5" fmla="*/ 21913981 h 126207"/>
              <a:gd name="T6" fmla="*/ 0 60000 65536"/>
              <a:gd name="T7" fmla="*/ 0 60000 65536"/>
              <a:gd name="T8" fmla="*/ 0 60000 65536"/>
              <a:gd name="T9" fmla="*/ 0 w 157163"/>
              <a:gd name="T10" fmla="*/ 0 h 126207"/>
              <a:gd name="T11" fmla="*/ 157163 w 157163"/>
              <a:gd name="T12" fmla="*/ 126207 h 12620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7163" h="126207">
                <a:moveTo>
                  <a:pt x="0" y="0"/>
                </a:moveTo>
                <a:lnTo>
                  <a:pt x="157163" y="0"/>
                </a:lnTo>
                <a:cubicBezTo>
                  <a:pt x="156369" y="42069"/>
                  <a:pt x="155576" y="84138"/>
                  <a:pt x="154782" y="126207"/>
                </a:cubicBezTo>
              </a:path>
            </a:pathLst>
          </a:custGeom>
          <a:noFill/>
          <a:ln w="1905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7418" name="Rectangle 32"/>
          <p:cNvSpPr>
            <a:spLocks noChangeArrowheads="1"/>
          </p:cNvSpPr>
          <p:nvPr/>
        </p:nvSpPr>
        <p:spPr bwMode="auto">
          <a:xfrm>
            <a:off x="6162675" y="481013"/>
            <a:ext cx="1344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4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S = ah</a:t>
            </a:r>
            <a:r>
              <a:rPr kumimoji="1" lang="en-US" sz="2400" b="1" i="1" u="none" strike="noStrike" kern="1200" cap="none" spc="0" normalizeH="0" baseline="-2500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a</a:t>
            </a:r>
            <a:endParaRPr kumimoji="1" lang="ru-RU" sz="2400" b="1" i="1" u="none" strike="noStrike" kern="1200" cap="none" spc="0" normalizeH="0" baseline="-2500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Bookman Old Style" pitchFamily="18" charset="0"/>
              <a:ea typeface="+mn-ea"/>
              <a:cs typeface="Arial" charset="0"/>
            </a:endParaRPr>
          </a:p>
        </p:txBody>
      </p:sp>
      <p:sp>
        <p:nvSpPr>
          <p:cNvPr id="38" name="Трапеция 37"/>
          <p:cNvSpPr/>
          <p:nvPr/>
        </p:nvSpPr>
        <p:spPr bwMode="auto">
          <a:xfrm>
            <a:off x="1198563" y="3848100"/>
            <a:ext cx="2863850" cy="1308100"/>
          </a:xfrm>
          <a:prstGeom prst="trapezoid">
            <a:avLst>
              <a:gd name="adj" fmla="val 35646"/>
            </a:avLst>
          </a:prstGeom>
          <a:solidFill>
            <a:srgbClr val="92D050">
              <a:alpha val="40000"/>
            </a:srgbClr>
          </a:solidFill>
          <a:ln w="222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2405063" y="5086350"/>
            <a:ext cx="368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4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b</a:t>
            </a:r>
            <a:endParaRPr kumimoji="1" lang="ru-RU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2" name="Прямоугольник 18"/>
          <p:cNvSpPr>
            <a:spLocks noChangeArrowheads="1"/>
          </p:cNvSpPr>
          <p:nvPr/>
        </p:nvSpPr>
        <p:spPr bwMode="auto">
          <a:xfrm>
            <a:off x="1624013" y="4292600"/>
            <a:ext cx="400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4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h</a:t>
            </a:r>
            <a:endParaRPr kumimoji="1" lang="ru-RU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cxnSp>
        <p:nvCxnSpPr>
          <p:cNvPr id="3" name="Прямая соединительная линия 34"/>
          <p:cNvCxnSpPr>
            <a:cxnSpLocks noChangeShapeType="1"/>
          </p:cNvCxnSpPr>
          <p:nvPr/>
        </p:nvCxnSpPr>
        <p:spPr bwMode="auto">
          <a:xfrm flipH="1">
            <a:off x="1657350" y="3859213"/>
            <a:ext cx="9525" cy="1292225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4" name="Полилиния 39"/>
          <p:cNvSpPr>
            <a:spLocks noChangeArrowheads="1"/>
          </p:cNvSpPr>
          <p:nvPr/>
        </p:nvSpPr>
        <p:spPr bwMode="auto">
          <a:xfrm>
            <a:off x="1655763" y="4960938"/>
            <a:ext cx="187325" cy="187325"/>
          </a:xfrm>
          <a:custGeom>
            <a:avLst/>
            <a:gdLst>
              <a:gd name="T0" fmla="*/ 0 w 157163"/>
              <a:gd name="T1" fmla="*/ 0 h 126207"/>
              <a:gd name="T2" fmla="*/ 764846 w 157163"/>
              <a:gd name="T3" fmla="*/ 0 h 126207"/>
              <a:gd name="T4" fmla="*/ 753255 w 157163"/>
              <a:gd name="T5" fmla="*/ 4415537 h 126207"/>
              <a:gd name="T6" fmla="*/ 0 60000 65536"/>
              <a:gd name="T7" fmla="*/ 0 60000 65536"/>
              <a:gd name="T8" fmla="*/ 0 60000 65536"/>
              <a:gd name="T9" fmla="*/ 0 w 157163"/>
              <a:gd name="T10" fmla="*/ 0 h 126207"/>
              <a:gd name="T11" fmla="*/ 157163 w 157163"/>
              <a:gd name="T12" fmla="*/ 126207 h 12620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7163" h="126207">
                <a:moveTo>
                  <a:pt x="0" y="0"/>
                </a:moveTo>
                <a:lnTo>
                  <a:pt x="157163" y="0"/>
                </a:lnTo>
                <a:cubicBezTo>
                  <a:pt x="156369" y="42069"/>
                  <a:pt x="155576" y="84138"/>
                  <a:pt x="154782" y="126207"/>
                </a:cubicBezTo>
              </a:path>
            </a:pathLst>
          </a:custGeom>
          <a:noFill/>
          <a:ln w="1905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9" name="Прямоугольник 38"/>
          <p:cNvSpPr>
            <a:spLocks noChangeArrowheads="1"/>
          </p:cNvSpPr>
          <p:nvPr/>
        </p:nvSpPr>
        <p:spPr bwMode="auto">
          <a:xfrm>
            <a:off x="2401888" y="3427413"/>
            <a:ext cx="3937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4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a</a:t>
            </a:r>
            <a:endParaRPr kumimoji="1" lang="ru-RU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grpSp>
        <p:nvGrpSpPr>
          <p:cNvPr id="17425" name="Группа 15"/>
          <p:cNvGrpSpPr>
            <a:grpSpLocks/>
          </p:cNvGrpSpPr>
          <p:nvPr/>
        </p:nvGrpSpPr>
        <p:grpSpPr bwMode="auto">
          <a:xfrm>
            <a:off x="1377950" y="5462588"/>
            <a:ext cx="1974850" cy="836612"/>
            <a:chOff x="5227607" y="2297517"/>
            <a:chExt cx="1975162" cy="836793"/>
          </a:xfrm>
        </p:grpSpPr>
        <p:sp>
          <p:nvSpPr>
            <p:cNvPr id="17443" name="Прямоугольник 20"/>
            <p:cNvSpPr>
              <a:spLocks noChangeArrowheads="1"/>
            </p:cNvSpPr>
            <p:nvPr/>
          </p:nvSpPr>
          <p:spPr bwMode="auto">
            <a:xfrm>
              <a:off x="6165968" y="2677012"/>
              <a:ext cx="392174" cy="457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2400" b="1" i="1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Arial" charset="0"/>
                </a:rPr>
                <a:t>2</a:t>
              </a:r>
              <a:endParaRPr kumimoji="1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7444" name="Прямоугольник 21"/>
            <p:cNvSpPr>
              <a:spLocks noChangeArrowheads="1"/>
            </p:cNvSpPr>
            <p:nvPr/>
          </p:nvSpPr>
          <p:spPr bwMode="auto">
            <a:xfrm>
              <a:off x="5870646" y="2297517"/>
              <a:ext cx="963765" cy="457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2400" b="1" i="1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Arial" charset="0"/>
                </a:rPr>
                <a:t>a</a:t>
              </a:r>
              <a:r>
                <a:rPr kumimoji="1" lang="ru-RU" sz="2400" b="1" i="1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Arial" charset="0"/>
                </a:rPr>
                <a:t> + </a:t>
              </a:r>
              <a:r>
                <a:rPr kumimoji="1" lang="en-US" sz="2400" b="1" i="1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Arial" charset="0"/>
                </a:rPr>
                <a:t>b</a:t>
              </a:r>
              <a:endParaRPr kumimoji="1" lang="ru-RU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7445" name="Прямоугольник 22"/>
            <p:cNvSpPr>
              <a:spLocks noChangeArrowheads="1"/>
            </p:cNvSpPr>
            <p:nvPr/>
          </p:nvSpPr>
          <p:spPr bwMode="auto">
            <a:xfrm>
              <a:off x="5227607" y="2503937"/>
              <a:ext cx="1975162" cy="457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2400" b="1" i="1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Arial" charset="0"/>
                </a:rPr>
                <a:t>S =          h</a:t>
              </a:r>
              <a:endParaRPr kumimoji="1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cxnSp>
          <p:nvCxnSpPr>
            <p:cNvPr id="17446" name="Прямая соединительная линия 23"/>
            <p:cNvCxnSpPr>
              <a:cxnSpLocks noChangeShapeType="1"/>
            </p:cNvCxnSpPr>
            <p:nvPr/>
          </p:nvCxnSpPr>
          <p:spPr bwMode="auto">
            <a:xfrm>
              <a:off x="5969191" y="2722279"/>
              <a:ext cx="802257" cy="0"/>
            </a:xfrm>
            <a:prstGeom prst="line">
              <a:avLst/>
            </a:prstGeom>
            <a:noFill/>
            <a:ln w="28575" algn="ctr">
              <a:solidFill>
                <a:srgbClr val="C00000"/>
              </a:solidFill>
              <a:round/>
              <a:headEnd/>
              <a:tailEnd/>
            </a:ln>
          </p:spPr>
        </p:cxnSp>
      </p:grpSp>
      <p:sp>
        <p:nvSpPr>
          <p:cNvPr id="20" name="Полилиния 19"/>
          <p:cNvSpPr/>
          <p:nvPr/>
        </p:nvSpPr>
        <p:spPr bwMode="auto">
          <a:xfrm>
            <a:off x="5370513" y="2735263"/>
            <a:ext cx="2243137" cy="2473325"/>
          </a:xfrm>
          <a:custGeom>
            <a:avLst/>
            <a:gdLst>
              <a:gd name="connsiteX0" fmla="*/ 0 w 3614057"/>
              <a:gd name="connsiteY0" fmla="*/ 714103 h 3605349"/>
              <a:gd name="connsiteX1" fmla="*/ 2891245 w 3614057"/>
              <a:gd name="connsiteY1" fmla="*/ 0 h 3605349"/>
              <a:gd name="connsiteX2" fmla="*/ 3614057 w 3614057"/>
              <a:gd name="connsiteY2" fmla="*/ 1454332 h 3605349"/>
              <a:gd name="connsiteX3" fmla="*/ 1445623 w 3614057"/>
              <a:gd name="connsiteY3" fmla="*/ 3605349 h 3605349"/>
              <a:gd name="connsiteX4" fmla="*/ 0 w 3614057"/>
              <a:gd name="connsiteY4" fmla="*/ 714103 h 3605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4057" h="3605349">
                <a:moveTo>
                  <a:pt x="0" y="714103"/>
                </a:moveTo>
                <a:lnTo>
                  <a:pt x="2891245" y="0"/>
                </a:lnTo>
                <a:lnTo>
                  <a:pt x="3614057" y="1454332"/>
                </a:lnTo>
                <a:lnTo>
                  <a:pt x="1445623" y="3605349"/>
                </a:lnTo>
                <a:lnTo>
                  <a:pt x="0" y="714103"/>
                </a:lnTo>
                <a:close/>
              </a:path>
            </a:pathLst>
          </a:custGeom>
          <a:solidFill>
            <a:srgbClr val="92D050">
              <a:alpha val="40000"/>
            </a:srgbClr>
          </a:solidFill>
          <a:ln w="222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Прямоугольник 18"/>
          <p:cNvSpPr>
            <a:spLocks noChangeArrowheads="1"/>
          </p:cNvSpPr>
          <p:nvPr/>
        </p:nvSpPr>
        <p:spPr bwMode="auto">
          <a:xfrm>
            <a:off x="6024563" y="3984625"/>
            <a:ext cx="53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4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d</a:t>
            </a:r>
            <a:r>
              <a:rPr kumimoji="1" lang="en-US" sz="2400" b="1" i="1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2</a:t>
            </a:r>
            <a:endParaRPr kumimoji="1" lang="ru-RU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cxnSp>
        <p:nvCxnSpPr>
          <p:cNvPr id="6" name="Прямая соединительная линия 34"/>
          <p:cNvCxnSpPr>
            <a:cxnSpLocks noChangeShapeType="1"/>
          </p:cNvCxnSpPr>
          <p:nvPr/>
        </p:nvCxnSpPr>
        <p:spPr bwMode="auto">
          <a:xfrm flipH="1">
            <a:off x="6278563" y="2735263"/>
            <a:ext cx="898525" cy="2473325"/>
          </a:xfrm>
          <a:prstGeom prst="line">
            <a:avLst/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</p:cxnSp>
      <p:sp>
        <p:nvSpPr>
          <p:cNvPr id="29" name="Прямоугольник 28"/>
          <p:cNvSpPr>
            <a:spLocks noChangeArrowheads="1"/>
          </p:cNvSpPr>
          <p:nvPr/>
        </p:nvSpPr>
        <p:spPr bwMode="auto">
          <a:xfrm>
            <a:off x="6192838" y="2973388"/>
            <a:ext cx="53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4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d</a:t>
            </a:r>
            <a:r>
              <a:rPr kumimoji="1" lang="en-US" sz="2400" b="1" i="1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1</a:t>
            </a: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cxnSp>
        <p:nvCxnSpPr>
          <p:cNvPr id="31" name="Прямая соединительная линия 30"/>
          <p:cNvCxnSpPr>
            <a:cxnSpLocks noChangeShapeType="1"/>
            <a:stCxn id="20" idx="0"/>
            <a:endCxn id="20" idx="2"/>
          </p:cNvCxnSpPr>
          <p:nvPr/>
        </p:nvCxnSpPr>
        <p:spPr bwMode="auto">
          <a:xfrm>
            <a:off x="5381625" y="3225800"/>
            <a:ext cx="2243138" cy="506413"/>
          </a:xfrm>
          <a:prstGeom prst="line">
            <a:avLst/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</p:cxnSp>
      <p:sp>
        <p:nvSpPr>
          <p:cNvPr id="43" name="Дуга 42"/>
          <p:cNvSpPr/>
          <p:nvPr/>
        </p:nvSpPr>
        <p:spPr bwMode="auto">
          <a:xfrm>
            <a:off x="6345238" y="3103563"/>
            <a:ext cx="939800" cy="1071562"/>
          </a:xfrm>
          <a:prstGeom prst="arc">
            <a:avLst>
              <a:gd name="adj1" fmla="val 17715978"/>
              <a:gd name="adj2" fmla="val 389026"/>
            </a:avLst>
          </a:prstGeom>
          <a:noFill/>
          <a:ln w="50800" cap="flat" cmpd="dbl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827908" y="3176572"/>
            <a:ext cx="427328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l-GR" sz="2400" b="1" i="1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Cambria" pitchFamily="18" charset="0"/>
                <a:ea typeface="+mn-ea"/>
                <a:cs typeface="Arial" charset="0"/>
              </a:rPr>
              <a:t>α</a:t>
            </a:r>
            <a:endParaRPr kumimoji="1" lang="ru-RU" sz="2400" b="0" i="0" u="none" strike="noStrike" kern="1200" cap="none" spc="0" normalizeH="0" baseline="0" noProof="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grpSp>
        <p:nvGrpSpPr>
          <p:cNvPr id="17433" name="Группа 15"/>
          <p:cNvGrpSpPr>
            <a:grpSpLocks/>
          </p:cNvGrpSpPr>
          <p:nvPr/>
        </p:nvGrpSpPr>
        <p:grpSpPr bwMode="auto">
          <a:xfrm>
            <a:off x="5832475" y="5278438"/>
            <a:ext cx="2625725" cy="828675"/>
            <a:chOff x="5227606" y="2323395"/>
            <a:chExt cx="2624917" cy="828171"/>
          </a:xfrm>
        </p:grpSpPr>
        <p:sp>
          <p:nvSpPr>
            <p:cNvPr id="17439" name="Прямоугольник 31"/>
            <p:cNvSpPr>
              <a:spLocks noChangeArrowheads="1"/>
            </p:cNvSpPr>
            <p:nvPr/>
          </p:nvSpPr>
          <p:spPr bwMode="auto">
            <a:xfrm>
              <a:off x="5852889" y="2694644"/>
              <a:ext cx="391991" cy="456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2400" b="1" i="1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Arial" charset="0"/>
                </a:rPr>
                <a:t>2</a:t>
              </a:r>
              <a:endParaRPr kumimoji="1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7440" name="Прямоугольник 32"/>
            <p:cNvSpPr>
              <a:spLocks noChangeArrowheads="1"/>
            </p:cNvSpPr>
            <p:nvPr/>
          </p:nvSpPr>
          <p:spPr bwMode="auto">
            <a:xfrm>
              <a:off x="5870346" y="2323395"/>
              <a:ext cx="391991" cy="456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ru-RU" sz="2400" b="1" i="1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Arial" charset="0"/>
                </a:rPr>
                <a:t>1</a:t>
              </a:r>
              <a:endParaRPr kumimoji="1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  <p:sp>
          <p:nvSpPr>
            <p:cNvPr id="17441" name="Прямоугольник 33"/>
            <p:cNvSpPr>
              <a:spLocks noChangeArrowheads="1"/>
            </p:cNvSpPr>
            <p:nvPr/>
          </p:nvSpPr>
          <p:spPr bwMode="auto">
            <a:xfrm>
              <a:off x="5227606" y="2504260"/>
              <a:ext cx="2624917" cy="456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sz="2400" b="1" i="1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Arial" charset="0"/>
                </a:rPr>
                <a:t>S =    d</a:t>
              </a:r>
              <a:r>
                <a:rPr kumimoji="1" lang="en-US" sz="2400" b="1" i="1" u="none" strike="noStrike" kern="1200" cap="none" spc="0" normalizeH="0" baseline="-2500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Arial" charset="0"/>
                </a:rPr>
                <a:t>1</a:t>
              </a:r>
              <a:r>
                <a:rPr kumimoji="1" lang="en-US" sz="2400" b="1" i="1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Arial" charset="0"/>
                </a:rPr>
                <a:t>d</a:t>
              </a:r>
              <a:r>
                <a:rPr kumimoji="1" lang="en-US" sz="2400" b="1" i="1" u="none" strike="noStrike" kern="1200" cap="none" spc="0" normalizeH="0" baseline="-2500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Arial" charset="0"/>
                </a:rPr>
                <a:t>2 </a:t>
              </a:r>
              <a:r>
                <a:rPr kumimoji="1" lang="en-US" sz="2400" b="1" i="1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Arial" charset="0"/>
                </a:rPr>
                <a:t>sin</a:t>
              </a:r>
              <a:r>
                <a:rPr kumimoji="1" lang="en-US" sz="1200" b="1" i="1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Arial" charset="0"/>
                </a:rPr>
                <a:t> </a:t>
              </a:r>
              <a:r>
                <a:rPr kumimoji="1" lang="el-GR" sz="2400" b="1" i="1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itchFamily="18" charset="0"/>
                  <a:ea typeface="+mn-ea"/>
                  <a:cs typeface="Arial" charset="0"/>
                </a:rPr>
                <a:t>α</a:t>
              </a:r>
              <a:endParaRPr kumimoji="1" lang="ru-RU" sz="1800" b="1" i="1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Arial" charset="0"/>
              </a:endParaRPr>
            </a:p>
          </p:txBody>
        </p:sp>
        <p:cxnSp>
          <p:nvCxnSpPr>
            <p:cNvPr id="17442" name="Прямая соединительная линия 36"/>
            <p:cNvCxnSpPr>
              <a:cxnSpLocks noChangeShapeType="1"/>
            </p:cNvCxnSpPr>
            <p:nvPr/>
          </p:nvCxnSpPr>
          <p:spPr bwMode="auto">
            <a:xfrm>
              <a:off x="5909094" y="2751826"/>
              <a:ext cx="301925" cy="0"/>
            </a:xfrm>
            <a:prstGeom prst="line">
              <a:avLst/>
            </a:prstGeom>
            <a:noFill/>
            <a:ln w="28575" algn="ctr">
              <a:solidFill>
                <a:srgbClr val="C00000"/>
              </a:solidFill>
              <a:round/>
              <a:headEnd/>
              <a:tailEnd/>
            </a:ln>
          </p:spPr>
        </p:cxnSp>
      </p:grpSp>
      <p:sp>
        <p:nvSpPr>
          <p:cNvPr id="26" name="Параллелограмм 25"/>
          <p:cNvSpPr/>
          <p:nvPr/>
        </p:nvSpPr>
        <p:spPr bwMode="auto">
          <a:xfrm>
            <a:off x="5318125" y="1031875"/>
            <a:ext cx="2466975" cy="1293813"/>
          </a:xfrm>
          <a:prstGeom prst="parallelogram">
            <a:avLst>
              <a:gd name="adj" fmla="val 37944"/>
            </a:avLst>
          </a:prstGeom>
          <a:solidFill>
            <a:srgbClr val="92D050">
              <a:alpha val="40000"/>
            </a:srgbClr>
          </a:solidFill>
          <a:ln w="222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auto">
          <a:xfrm>
            <a:off x="6173788" y="2170113"/>
            <a:ext cx="392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4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a</a:t>
            </a:r>
            <a:endParaRPr kumimoji="1" lang="ru-RU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8" name="Прямоугольник 18"/>
          <p:cNvSpPr>
            <a:spLocks noChangeArrowheads="1"/>
          </p:cNvSpPr>
          <p:nvPr/>
        </p:nvSpPr>
        <p:spPr bwMode="auto">
          <a:xfrm>
            <a:off x="5853113" y="1282700"/>
            <a:ext cx="534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4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h</a:t>
            </a:r>
            <a:r>
              <a:rPr kumimoji="1" lang="en-US" sz="2400" b="1" i="1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Arial" charset="0"/>
              </a:rPr>
              <a:t>a</a:t>
            </a:r>
            <a:endParaRPr kumimoji="1" lang="ru-RU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cxnSp>
        <p:nvCxnSpPr>
          <p:cNvPr id="9" name="Прямая соединительная линия 34"/>
          <p:cNvCxnSpPr>
            <a:cxnSpLocks noChangeShapeType="1"/>
          </p:cNvCxnSpPr>
          <p:nvPr/>
        </p:nvCxnSpPr>
        <p:spPr bwMode="auto">
          <a:xfrm flipH="1">
            <a:off x="5813425" y="1041400"/>
            <a:ext cx="9525" cy="1293813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0" name="Полилиния 39"/>
          <p:cNvSpPr>
            <a:spLocks noChangeArrowheads="1"/>
          </p:cNvSpPr>
          <p:nvPr/>
        </p:nvSpPr>
        <p:spPr bwMode="auto">
          <a:xfrm>
            <a:off x="5826125" y="2141538"/>
            <a:ext cx="187325" cy="193675"/>
          </a:xfrm>
          <a:custGeom>
            <a:avLst/>
            <a:gdLst>
              <a:gd name="T0" fmla="*/ 0 w 157163"/>
              <a:gd name="T1" fmla="*/ 0 h 126207"/>
              <a:gd name="T2" fmla="*/ 764846 w 157163"/>
              <a:gd name="T3" fmla="*/ 0 h 126207"/>
              <a:gd name="T4" fmla="*/ 753255 w 157163"/>
              <a:gd name="T5" fmla="*/ 5980236 h 126207"/>
              <a:gd name="T6" fmla="*/ 0 60000 65536"/>
              <a:gd name="T7" fmla="*/ 0 60000 65536"/>
              <a:gd name="T8" fmla="*/ 0 60000 65536"/>
              <a:gd name="T9" fmla="*/ 0 w 157163"/>
              <a:gd name="T10" fmla="*/ 0 h 126207"/>
              <a:gd name="T11" fmla="*/ 157163 w 157163"/>
              <a:gd name="T12" fmla="*/ 126207 h 12620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7163" h="126207">
                <a:moveTo>
                  <a:pt x="0" y="0"/>
                </a:moveTo>
                <a:lnTo>
                  <a:pt x="157163" y="0"/>
                </a:lnTo>
                <a:cubicBezTo>
                  <a:pt x="156369" y="42069"/>
                  <a:pt x="155576" y="84138"/>
                  <a:pt x="154782" y="126207"/>
                </a:cubicBezTo>
              </a:path>
            </a:pathLst>
          </a:custGeom>
          <a:noFill/>
          <a:ln w="1905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810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5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500"/>
                            </p:stCondLst>
                            <p:childTnLst>
                              <p:par>
                                <p:cTn id="8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000"/>
                            </p:stCondLst>
                            <p:childTnLst>
                              <p:par>
                                <p:cTn id="8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2000"/>
                            </p:stCondLst>
                            <p:childTnLst>
                              <p:par>
                                <p:cTn id="9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40" grpId="0" animBg="1"/>
      <p:bldP spid="38" grpId="0" animBg="1"/>
      <p:bldP spid="18" grpId="0"/>
      <p:bldP spid="2" grpId="0"/>
      <p:bldP spid="4" grpId="0" animBg="1"/>
      <p:bldP spid="39" grpId="0"/>
      <p:bldP spid="20" grpId="0" animBg="1"/>
      <p:bldP spid="5" grpId="0"/>
      <p:bldP spid="29" grpId="0"/>
      <p:bldP spid="43" grpId="0" animBg="1"/>
      <p:bldP spid="26" grpId="0" animBg="1"/>
      <p:bldP spid="7" grpId="0"/>
      <p:bldP spid="8" grpId="0"/>
      <p:bldP spid="10" grpId="0" animBg="1"/>
    </p:bldLst>
  </p:timing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elling a Product or Serv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Другая 1">
      <a:majorFont>
        <a:latin typeface="Century Gothic"/>
        <a:ea typeface=""/>
        <a:cs typeface=""/>
      </a:majorFont>
      <a:minorFont>
        <a:latin typeface="Bookman Old Styl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elling a Product or Service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Service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Serv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Service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2661</TotalTime>
  <Words>458</Words>
  <Application>Microsoft Office PowerPoint</Application>
  <PresentationFormat>Экран (4:3)</PresentationFormat>
  <Paragraphs>162</Paragraphs>
  <Slides>20</Slides>
  <Notes>6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13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36" baseType="lpstr">
      <vt:lpstr>Arial</vt:lpstr>
      <vt:lpstr>Bookman Old Style</vt:lpstr>
      <vt:lpstr>Calibri</vt:lpstr>
      <vt:lpstr>Cambria</vt:lpstr>
      <vt:lpstr>Century Gothic</vt:lpstr>
      <vt:lpstr>Constantia</vt:lpstr>
      <vt:lpstr>Gill Sans MT</vt:lpstr>
      <vt:lpstr>Monotype Corsiva</vt:lpstr>
      <vt:lpstr>Symbol</vt:lpstr>
      <vt:lpstr>Tahoma</vt:lpstr>
      <vt:lpstr>Times New Roman</vt:lpstr>
      <vt:lpstr>Wingdings</vt:lpstr>
      <vt:lpstr>Wingdings 3</vt:lpstr>
      <vt:lpstr>Urban Pop</vt:lpstr>
      <vt:lpstr>Selling a Product or Service</vt:lpstr>
      <vt:lpstr>Формула</vt:lpstr>
      <vt:lpstr> «Объёмы прямой призмы и цилиндра  Задачи ЕГЭ.» </vt:lpstr>
      <vt:lpstr>задачи на урок:</vt:lpstr>
      <vt:lpstr>Объем  ПРЯМОЙ  призмы  И ЦИЛИНДРА</vt:lpstr>
      <vt:lpstr>Презентация PowerPoint</vt:lpstr>
      <vt:lpstr>Презентация PowerPoint</vt:lpstr>
      <vt:lpstr>Презентация PowerPoint</vt:lpstr>
      <vt:lpstr>ЗАДАЧА 1 (27082) </vt:lpstr>
      <vt:lpstr>ЗАДАЧА 2 (27084)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sch</cp:lastModifiedBy>
  <cp:revision>239</cp:revision>
  <dcterms:created xsi:type="dcterms:W3CDTF">2011-08-14T12:17:48Z</dcterms:created>
  <dcterms:modified xsi:type="dcterms:W3CDTF">2022-12-04T18:12:09Z</dcterms:modified>
</cp:coreProperties>
</file>