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9" r:id="rId3"/>
    <p:sldId id="276" r:id="rId4"/>
    <p:sldId id="290" r:id="rId5"/>
    <p:sldId id="291" r:id="rId6"/>
    <p:sldId id="274" r:id="rId7"/>
    <p:sldId id="294" r:id="rId8"/>
    <p:sldId id="277" r:id="rId9"/>
    <p:sldId id="278" r:id="rId10"/>
    <p:sldId id="295" r:id="rId11"/>
    <p:sldId id="267" r:id="rId12"/>
    <p:sldId id="296" r:id="rId13"/>
    <p:sldId id="297" r:id="rId14"/>
  </p:sldIdLst>
  <p:sldSz cx="12192000" cy="6858000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FF9900"/>
    <a:srgbClr val="FFCC66"/>
    <a:srgbClr val="FFCCFF"/>
    <a:srgbClr val="0066FF"/>
    <a:srgbClr val="99FF33"/>
    <a:srgbClr val="EAE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>
      <p:cViewPr varScale="1">
        <p:scale>
          <a:sx n="69" d="100"/>
          <a:sy n="69" d="100"/>
        </p:scale>
        <p:origin x="66" y="1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D9D0-627F-40CA-AF48-15ECBCD146C8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83E9F-B612-48AA-AB71-F97F76F33B8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2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93401-B95A-4A4B-9D75-7392BE82959E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FFAF9-2961-40A4-B7F5-BA3DBE4B3E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68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791E-A4F6-416B-90EA-DAC2EE1288B6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16D30-7380-4E2B-A6B3-60F0ECD248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62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92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46800" y="1828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146800" y="3733800"/>
            <a:ext cx="5029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8288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741333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957733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53E8255-738D-412D-BBEB-ECCE4811C161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6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64E9-373F-432C-8C13-C6F242C8D1A7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001EB-3F60-4D04-AF49-81A753E88F6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82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84248-AA6C-4E5B-998E-9291AE599FE3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9E981-D040-43BF-A98F-29EEFE6FFA1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66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755A0-3F44-4E90-AD21-087F9DF2CE33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ECC02-F24A-41E8-9CA7-E7B799907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7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2A417-CC73-414D-8911-5D63624F5EB4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0E8BE-514B-4638-B566-FEF6C4DF05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3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FD48-BF99-4891-8107-B037AF553EDA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A670B-DAC2-4906-9748-4053A9DB8C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58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28D6A-59AD-4447-9A30-F0DB8E6FAACF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CB5AE-E62B-43C6-9E40-C7E480F4585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84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8F62D-C474-4CE6-A662-E5BD868BF8C3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42532-3B1C-4511-A61B-C4C18FC7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17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98CAD-4CF3-42D1-B0B8-E0AEAADE0A28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95904-2D2B-445A-BD9B-A3F0EFE5AD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31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28B3DD-3579-4AA6-90B6-095F2F013605}" type="datetimeFigureOut">
              <a:rPr lang="ru-RU" smtClean="0"/>
              <a:pPr>
                <a:defRPr/>
              </a:pPr>
              <a:t>28.11.2022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555812D-782D-4143-A3EF-374A80D1C1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82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42.wmf"/><Relationship Id="rId18" Type="http://schemas.openxmlformats.org/officeDocument/2006/relationships/oleObject" Target="../embeddings/oleObject39.bin"/><Relationship Id="rId3" Type="http://schemas.openxmlformats.org/officeDocument/2006/relationships/image" Target="../media/image1.png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20" Type="http://schemas.openxmlformats.org/officeDocument/2006/relationships/image" Target="../media/image28.png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41.wmf"/><Relationship Id="rId5" Type="http://schemas.openxmlformats.org/officeDocument/2006/relationships/image" Target="../media/image38.wmf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45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40.wmf"/><Relationship Id="rId14" Type="http://schemas.openxmlformats.org/officeDocument/2006/relationships/oleObject" Target="../embeddings/oleObject3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png"/><Relationship Id="rId5" Type="http://schemas.openxmlformats.org/officeDocument/2006/relationships/image" Target="../media/image4.e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emf"/><Relationship Id="rId1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7.wmf"/><Relationship Id="rId3" Type="http://schemas.openxmlformats.org/officeDocument/2006/relationships/image" Target="../media/image1.png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8.gi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oleObject" Target="../embeddings/oleObject15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4.wmf"/><Relationship Id="rId18" Type="http://schemas.openxmlformats.org/officeDocument/2006/relationships/oleObject" Target="../embeddings/oleObject23.bin"/><Relationship Id="rId3" Type="http://schemas.openxmlformats.org/officeDocument/2006/relationships/image" Target="../media/image1.png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2.bin"/><Relationship Id="rId20" Type="http://schemas.openxmlformats.org/officeDocument/2006/relationships/image" Target="../media/image28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19.bin"/><Relationship Id="rId19" Type="http://schemas.openxmlformats.org/officeDocument/2006/relationships/image" Target="../media/image27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2.wmf"/><Relationship Id="rId1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31.bin"/><Relationship Id="rId3" Type="http://schemas.openxmlformats.org/officeDocument/2006/relationships/image" Target="../media/image1.png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0.bin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27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2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Группа 1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10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Freeform 13"/>
          <p:cNvSpPr>
            <a:spLocks/>
          </p:cNvSpPr>
          <p:nvPr/>
        </p:nvSpPr>
        <p:spPr bwMode="auto">
          <a:xfrm>
            <a:off x="191344" y="76200"/>
            <a:ext cx="11881320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429708" y="282757"/>
            <a:ext cx="2316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29.11.22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891490" y="1312866"/>
            <a:ext cx="61526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Классная работа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380" y="4307499"/>
            <a:ext cx="3332560" cy="2461334"/>
          </a:xfrm>
          <a:prstGeom prst="rect">
            <a:avLst/>
          </a:prstGeom>
        </p:spPr>
      </p:pic>
      <p:sp>
        <p:nvSpPr>
          <p:cNvPr id="55" name="Прямоугольник 54"/>
          <p:cNvSpPr/>
          <p:nvPr/>
        </p:nvSpPr>
        <p:spPr>
          <a:xfrm>
            <a:off x="1923224" y="2812658"/>
            <a:ext cx="8345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Основное свойство дроби</a:t>
            </a:r>
            <a:endParaRPr lang="ru-RU" sz="5400" b="1" i="1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1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8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71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9" name="Freeform 13"/>
          <p:cNvSpPr>
            <a:spLocks/>
          </p:cNvSpPr>
          <p:nvPr/>
        </p:nvSpPr>
        <p:spPr bwMode="auto">
          <a:xfrm>
            <a:off x="263352" y="76200"/>
            <a:ext cx="11737304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86" name="Text Box 13"/>
              <p:cNvSpPr txBox="1">
                <a:spLocks noChangeArrowheads="1"/>
              </p:cNvSpPr>
              <p:nvPr/>
            </p:nvSpPr>
            <p:spPr bwMode="auto">
              <a:xfrm>
                <a:off x="623393" y="290643"/>
                <a:ext cx="10993220" cy="1080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sz="4000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Сократите дробь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𝟓𝟎𝟒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𝟕𝟐𝟎</m:t>
                        </m:r>
                      </m:den>
                    </m:f>
                  </m:oMath>
                </a14:m>
                <a:r>
                  <a:rPr lang="ru-RU" sz="4000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 разными способами:</a:t>
                </a:r>
                <a:endParaRPr lang="ru-RU" sz="4000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7186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393" y="290643"/>
                <a:ext cx="10993220" cy="1080424"/>
              </a:xfrm>
              <a:prstGeom prst="rect">
                <a:avLst/>
              </a:prstGeom>
              <a:blipFill rotWithShape="0">
                <a:blip r:embed="rId3"/>
                <a:stretch>
                  <a:fillRect l="-2051" b="-152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7" y="3934484"/>
            <a:ext cx="2171697" cy="21716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0340" y="1899810"/>
            <a:ext cx="1099321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помощью признаков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делимости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514350" indent="-514350">
              <a:buAutoNum type="arabicParenR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514350" indent="-514350">
              <a:buAutoNum type="arabicParenR"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 помощью разложения на простые множители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 помощью НОД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5460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0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51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35" name="Freeform 13"/>
          <p:cNvSpPr>
            <a:spLocks/>
          </p:cNvSpPr>
          <p:nvPr/>
        </p:nvSpPr>
        <p:spPr bwMode="auto">
          <a:xfrm>
            <a:off x="191344" y="76200"/>
            <a:ext cx="11809312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639385"/>
              </p:ext>
            </p:extLst>
          </p:nvPr>
        </p:nvGraphicFramePr>
        <p:xfrm>
          <a:off x="1439791" y="1589118"/>
          <a:ext cx="576337" cy="1644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" name="Формула" r:id="rId4" imgW="139680" imgH="393480" progId="Equation.3">
                  <p:embed/>
                </p:oleObj>
              </mc:Choice>
              <mc:Fallback>
                <p:oleObj name="Формула" r:id="rId4" imgW="13968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791" y="1589118"/>
                        <a:ext cx="576337" cy="16445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898039"/>
              </p:ext>
            </p:extLst>
          </p:nvPr>
        </p:nvGraphicFramePr>
        <p:xfrm>
          <a:off x="1411469" y="3265060"/>
          <a:ext cx="574675" cy="1502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" name="Формула" r:id="rId6" imgW="152280" imgH="393480" progId="Equation.3">
                  <p:embed/>
                </p:oleObj>
              </mc:Choice>
              <mc:Fallback>
                <p:oleObj name="Формула" r:id="rId6" imgW="15228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469" y="3265060"/>
                        <a:ext cx="574675" cy="150225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897377"/>
              </p:ext>
            </p:extLst>
          </p:nvPr>
        </p:nvGraphicFramePr>
        <p:xfrm>
          <a:off x="4548420" y="1622148"/>
          <a:ext cx="576336" cy="150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420" y="1622148"/>
                        <a:ext cx="576336" cy="150659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938098"/>
              </p:ext>
            </p:extLst>
          </p:nvPr>
        </p:nvGraphicFramePr>
        <p:xfrm>
          <a:off x="4617568" y="3335089"/>
          <a:ext cx="559372" cy="1462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" name="Формула" r:id="rId10" imgW="152280" imgH="393480" progId="Equation.3">
                  <p:embed/>
                </p:oleObj>
              </mc:Choice>
              <mc:Fallback>
                <p:oleObj name="Формула" r:id="rId10" imgW="15228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568" y="3335089"/>
                        <a:ext cx="559372" cy="146225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 Box 13"/>
          <p:cNvSpPr txBox="1">
            <a:spLocks noChangeArrowheads="1"/>
          </p:cNvSpPr>
          <p:nvPr/>
        </p:nvSpPr>
        <p:spPr bwMode="auto">
          <a:xfrm>
            <a:off x="623392" y="302151"/>
            <a:ext cx="1099322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Представьте следующие дроби 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</a:t>
            </a: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виде дроби со знаменателем 12:</a:t>
            </a:r>
          </a:p>
        </p:txBody>
      </p:sp>
      <p:graphicFrame>
        <p:nvGraphicFramePr>
          <p:cNvPr id="6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844212"/>
              </p:ext>
            </p:extLst>
          </p:nvPr>
        </p:nvGraphicFramePr>
        <p:xfrm>
          <a:off x="2154224" y="1633180"/>
          <a:ext cx="1191164" cy="143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8" name="Формула" r:id="rId12" imgW="330120" imgH="393480" progId="Equation.3">
                  <p:embed/>
                </p:oleObj>
              </mc:Choice>
              <mc:Fallback>
                <p:oleObj name="Формула" r:id="rId12" imgW="33012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4224" y="1633180"/>
                        <a:ext cx="1191164" cy="14386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153781"/>
              </p:ext>
            </p:extLst>
          </p:nvPr>
        </p:nvGraphicFramePr>
        <p:xfrm>
          <a:off x="2128819" y="3281127"/>
          <a:ext cx="1202168" cy="1451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9" name="Формула" r:id="rId14" imgW="330120" imgH="393480" progId="Equation.3">
                  <p:embed/>
                </p:oleObj>
              </mc:Choice>
              <mc:Fallback>
                <p:oleObj name="Формула" r:id="rId14" imgW="330120" imgH="393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19" y="3281127"/>
                        <a:ext cx="1202168" cy="145192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9425"/>
              </p:ext>
            </p:extLst>
          </p:nvPr>
        </p:nvGraphicFramePr>
        <p:xfrm>
          <a:off x="5242128" y="1617666"/>
          <a:ext cx="1223640" cy="1477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0" name="Формула" r:id="rId16" imgW="330120" imgH="393480" progId="Equation.3">
                  <p:embed/>
                </p:oleObj>
              </mc:Choice>
              <mc:Fallback>
                <p:oleObj name="Формула" r:id="rId16" imgW="33012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2128" y="1617666"/>
                        <a:ext cx="1223640" cy="147785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939754"/>
              </p:ext>
            </p:extLst>
          </p:nvPr>
        </p:nvGraphicFramePr>
        <p:xfrm>
          <a:off x="5313996" y="3375830"/>
          <a:ext cx="1152128" cy="1391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1" name="Формула" r:id="rId18" imgW="330120" imgH="393480" progId="Equation.3">
                  <p:embed/>
                </p:oleObj>
              </mc:Choice>
              <mc:Fallback>
                <p:oleObj name="Формула" r:id="rId18" imgW="330120" imgH="393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996" y="3375830"/>
                        <a:ext cx="1152128" cy="13914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Овальная выноска 71"/>
          <p:cNvSpPr/>
          <p:nvPr/>
        </p:nvSpPr>
        <p:spPr>
          <a:xfrm flipH="1">
            <a:off x="7567020" y="1657071"/>
            <a:ext cx="2016224" cy="1224136"/>
          </a:xfrm>
          <a:prstGeom prst="wedgeEllipseCallout">
            <a:avLst>
              <a:gd name="adj1" fmla="val -30986"/>
              <a:gd name="adj2" fmla="val 93718"/>
            </a:avLst>
          </a:prstGeom>
          <a:gradFill rotWithShape="1">
            <a:gsLst>
              <a:gs pos="0">
                <a:srgbClr val="CC99FF">
                  <a:alpha val="42000"/>
                </a:srgbClr>
              </a:gs>
              <a:gs pos="50000">
                <a:srgbClr val="CC99FF">
                  <a:gamma/>
                  <a:tint val="0"/>
                  <a:invGamma/>
                </a:srgbClr>
              </a:gs>
              <a:gs pos="100000">
                <a:srgbClr val="CC99FF">
                  <a:alpha val="42000"/>
                </a:srgbClr>
              </a:gs>
            </a:gsLst>
            <a:lin ang="5400000" scaled="1"/>
          </a:gradFill>
          <a:ln w="9525">
            <a:solidFill>
              <a:srgbClr val="CC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Устно</a:t>
            </a:r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676" y="3018941"/>
            <a:ext cx="2170144" cy="2276872"/>
          </a:xfrm>
          <a:prstGeom prst="rect">
            <a:avLst/>
          </a:prstGeom>
        </p:spPr>
      </p:pic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407368" y="5489201"/>
            <a:ext cx="117846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Приведение дробей к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новому знаменателю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0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51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35" name="Freeform 13"/>
          <p:cNvSpPr>
            <a:spLocks/>
          </p:cNvSpPr>
          <p:nvPr/>
        </p:nvSpPr>
        <p:spPr bwMode="auto">
          <a:xfrm>
            <a:off x="263352" y="76200"/>
            <a:ext cx="11737304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36" name="Text Box 13"/>
              <p:cNvSpPr txBox="1">
                <a:spLocks noChangeArrowheads="1"/>
              </p:cNvSpPr>
              <p:nvPr/>
            </p:nvSpPr>
            <p:spPr bwMode="auto">
              <a:xfrm>
                <a:off x="695400" y="635255"/>
                <a:ext cx="10801200" cy="29980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sz="4400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Привести дроби </a:t>
                </a:r>
              </a:p>
              <a:p>
                <a:pPr algn="ctr" eaLnBrk="1" hangingPunct="1"/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𝟐𝟖</m:t>
                        </m:r>
                      </m:den>
                    </m:f>
                    <m:r>
                      <a:rPr lang="ru-RU" sz="5400" b="1" i="1"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𝟐𝟏</m:t>
                        </m:r>
                      </m:den>
                    </m:f>
                    <m:r>
                      <a:rPr lang="ru-RU" sz="5400" b="1" i="1">
                        <a:solidFill>
                          <a:srgbClr val="CC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𝟏𝟏</m:t>
                        </m:r>
                      </m:num>
                      <m:den>
                        <m:r>
                          <a:rPr lang="ru-RU" sz="5400" b="1" i="1">
                            <a:solidFill>
                              <a:srgbClr val="CC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𝟓𝟔</m:t>
                        </m:r>
                      </m:den>
                    </m:f>
                  </m:oMath>
                </a14:m>
                <a:r>
                  <a:rPr lang="ru-RU" sz="5400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r>
                  <a:rPr lang="ru-RU" sz="4400" b="1" i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к наименьшему общему знаменателю</a:t>
                </a:r>
                <a:endParaRPr lang="ru-RU" sz="4400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5136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400" y="635255"/>
                <a:ext cx="10801200" cy="2998065"/>
              </a:xfrm>
              <a:prstGeom prst="rect">
                <a:avLst/>
              </a:prstGeom>
              <a:blipFill rotWithShape="0">
                <a:blip r:embed="rId3"/>
                <a:stretch>
                  <a:fillRect t="-4472" r="-113" b="-731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Рисунок 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00" y="4054677"/>
            <a:ext cx="2171697" cy="21716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73938" y="3730080"/>
            <a:ext cx="2696374" cy="26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0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51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35" name="Freeform 13"/>
          <p:cNvSpPr>
            <a:spLocks/>
          </p:cNvSpPr>
          <p:nvPr/>
        </p:nvSpPr>
        <p:spPr bwMode="auto">
          <a:xfrm>
            <a:off x="191344" y="76200"/>
            <a:ext cx="11881320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t="23803"/>
          <a:stretch/>
        </p:blipFill>
        <p:spPr>
          <a:xfrm>
            <a:off x="222385" y="1960702"/>
            <a:ext cx="11850279" cy="40605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9376" y="423653"/>
            <a:ext cx="110892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Алгоритм приведения дробей к наименьшему общему знаменателю: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374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153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5" name="Freeform 13"/>
          <p:cNvSpPr>
            <a:spLocks/>
          </p:cNvSpPr>
          <p:nvPr/>
        </p:nvSpPr>
        <p:spPr bwMode="auto">
          <a:xfrm>
            <a:off x="191344" y="76200"/>
            <a:ext cx="11737304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48182" y="174457"/>
            <a:ext cx="25635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Устно</a:t>
            </a:r>
            <a:endParaRPr lang="ru-RU" sz="6000" b="1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377" y="1066326"/>
            <a:ext cx="110652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при делении получается дробь?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Что записывается над чертой и под чертой дроби?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сравнить дроби с одинаковыми числителями?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сравнить дроби с одинаковыми знаменателями?</a:t>
            </a:r>
            <a:endParaRPr lang="ru-RU" sz="4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199" y="189051"/>
            <a:ext cx="1408282" cy="100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98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30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875119"/>
              </p:ext>
            </p:extLst>
          </p:nvPr>
        </p:nvGraphicFramePr>
        <p:xfrm>
          <a:off x="2258206" y="2844890"/>
          <a:ext cx="632993" cy="163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1" name="Формула" r:id="rId4" imgW="152280" imgH="393480" progId="Equation.3">
                  <p:embed/>
                </p:oleObj>
              </mc:Choice>
              <mc:Fallback>
                <p:oleObj name="Формула" r:id="rId4" imgW="1522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8206" y="2844890"/>
                        <a:ext cx="632993" cy="1633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888511"/>
              </p:ext>
            </p:extLst>
          </p:nvPr>
        </p:nvGraphicFramePr>
        <p:xfrm>
          <a:off x="5660906" y="2844890"/>
          <a:ext cx="672220" cy="1737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2" name="Формула" r:id="rId6" imgW="152280" imgH="393480" progId="Equation.3">
                  <p:embed/>
                </p:oleObj>
              </mc:Choice>
              <mc:Fallback>
                <p:oleObj name="Формула" r:id="rId6" imgW="1522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906" y="2844890"/>
                        <a:ext cx="672220" cy="17373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38031"/>
              </p:ext>
            </p:extLst>
          </p:nvPr>
        </p:nvGraphicFramePr>
        <p:xfrm>
          <a:off x="9818673" y="2821639"/>
          <a:ext cx="616840" cy="1594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8673" y="2821639"/>
                        <a:ext cx="616840" cy="15942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9006213" y="729218"/>
            <a:ext cx="2138636" cy="2106495"/>
            <a:chOff x="2250" y="1215"/>
            <a:chExt cx="6885" cy="6735"/>
          </a:xfrm>
          <a:solidFill>
            <a:srgbClr val="99FF33"/>
          </a:solidFill>
        </p:grpSpPr>
        <p:sp>
          <p:nvSpPr>
            <p:cNvPr id="30726" name="Oval 6"/>
            <p:cNvSpPr>
              <a:spLocks noChangeArrowheads="1"/>
            </p:cNvSpPr>
            <p:nvPr/>
          </p:nvSpPr>
          <p:spPr bwMode="auto">
            <a:xfrm>
              <a:off x="2250" y="1215"/>
              <a:ext cx="6885" cy="6735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cxnSp>
          <p:nvCxnSpPr>
            <p:cNvPr id="30727" name="AutoShape 7"/>
            <p:cNvCxnSpPr>
              <a:cxnSpLocks noChangeShapeType="1"/>
            </p:cNvCxnSpPr>
            <p:nvPr/>
          </p:nvCxnSpPr>
          <p:spPr bwMode="auto">
            <a:xfrm>
              <a:off x="5655" y="1215"/>
              <a:ext cx="76" cy="67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28" name="AutoShape 8"/>
            <p:cNvCxnSpPr>
              <a:cxnSpLocks noChangeShapeType="1"/>
            </p:cNvCxnSpPr>
            <p:nvPr/>
          </p:nvCxnSpPr>
          <p:spPr bwMode="auto">
            <a:xfrm flipH="1">
              <a:off x="2250" y="4560"/>
              <a:ext cx="6885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128105" y="708422"/>
            <a:ext cx="2175552" cy="2104425"/>
            <a:chOff x="2250" y="1215"/>
            <a:chExt cx="6885" cy="6735"/>
          </a:xfrm>
          <a:solidFill>
            <a:srgbClr val="FF9900"/>
          </a:solidFill>
        </p:grpSpPr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2250" y="1215"/>
              <a:ext cx="6885" cy="6735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cxnSp>
          <p:nvCxnSpPr>
            <p:cNvPr id="30731" name="AutoShape 11"/>
            <p:cNvCxnSpPr>
              <a:cxnSpLocks noChangeShapeType="1"/>
            </p:cNvCxnSpPr>
            <p:nvPr/>
          </p:nvCxnSpPr>
          <p:spPr bwMode="auto">
            <a:xfrm>
              <a:off x="5655" y="1215"/>
              <a:ext cx="76" cy="67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32" name="AutoShape 12"/>
            <p:cNvCxnSpPr>
              <a:cxnSpLocks noChangeShapeType="1"/>
            </p:cNvCxnSpPr>
            <p:nvPr/>
          </p:nvCxnSpPr>
          <p:spPr bwMode="auto">
            <a:xfrm flipV="1">
              <a:off x="2865" y="2640"/>
              <a:ext cx="5625" cy="384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33" name="AutoShape 13"/>
            <p:cNvCxnSpPr>
              <a:cxnSpLocks noChangeShapeType="1"/>
            </p:cNvCxnSpPr>
            <p:nvPr/>
          </p:nvCxnSpPr>
          <p:spPr bwMode="auto">
            <a:xfrm>
              <a:off x="2865" y="2715"/>
              <a:ext cx="5625" cy="376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500581" y="593133"/>
            <a:ext cx="2124484" cy="2178216"/>
            <a:chOff x="2250" y="1215"/>
            <a:chExt cx="6885" cy="6735"/>
          </a:xfrm>
          <a:solidFill>
            <a:srgbClr val="FFFF00"/>
          </a:solidFill>
        </p:grpSpPr>
        <p:sp>
          <p:nvSpPr>
            <p:cNvPr id="30735" name="Oval 15"/>
            <p:cNvSpPr>
              <a:spLocks noChangeArrowheads="1"/>
            </p:cNvSpPr>
            <p:nvPr/>
          </p:nvSpPr>
          <p:spPr bwMode="auto">
            <a:xfrm>
              <a:off x="2250" y="1215"/>
              <a:ext cx="6885" cy="6735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cxnSp>
          <p:nvCxnSpPr>
            <p:cNvPr id="30736" name="AutoShape 16"/>
            <p:cNvCxnSpPr>
              <a:cxnSpLocks noChangeShapeType="1"/>
            </p:cNvCxnSpPr>
            <p:nvPr/>
          </p:nvCxnSpPr>
          <p:spPr bwMode="auto">
            <a:xfrm>
              <a:off x="5655" y="1215"/>
              <a:ext cx="76" cy="67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37" name="AutoShape 17"/>
            <p:cNvCxnSpPr>
              <a:cxnSpLocks noChangeShapeType="1"/>
            </p:cNvCxnSpPr>
            <p:nvPr/>
          </p:nvCxnSpPr>
          <p:spPr bwMode="auto">
            <a:xfrm flipV="1">
              <a:off x="3000" y="2385"/>
              <a:ext cx="5385" cy="43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38" name="AutoShape 18"/>
            <p:cNvCxnSpPr>
              <a:cxnSpLocks noChangeShapeType="1"/>
            </p:cNvCxnSpPr>
            <p:nvPr/>
          </p:nvCxnSpPr>
          <p:spPr bwMode="auto">
            <a:xfrm>
              <a:off x="3000" y="2385"/>
              <a:ext cx="5385" cy="43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739" name="AutoShape 19"/>
            <p:cNvCxnSpPr>
              <a:cxnSpLocks noChangeShapeType="1"/>
            </p:cNvCxnSpPr>
            <p:nvPr/>
          </p:nvCxnSpPr>
          <p:spPr bwMode="auto">
            <a:xfrm>
              <a:off x="2250" y="4515"/>
              <a:ext cx="6885" cy="1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pic>
        <p:nvPicPr>
          <p:cNvPr id="30740" name="Picture 20" descr="C:\Documents and Settings\Надеина\Рабочий стол\Рисунок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71"/>
          <a:stretch>
            <a:fillRect/>
          </a:stretch>
        </p:blipFill>
        <p:spPr bwMode="auto">
          <a:xfrm>
            <a:off x="1451456" y="593133"/>
            <a:ext cx="1141495" cy="22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1" name="Picture 21" descr="C:\Documents and Settings\Надеина\Рабочий стол\Рисунок2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57"/>
          <a:stretch>
            <a:fillRect/>
          </a:stretch>
        </p:blipFill>
        <p:spPr bwMode="auto">
          <a:xfrm>
            <a:off x="5078101" y="693358"/>
            <a:ext cx="1149946" cy="214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2" name="Picture 22" descr="C:\Documents and Settings\Надеина\Рабочий стол\Рисунок3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8989476" y="739404"/>
            <a:ext cx="1081277" cy="216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4193649" y="3053323"/>
            <a:ext cx="12444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=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226088" y="3077348"/>
            <a:ext cx="100806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=</a:t>
            </a:r>
          </a:p>
        </p:txBody>
      </p:sp>
      <p:sp>
        <p:nvSpPr>
          <p:cNvPr id="3088" name="Freeform 13"/>
          <p:cNvSpPr>
            <a:spLocks/>
          </p:cNvSpPr>
          <p:nvPr/>
        </p:nvSpPr>
        <p:spPr bwMode="auto">
          <a:xfrm>
            <a:off x="191344" y="76200"/>
            <a:ext cx="12000656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82158" y="4679315"/>
            <a:ext cx="11521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Какую еще дробь можно использовать для обозначения закрашенной части круга в каждом  случае?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540800" y="3076264"/>
            <a:ext cx="6932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=</a:t>
            </a:r>
          </a:p>
        </p:txBody>
      </p:sp>
      <p:graphicFrame>
        <p:nvGraphicFramePr>
          <p:cNvPr id="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771531"/>
              </p:ext>
            </p:extLst>
          </p:nvPr>
        </p:nvGraphicFramePr>
        <p:xfrm>
          <a:off x="7250151" y="2892302"/>
          <a:ext cx="742920" cy="176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" name="Уравнение" r:id="rId13" imgW="152280" imgH="393480" progId="Equation.3">
                  <p:embed/>
                </p:oleObj>
              </mc:Choice>
              <mc:Fallback>
                <p:oleObj name="Уравнение" r:id="rId1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0151" y="2892302"/>
                        <a:ext cx="742920" cy="17652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0.08055 0.0074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8" y="37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81481E-6 L -0.11315 -0.0097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-23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81481E-6 L -0.17669 -0.0037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41" y="-18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7037E-6 L -0.33881 0.0138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20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uild="allAtOnce"/>
      <p:bldP spid="96" grpId="1" build="allAtOnce"/>
      <p:bldP spid="97" grpId="0" build="allAtOnce"/>
      <p:bldP spid="97" grpId="1" build="allAtOnce"/>
      <p:bldP spid="2" grpId="0"/>
      <p:bldP spid="7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30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838647"/>
              </p:ext>
            </p:extLst>
          </p:nvPr>
        </p:nvGraphicFramePr>
        <p:xfrm>
          <a:off x="4619372" y="915479"/>
          <a:ext cx="721687" cy="1861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3" name="Формула" r:id="rId4" imgW="152280" imgH="393480" progId="Equation.3">
                  <p:embed/>
                </p:oleObj>
              </mc:Choice>
              <mc:Fallback>
                <p:oleObj name="Формула" r:id="rId4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372" y="915479"/>
                        <a:ext cx="721687" cy="1861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078004"/>
              </p:ext>
            </p:extLst>
          </p:nvPr>
        </p:nvGraphicFramePr>
        <p:xfrm>
          <a:off x="6864088" y="923962"/>
          <a:ext cx="738697" cy="190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4" name="Уравнение" r:id="rId6" imgW="152280" imgH="393480" progId="Equation.3">
                  <p:embed/>
                </p:oleObj>
              </mc:Choice>
              <mc:Fallback>
                <p:oleObj name="Уравнение" r:id="rId6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088" y="923962"/>
                        <a:ext cx="738697" cy="1909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5784140" y="1253172"/>
            <a:ext cx="12444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=</a:t>
            </a:r>
          </a:p>
        </p:txBody>
      </p:sp>
      <p:sp>
        <p:nvSpPr>
          <p:cNvPr id="3088" name="Freeform 13"/>
          <p:cNvSpPr>
            <a:spLocks/>
          </p:cNvSpPr>
          <p:nvPr/>
        </p:nvSpPr>
        <p:spPr bwMode="auto">
          <a:xfrm>
            <a:off x="119336" y="76200"/>
            <a:ext cx="11953328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86332" y="277631"/>
            <a:ext cx="10849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из первой дроби получилась вторая?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343472" y="3427657"/>
            <a:ext cx="9505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Разделили числитель и знаменатель первой дроби на 2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7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uild="allAtOnce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30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199570"/>
              </p:ext>
            </p:extLst>
          </p:nvPr>
        </p:nvGraphicFramePr>
        <p:xfrm>
          <a:off x="6881364" y="890566"/>
          <a:ext cx="721687" cy="1861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6" name="Уравнение" r:id="rId4" imgW="152280" imgH="393480" progId="Equation.3">
                  <p:embed/>
                </p:oleObj>
              </mc:Choice>
              <mc:Fallback>
                <p:oleObj name="Уравнение" r:id="rId4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1364" y="890566"/>
                        <a:ext cx="721687" cy="1861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490111"/>
              </p:ext>
            </p:extLst>
          </p:nvPr>
        </p:nvGraphicFramePr>
        <p:xfrm>
          <a:off x="4851788" y="862629"/>
          <a:ext cx="738697" cy="190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7" name="Уравнение" r:id="rId6" imgW="152280" imgH="393480" progId="Equation.3">
                  <p:embed/>
                </p:oleObj>
              </mc:Choice>
              <mc:Fallback>
                <p:oleObj name="Уравнение" r:id="rId6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1788" y="862629"/>
                        <a:ext cx="738697" cy="1909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95"/>
          <p:cNvSpPr txBox="1"/>
          <p:nvPr/>
        </p:nvSpPr>
        <p:spPr>
          <a:xfrm>
            <a:off x="5849544" y="1251385"/>
            <a:ext cx="6192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atin typeface="+mn-lt"/>
              </a:rPr>
              <a:t>=</a:t>
            </a:r>
          </a:p>
        </p:txBody>
      </p:sp>
      <p:sp>
        <p:nvSpPr>
          <p:cNvPr id="3088" name="Freeform 13"/>
          <p:cNvSpPr>
            <a:spLocks/>
          </p:cNvSpPr>
          <p:nvPr/>
        </p:nvSpPr>
        <p:spPr bwMode="auto">
          <a:xfrm>
            <a:off x="191344" y="76200"/>
            <a:ext cx="11881320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272699" y="305128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из первой дроби получилась вторая?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0805" y="3236316"/>
            <a:ext cx="10585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Умножили числитель и знаменатель первой дроби на 3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uild="allAtOnce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0" name="Группа 3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41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3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4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5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5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5" name="TextBox 54"/>
          <p:cNvSpPr txBox="1"/>
          <p:nvPr/>
        </p:nvSpPr>
        <p:spPr>
          <a:xfrm>
            <a:off x="335359" y="1244826"/>
            <a:ext cx="11209245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умножении или делении числителя и знаменателя дроби на одно и то же </a:t>
            </a: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число (кроме </a:t>
            </a: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нуля ), её величина </a:t>
            </a: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изменяется</a:t>
            </a:r>
            <a:r>
              <a:rPr lang="ru-RU" sz="4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103" name="Freeform 13"/>
          <p:cNvSpPr>
            <a:spLocks/>
          </p:cNvSpPr>
          <p:nvPr/>
        </p:nvSpPr>
        <p:spPr bwMode="auto">
          <a:xfrm>
            <a:off x="191344" y="76200"/>
            <a:ext cx="11737304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73457" y="174457"/>
            <a:ext cx="291297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Вывод:</a:t>
            </a:r>
            <a:endParaRPr lang="ru-RU" sz="6000" b="1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6245" y="2930396"/>
            <a:ext cx="187535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601510" y="3662905"/>
            <a:ext cx="446203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187382" y="2200672"/>
            <a:ext cx="363551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148150" y="1500588"/>
            <a:ext cx="2187488" cy="471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2034416" y="267948"/>
            <a:ext cx="8345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Основное свойство дроби</a:t>
            </a:r>
            <a:endParaRPr lang="ru-RU" sz="5400" b="1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88165" y="4791380"/>
                <a:ext cx="3056927" cy="14350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</m:den>
                      </m:f>
                      <m:r>
                        <a:rPr lang="en-US" sz="5400" b="1" i="1"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num>
                        <m:den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  <m:r>
                        <a:rPr lang="en-US" sz="5400" b="1" i="1"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5400" b="1" dirty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64" y="4791379"/>
                <a:ext cx="3056927" cy="1435073"/>
              </a:xfrm>
              <a:prstGeom prst="rect">
                <a:avLst/>
              </a:prstGeom>
              <a:blipFill rotWithShape="0">
                <a:blip r:embed="rId3"/>
                <a:stretch>
                  <a:fillRect b="-5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6838030" y="4772837"/>
                <a:ext cx="3345468" cy="14350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</m:den>
                      </m:f>
                      <m:r>
                        <a:rPr lang="en-US" sz="5400" b="1" i="1"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ru-RU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: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ru-RU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:</m:t>
                          </m:r>
                          <m:r>
                            <a:rPr lang="en-US" sz="5400" b="1" i="1">
                              <a:solidFill>
                                <a:srgbClr val="CC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𝒎</m:t>
                          </m:r>
                        </m:den>
                      </m:f>
                      <m:r>
                        <a:rPr lang="en-US" sz="5400" b="1" i="1">
                          <a:solidFill>
                            <a:srgbClr val="CC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5400" b="1" dirty="0">
                  <a:solidFill>
                    <a:srgbClr val="CC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030" y="4772836"/>
                <a:ext cx="3345468" cy="1435073"/>
              </a:xfrm>
              <a:prstGeom prst="rect">
                <a:avLst/>
              </a:prstGeom>
              <a:blipFill rotWithShape="0">
                <a:blip r:embed="rId4"/>
                <a:stretch>
                  <a:fillRect b="-5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Рисунок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635" y="5662260"/>
            <a:ext cx="1408282" cy="10010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" grpId="0" animBg="1"/>
      <p:bldP spid="60" grpId="0" animBg="1"/>
      <p:bldP spid="61" grpId="0" animBg="1"/>
      <p:bldP spid="62" grpId="0" animBg="1"/>
      <p:bldP spid="63" grpId="0"/>
      <p:bldP spid="5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Содержимое 2"/>
          <p:cNvSpPr>
            <a:spLocks/>
          </p:cNvSpPr>
          <p:nvPr/>
        </p:nvSpPr>
        <p:spPr bwMode="auto">
          <a:xfrm>
            <a:off x="551384" y="284822"/>
            <a:ext cx="8691736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indent="0"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Приведите дробь         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 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знаменателю 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80: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 знаменателю 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10: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 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знаменателю 200: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49158" name="Object 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9133670"/>
              </p:ext>
            </p:extLst>
          </p:nvPr>
        </p:nvGraphicFramePr>
        <p:xfrm>
          <a:off x="5121399" y="51652"/>
          <a:ext cx="710860" cy="1361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7" name="Уравнение" r:id="rId4" imgW="291960" imgH="558720" progId="Equation.3">
                  <p:embed/>
                </p:oleObj>
              </mc:Choice>
              <mc:Fallback>
                <p:oleObj name="Уравнение" r:id="rId4" imgW="29196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1399" y="51652"/>
                        <a:ext cx="710860" cy="1361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6" name="Object 1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181480266"/>
              </p:ext>
            </p:extLst>
          </p:nvPr>
        </p:nvGraphicFramePr>
        <p:xfrm>
          <a:off x="6454998" y="2826087"/>
          <a:ext cx="2444168" cy="1377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8" name="Уравнение" r:id="rId6" imgW="698400" imgH="393480" progId="Equation.3">
                  <p:embed/>
                </p:oleObj>
              </mc:Choice>
              <mc:Fallback>
                <p:oleObj name="Уравнение" r:id="rId6" imgW="698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4998" y="2826087"/>
                        <a:ext cx="2444168" cy="1377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168663"/>
              </p:ext>
            </p:extLst>
          </p:nvPr>
        </p:nvGraphicFramePr>
        <p:xfrm>
          <a:off x="6427592" y="1399358"/>
          <a:ext cx="2562225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9" name="Уравнение" r:id="rId8" imgW="901440" imgH="558720" progId="Equation.3">
                  <p:embed/>
                </p:oleObj>
              </mc:Choice>
              <mc:Fallback>
                <p:oleObj name="Уравнение" r:id="rId8" imgW="90144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7592" y="1399358"/>
                        <a:ext cx="2562225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70" name="Object 1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074758603"/>
              </p:ext>
            </p:extLst>
          </p:nvPr>
        </p:nvGraphicFramePr>
        <p:xfrm>
          <a:off x="6777253" y="4329534"/>
          <a:ext cx="2895269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90" name="Уравнение" r:id="rId10" imgW="774360" imgH="393480" progId="Equation.3">
                  <p:embed/>
                </p:oleObj>
              </mc:Choice>
              <mc:Fallback>
                <p:oleObj name="Уравнение" r:id="rId10" imgW="774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7253" y="4329534"/>
                        <a:ext cx="2895269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546532"/>
              </p:ext>
            </p:extLst>
          </p:nvPr>
        </p:nvGraphicFramePr>
        <p:xfrm>
          <a:off x="5225375" y="1393823"/>
          <a:ext cx="1030176" cy="1259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91" name="Уравнение" r:id="rId12" imgW="457200" imgH="558720" progId="Equation.3">
                  <p:embed/>
                </p:oleObj>
              </mc:Choice>
              <mc:Fallback>
                <p:oleObj name="Уравнение" r:id="rId12" imgW="4572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375" y="1393823"/>
                        <a:ext cx="1030176" cy="12599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891089"/>
              </p:ext>
            </p:extLst>
          </p:nvPr>
        </p:nvGraphicFramePr>
        <p:xfrm>
          <a:off x="5221137" y="2829734"/>
          <a:ext cx="1126410" cy="1377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92" name="Уравнение" r:id="rId14" imgW="457200" imgH="558720" progId="Equation.3">
                  <p:embed/>
                </p:oleObj>
              </mc:Choice>
              <mc:Fallback>
                <p:oleObj name="Уравнение" r:id="rId14" imgW="4572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1137" y="2829734"/>
                        <a:ext cx="1126410" cy="1377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003213"/>
              </p:ext>
            </p:extLst>
          </p:nvPr>
        </p:nvGraphicFramePr>
        <p:xfrm>
          <a:off x="5565785" y="4362543"/>
          <a:ext cx="1156152" cy="141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93" name="Уравнение" r:id="rId15" imgW="457200" imgH="558720" progId="Equation.3">
                  <p:embed/>
                </p:oleObj>
              </mc:Choice>
              <mc:Fallback>
                <p:oleObj name="Уравнение" r:id="rId15" imgW="4572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85" y="4362543"/>
                        <a:ext cx="1156152" cy="1413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Freeform 13"/>
          <p:cNvSpPr>
            <a:spLocks/>
          </p:cNvSpPr>
          <p:nvPr/>
        </p:nvSpPr>
        <p:spPr bwMode="auto">
          <a:xfrm>
            <a:off x="191344" y="76200"/>
            <a:ext cx="11809312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00451" y="5301632"/>
            <a:ext cx="1041409" cy="13180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090" y="589221"/>
            <a:ext cx="1511477" cy="151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79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4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616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8" name="Freeform 13"/>
          <p:cNvSpPr>
            <a:spLocks/>
          </p:cNvSpPr>
          <p:nvPr/>
        </p:nvSpPr>
        <p:spPr bwMode="auto">
          <a:xfrm>
            <a:off x="191344" y="76200"/>
            <a:ext cx="11809312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841193"/>
              </p:ext>
            </p:extLst>
          </p:nvPr>
        </p:nvGraphicFramePr>
        <p:xfrm>
          <a:off x="1367926" y="1712551"/>
          <a:ext cx="823281" cy="1615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4" name="Формула" r:id="rId4" imgW="203040" imgH="393480" progId="Equation.3">
                  <p:embed/>
                </p:oleObj>
              </mc:Choice>
              <mc:Fallback>
                <p:oleObj name="Формула" r:id="rId4" imgW="20304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926" y="1712551"/>
                        <a:ext cx="823281" cy="16154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881401"/>
              </p:ext>
            </p:extLst>
          </p:nvPr>
        </p:nvGraphicFramePr>
        <p:xfrm>
          <a:off x="1488165" y="3806280"/>
          <a:ext cx="913507" cy="1591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" name="Формула" r:id="rId6" imgW="228600" imgH="393480" progId="Equation.3">
                  <p:embed/>
                </p:oleObj>
              </mc:Choice>
              <mc:Fallback>
                <p:oleObj name="Формула" r:id="rId6" imgW="2286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8165" y="3806280"/>
                        <a:ext cx="913507" cy="159199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01356"/>
              </p:ext>
            </p:extLst>
          </p:nvPr>
        </p:nvGraphicFramePr>
        <p:xfrm>
          <a:off x="4633647" y="1657157"/>
          <a:ext cx="909835" cy="1585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6" name="Формула" r:id="rId8" imgW="228600" imgH="393480" progId="Equation.3">
                  <p:embed/>
                </p:oleObj>
              </mc:Choice>
              <mc:Fallback>
                <p:oleObj name="Формула" r:id="rId8" imgW="22860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647" y="1657157"/>
                        <a:ext cx="909835" cy="15855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036101"/>
              </p:ext>
            </p:extLst>
          </p:nvPr>
        </p:nvGraphicFramePr>
        <p:xfrm>
          <a:off x="4665093" y="3841092"/>
          <a:ext cx="793584" cy="1557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" name="Формула" r:id="rId10" imgW="203040" imgH="393480" progId="Equation.3">
                  <p:embed/>
                </p:oleObj>
              </mc:Choice>
              <mc:Fallback>
                <p:oleObj name="Формула" r:id="rId10" imgW="20304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5093" y="3841092"/>
                        <a:ext cx="793584" cy="15571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9" name="Text Box 13"/>
          <p:cNvSpPr txBox="1">
            <a:spLocks noChangeArrowheads="1"/>
          </p:cNvSpPr>
          <p:nvPr/>
        </p:nvSpPr>
        <p:spPr bwMode="auto">
          <a:xfrm>
            <a:off x="551384" y="204400"/>
            <a:ext cx="10801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Представьте следующие дроби </a:t>
            </a:r>
          </a:p>
          <a:p>
            <a:pPr algn="ctr" eaLnBrk="1" hangingPunct="1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виде дроби со знаменателем  3 :</a:t>
            </a:r>
          </a:p>
        </p:txBody>
      </p:sp>
      <p:graphicFrame>
        <p:nvGraphicFramePr>
          <p:cNvPr id="6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214177"/>
              </p:ext>
            </p:extLst>
          </p:nvPr>
        </p:nvGraphicFramePr>
        <p:xfrm>
          <a:off x="2304509" y="1728605"/>
          <a:ext cx="1022683" cy="1529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" name="Формула" r:id="rId12" imgW="266400" imgH="393480" progId="Equation.3">
                  <p:embed/>
                </p:oleObj>
              </mc:Choice>
              <mc:Fallback>
                <p:oleObj name="Формула" r:id="rId12" imgW="26640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4509" y="1728605"/>
                        <a:ext cx="1022683" cy="15291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770774"/>
              </p:ext>
            </p:extLst>
          </p:nvPr>
        </p:nvGraphicFramePr>
        <p:xfrm>
          <a:off x="2411061" y="3806280"/>
          <a:ext cx="1006624" cy="1577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9" name="Формула" r:id="rId14" imgW="253800" imgH="393480" progId="Equation.3">
                  <p:embed/>
                </p:oleObj>
              </mc:Choice>
              <mc:Fallback>
                <p:oleObj name="Формула" r:id="rId14" imgW="25380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061" y="3806280"/>
                        <a:ext cx="1006624" cy="15777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920084"/>
              </p:ext>
            </p:extLst>
          </p:nvPr>
        </p:nvGraphicFramePr>
        <p:xfrm>
          <a:off x="5632095" y="1705692"/>
          <a:ext cx="1047367" cy="156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0" name="Формула" r:id="rId16" imgW="266400" imgH="393480" progId="Equation.3">
                  <p:embed/>
                </p:oleObj>
              </mc:Choice>
              <mc:Fallback>
                <p:oleObj name="Формула" r:id="rId16" imgW="26640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2095" y="1705692"/>
                        <a:ext cx="1047367" cy="15660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224462"/>
              </p:ext>
            </p:extLst>
          </p:nvPr>
        </p:nvGraphicFramePr>
        <p:xfrm>
          <a:off x="5517449" y="3888640"/>
          <a:ext cx="982434" cy="1542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1" name="Формула" r:id="rId18" imgW="253800" imgH="393480" progId="Equation.3">
                  <p:embed/>
                </p:oleObj>
              </mc:Choice>
              <mc:Fallback>
                <p:oleObj name="Формула" r:id="rId18" imgW="2538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7449" y="3888640"/>
                        <a:ext cx="982434" cy="154297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Овальная выноска 70"/>
          <p:cNvSpPr/>
          <p:nvPr/>
        </p:nvSpPr>
        <p:spPr>
          <a:xfrm flipH="1">
            <a:off x="7602785" y="1645516"/>
            <a:ext cx="2016224" cy="1224136"/>
          </a:xfrm>
          <a:prstGeom prst="wedgeEllipseCallout">
            <a:avLst>
              <a:gd name="adj1" fmla="val -25571"/>
              <a:gd name="adj2" fmla="val 112670"/>
            </a:avLst>
          </a:prstGeom>
          <a:gradFill rotWithShape="1">
            <a:gsLst>
              <a:gs pos="0">
                <a:srgbClr val="99CCFF">
                  <a:alpha val="61000"/>
                </a:srgbClr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>
                  <a:alpha val="61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Устно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469" y="3199284"/>
            <a:ext cx="2170144" cy="2276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8" name="Группа 1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719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0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280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28"/>
            <a:stretch>
              <a:fillRect/>
            </a:stretch>
          </p:blipFill>
          <p:spPr bwMode="auto">
            <a:xfrm>
              <a:off x="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125963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2520280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3779912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1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268760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1268760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256490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256490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2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1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383366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2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383366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3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4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5688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5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085184"/>
              <a:ext cx="1252065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6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/>
            <a:stretch>
              <a:fillRect/>
            </a:stretch>
          </p:blipFill>
          <p:spPr bwMode="auto">
            <a:xfrm>
              <a:off x="8855968" y="5085184"/>
              <a:ext cx="288032" cy="1268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7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507605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8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6335688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39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430"/>
            <a:stretch>
              <a:fillRect/>
            </a:stretch>
          </p:blipFill>
          <p:spPr bwMode="auto">
            <a:xfrm>
              <a:off x="7596336" y="6381328"/>
              <a:ext cx="1252065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40" name="Picture 2" descr="C:\Users\1234\Desktop\menubg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94" b="62430"/>
            <a:stretch>
              <a:fillRect/>
            </a:stretch>
          </p:blipFill>
          <p:spPr bwMode="auto">
            <a:xfrm>
              <a:off x="8855968" y="6381328"/>
              <a:ext cx="288032" cy="476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9" name="Freeform 13"/>
          <p:cNvSpPr>
            <a:spLocks/>
          </p:cNvSpPr>
          <p:nvPr/>
        </p:nvSpPr>
        <p:spPr bwMode="auto">
          <a:xfrm>
            <a:off x="263352" y="76200"/>
            <a:ext cx="11737304" cy="6705600"/>
          </a:xfrm>
          <a:custGeom>
            <a:avLst/>
            <a:gdLst>
              <a:gd name="T0" fmla="*/ 0 w 5664"/>
              <a:gd name="T1" fmla="*/ 2147483647 h 4224"/>
              <a:gd name="T2" fmla="*/ 0 w 5664"/>
              <a:gd name="T3" fmla="*/ 2147483647 h 4224"/>
              <a:gd name="T4" fmla="*/ 2147483647 w 5664"/>
              <a:gd name="T5" fmla="*/ 2147483647 h 4224"/>
              <a:gd name="T6" fmla="*/ 2147483647 w 5664"/>
              <a:gd name="T7" fmla="*/ 2147483647 h 4224"/>
              <a:gd name="T8" fmla="*/ 2147483647 w 5664"/>
              <a:gd name="T9" fmla="*/ 2147483647 h 4224"/>
              <a:gd name="T10" fmla="*/ 2147483647 w 5664"/>
              <a:gd name="T11" fmla="*/ 2147483647 h 4224"/>
              <a:gd name="T12" fmla="*/ 2147483647 w 5664"/>
              <a:gd name="T13" fmla="*/ 0 h 4224"/>
              <a:gd name="T14" fmla="*/ 2147483647 w 5664"/>
              <a:gd name="T15" fmla="*/ 0 h 4224"/>
              <a:gd name="T16" fmla="*/ 0 w 5664"/>
              <a:gd name="T17" fmla="*/ 2147483647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38100">
            <a:solidFill>
              <a:srgbClr val="0070C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ru-RU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864924"/>
              </p:ext>
            </p:extLst>
          </p:nvPr>
        </p:nvGraphicFramePr>
        <p:xfrm>
          <a:off x="1258344" y="1275904"/>
          <a:ext cx="766130" cy="1503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" name="Уравнение" r:id="rId4" imgW="203040" imgH="393480" progId="Equation.3">
                  <p:embed/>
                </p:oleObj>
              </mc:Choice>
              <mc:Fallback>
                <p:oleObj name="Уравнение" r:id="rId4" imgW="20304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344" y="1275904"/>
                        <a:ext cx="766130" cy="15033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051893"/>
              </p:ext>
            </p:extLst>
          </p:nvPr>
        </p:nvGraphicFramePr>
        <p:xfrm>
          <a:off x="1304634" y="2921683"/>
          <a:ext cx="787465" cy="137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0" name="Формула" r:id="rId6" imgW="228600" imgH="393480" progId="Equation.3">
                  <p:embed/>
                </p:oleObj>
              </mc:Choice>
              <mc:Fallback>
                <p:oleObj name="Формула" r:id="rId6" imgW="2286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634" y="2921683"/>
                        <a:ext cx="787465" cy="13723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349322"/>
              </p:ext>
            </p:extLst>
          </p:nvPr>
        </p:nvGraphicFramePr>
        <p:xfrm>
          <a:off x="4047642" y="2959310"/>
          <a:ext cx="680206" cy="1334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1" name="Формула" r:id="rId8" imgW="203040" imgH="393480" progId="Equation.3">
                  <p:embed/>
                </p:oleObj>
              </mc:Choice>
              <mc:Fallback>
                <p:oleObj name="Формула" r:id="rId8" imgW="20304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7642" y="2959310"/>
                        <a:ext cx="680206" cy="133471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613401"/>
              </p:ext>
            </p:extLst>
          </p:nvPr>
        </p:nvGraphicFramePr>
        <p:xfrm>
          <a:off x="4294114" y="1296306"/>
          <a:ext cx="706438" cy="1386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2" name="Формула" r:id="rId10" imgW="203040" imgH="393480" progId="Equation.3">
                  <p:embed/>
                </p:oleObj>
              </mc:Choice>
              <mc:Fallback>
                <p:oleObj name="Формула" r:id="rId10" imgW="20304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114" y="1296306"/>
                        <a:ext cx="706438" cy="138618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464638"/>
              </p:ext>
            </p:extLst>
          </p:nvPr>
        </p:nvGraphicFramePr>
        <p:xfrm>
          <a:off x="2109302" y="1336051"/>
          <a:ext cx="910164" cy="1360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3" name="Формула" r:id="rId12" imgW="266400" imgH="393480" progId="Equation.3">
                  <p:embed/>
                </p:oleObj>
              </mc:Choice>
              <mc:Fallback>
                <p:oleObj name="Формула" r:id="rId12" imgW="26640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302" y="1336051"/>
                        <a:ext cx="910164" cy="136087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299472"/>
              </p:ext>
            </p:extLst>
          </p:nvPr>
        </p:nvGraphicFramePr>
        <p:xfrm>
          <a:off x="2174204" y="2889311"/>
          <a:ext cx="939478" cy="140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4" name="Формула" r:id="rId14" imgW="266400" imgH="393480" progId="Equation.3">
                  <p:embed/>
                </p:oleObj>
              </mc:Choice>
              <mc:Fallback>
                <p:oleObj name="Формула" r:id="rId14" imgW="26640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204" y="2889311"/>
                        <a:ext cx="939478" cy="14047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037043"/>
              </p:ext>
            </p:extLst>
          </p:nvPr>
        </p:nvGraphicFramePr>
        <p:xfrm>
          <a:off x="5066436" y="1317674"/>
          <a:ext cx="906132" cy="1354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5" name="Формула" r:id="rId16" imgW="266400" imgH="393480" progId="Equation.3">
                  <p:embed/>
                </p:oleObj>
              </mc:Choice>
              <mc:Fallback>
                <p:oleObj name="Формула" r:id="rId16" imgW="26640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6436" y="1317674"/>
                        <a:ext cx="906132" cy="13548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08890"/>
              </p:ext>
            </p:extLst>
          </p:nvPr>
        </p:nvGraphicFramePr>
        <p:xfrm>
          <a:off x="4697225" y="2931186"/>
          <a:ext cx="2699781" cy="1390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6" name="Формула" r:id="rId18" imgW="774360" imgH="393480" progId="Equation.3">
                  <p:embed/>
                </p:oleObj>
              </mc:Choice>
              <mc:Fallback>
                <p:oleObj name="Формула" r:id="rId18" imgW="77436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225" y="2931186"/>
                        <a:ext cx="2699781" cy="13909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Овальная выноска 70"/>
          <p:cNvSpPr/>
          <p:nvPr/>
        </p:nvSpPr>
        <p:spPr>
          <a:xfrm flipH="1">
            <a:off x="8023664" y="1317674"/>
            <a:ext cx="2736304" cy="1224136"/>
          </a:xfrm>
          <a:prstGeom prst="wedgeEllipseCallout">
            <a:avLst>
              <a:gd name="adj1" fmla="val -13352"/>
              <a:gd name="adj2" fmla="val 132738"/>
            </a:avLst>
          </a:prstGeom>
          <a:gradFill rotWithShape="1">
            <a:gsLst>
              <a:gs pos="0">
                <a:srgbClr val="FFCC99">
                  <a:alpha val="70000"/>
                </a:srgbClr>
              </a:gs>
              <a:gs pos="50000">
                <a:srgbClr val="FFCC99">
                  <a:gamma/>
                  <a:tint val="0"/>
                  <a:invGamma/>
                </a:srgbClr>
              </a:gs>
              <a:gs pos="100000">
                <a:srgbClr val="FFCC99">
                  <a:alpha val="70000"/>
                </a:srgbClr>
              </a:gs>
            </a:gsLst>
            <a:lin ang="5400000" scaled="1"/>
          </a:gradFill>
          <a:ln w="952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Письменно</a:t>
            </a:r>
          </a:p>
        </p:txBody>
      </p:sp>
      <p:sp>
        <p:nvSpPr>
          <p:cNvPr id="7186" name="Text Box 13"/>
          <p:cNvSpPr txBox="1">
            <a:spLocks noChangeArrowheads="1"/>
          </p:cNvSpPr>
          <p:nvPr/>
        </p:nvSpPr>
        <p:spPr bwMode="auto">
          <a:xfrm>
            <a:off x="551384" y="188641"/>
            <a:ext cx="112464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Замените дроби равными им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дробями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 меньшими знаменателями:</a:t>
            </a:r>
          </a:p>
        </p:txBody>
      </p:sp>
      <p:sp>
        <p:nvSpPr>
          <p:cNvPr id="7192" name="Text Box 13"/>
          <p:cNvSpPr txBox="1">
            <a:spLocks noChangeArrowheads="1"/>
          </p:cNvSpPr>
          <p:nvPr/>
        </p:nvSpPr>
        <p:spPr bwMode="auto">
          <a:xfrm>
            <a:off x="1271605" y="4537528"/>
            <a:ext cx="53848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Сокращение дробей</a:t>
            </a:r>
          </a:p>
        </p:txBody>
      </p:sp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634942" y="5254460"/>
            <a:ext cx="106571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- деление числителя и знаменателя дроби на одно и то же число, не равное нулю 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480" y="3145568"/>
            <a:ext cx="2171697" cy="2171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7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1285a36e71c1b2df8dc94015402c9fdf8178da"/>
</p:tagLst>
</file>

<file path=ppt/theme/theme1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5" id="{5D54EF69-DF96-4E76-8595-9496FC744634}" vid="{CE23E833-0A0A-4441-9FF9-7E9D3BA3A6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1094</TotalTime>
  <Words>207</Words>
  <Application>Microsoft Office PowerPoint</Application>
  <PresentationFormat>Широкоэкранный</PresentationFormat>
  <Paragraphs>50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Book Antiqua</vt:lpstr>
      <vt:lpstr>Calibri</vt:lpstr>
      <vt:lpstr>Cambria Math</vt:lpstr>
      <vt:lpstr>Monotype Corsiva</vt:lpstr>
      <vt:lpstr>Times New Roman</vt:lpstr>
      <vt:lpstr>Xiomara</vt:lpstr>
      <vt:lpstr>Тема15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Кабинет317</cp:lastModifiedBy>
  <cp:revision>111</cp:revision>
  <dcterms:created xsi:type="dcterms:W3CDTF">2011-11-21T17:40:38Z</dcterms:created>
  <dcterms:modified xsi:type="dcterms:W3CDTF">2022-11-28T14:49:51Z</dcterms:modified>
</cp:coreProperties>
</file>