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147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12/4/2022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12/4/2022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12/4/2022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12/4/2022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12/4/2022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12/4/2022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12/4/2022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2.gif"/><Relationship Id="rId4" Type="http://schemas.openxmlformats.org/officeDocument/2006/relationships/image" Target="../media/image21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jpeg"/><Relationship Id="rId4" Type="http://schemas.openxmlformats.org/officeDocument/2006/relationships/image" Target="../media/image6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nata\Desktop\img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685800" y="533400"/>
            <a:ext cx="8001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МКДОУ  </a:t>
            </a:r>
            <a:r>
              <a:rPr lang="ru-RU" b="1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</a:t>
            </a:r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/с № 376 г. Новосибирска</a:t>
            </a:r>
            <a:endParaRPr lang="ru-RU" i="1" dirty="0"/>
          </a:p>
        </p:txBody>
      </p:sp>
      <p:sp>
        <p:nvSpPr>
          <p:cNvPr id="4" name="Овал 3"/>
          <p:cNvSpPr/>
          <p:nvPr/>
        </p:nvSpPr>
        <p:spPr>
          <a:xfrm>
            <a:off x="1143000" y="1905000"/>
            <a:ext cx="7162800" cy="3581400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1600200" y="2438400"/>
            <a:ext cx="6324600" cy="23391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Интерактивная игра- викторина </a:t>
            </a:r>
          </a:p>
          <a:p>
            <a:pPr algn="ctr">
              <a:lnSpc>
                <a:spcPct val="150000"/>
              </a:lnSpc>
            </a:pP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для детей по ПДД </a:t>
            </a:r>
          </a:p>
          <a:p>
            <a:pPr algn="ctr">
              <a:lnSpc>
                <a:spcPct val="150000"/>
              </a:lnSpc>
            </a:pP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«Это каждый должен знать!»</a:t>
            </a:r>
          </a:p>
          <a:p>
            <a:endParaRPr lang="ru-RU" sz="2000" i="1" dirty="0"/>
          </a:p>
        </p:txBody>
      </p:sp>
      <p:sp>
        <p:nvSpPr>
          <p:cNvPr id="6" name="TextBox 5"/>
          <p:cNvSpPr txBox="1"/>
          <p:nvPr/>
        </p:nvSpPr>
        <p:spPr>
          <a:xfrm>
            <a:off x="4724400" y="5410200"/>
            <a:ext cx="3810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i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Выполнила </a:t>
            </a:r>
            <a:r>
              <a:rPr lang="ru-RU" b="1" i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Ковальчук А.К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nata\Desktop\img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990600" y="609600"/>
            <a:ext cx="70866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Где можно переходить улицу?</a:t>
            </a:r>
          </a:p>
          <a:p>
            <a:endParaRPr lang="ru-RU" dirty="0"/>
          </a:p>
        </p:txBody>
      </p:sp>
      <p:pic>
        <p:nvPicPr>
          <p:cNvPr id="7170" name="Picture 2" descr="C:\Users\nata\Desktop\img6.jpg"/>
          <p:cNvPicPr>
            <a:picLocks noChangeAspect="1" noChangeArrowheads="1"/>
          </p:cNvPicPr>
          <p:nvPr/>
        </p:nvPicPr>
        <p:blipFill>
          <a:blip r:embed="rId3" cstate="print"/>
          <a:srcRect l="9167" t="8889" r="4167" b="16667"/>
          <a:stretch>
            <a:fillRect/>
          </a:stretch>
        </p:blipFill>
        <p:spPr bwMode="auto">
          <a:xfrm>
            <a:off x="761999" y="1143000"/>
            <a:ext cx="4198961" cy="2705100"/>
          </a:xfrm>
          <a:prstGeom prst="rect">
            <a:avLst/>
          </a:prstGeom>
          <a:noFill/>
        </p:spPr>
      </p:pic>
      <p:pic>
        <p:nvPicPr>
          <p:cNvPr id="5" name="Рисунок 4" descr="peshehod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81056" y="3200401"/>
            <a:ext cx="4253344" cy="29241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2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nata\Desktop\img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838200" y="609600"/>
            <a:ext cx="746760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74320" indent="-274320" algn="ctr" eaLnBrk="1" fontAlgn="auto" hangingPunct="1">
              <a:spcAft>
                <a:spcPts val="0"/>
              </a:spcAft>
              <a:defRPr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Как называется этот знак? </a:t>
            </a:r>
          </a:p>
          <a:p>
            <a:pPr marL="274320" indent="-274320" eaLnBrk="1" fontAlgn="auto" hangingPunct="1">
              <a:spcAft>
                <a:spcPts val="0"/>
              </a:spcAft>
              <a:defRPr/>
            </a:pPr>
            <a:r>
              <a:rPr lang="ru-RU" dirty="0" smtClean="0"/>
              <a:t>а) Ура! Закончились уроки ;</a:t>
            </a:r>
          </a:p>
          <a:p>
            <a:pPr marL="274320" indent="-274320" eaLnBrk="1" fontAlgn="auto" hangingPunct="1">
              <a:spcAft>
                <a:spcPts val="0"/>
              </a:spcAft>
              <a:defRPr/>
            </a:pPr>
            <a:r>
              <a:rPr lang="ru-RU" dirty="0" smtClean="0"/>
              <a:t> б) Дети ;</a:t>
            </a:r>
          </a:p>
          <a:p>
            <a:pPr marL="274320" indent="-274320" eaLnBrk="1" fontAlgn="auto" hangingPunct="1">
              <a:spcAft>
                <a:spcPts val="0"/>
              </a:spcAft>
              <a:defRPr/>
            </a:pPr>
            <a:r>
              <a:rPr lang="ru-RU" dirty="0" smtClean="0"/>
              <a:t> в) Побежали, побежали !!</a:t>
            </a:r>
          </a:p>
          <a:p>
            <a:endParaRPr lang="ru-RU" dirty="0"/>
          </a:p>
        </p:txBody>
      </p:sp>
      <p:pic>
        <p:nvPicPr>
          <p:cNvPr id="4" name="Рисунок 3" descr="104648_dorozhnyi-znak-deti-png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0" y="1752600"/>
            <a:ext cx="6715125" cy="4500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nata\Desktop\img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371600" y="533400"/>
            <a:ext cx="6477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Больше, меньше или равно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4" name="Picture 2" descr="C:\Users\nata\Desktop\019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D"/>
              </a:clrFrom>
              <a:clrTo>
                <a:srgbClr val="FFFFFD">
                  <a:alpha val="0"/>
                </a:srgbClr>
              </a:clrTo>
            </a:clrChange>
          </a:blip>
          <a:srcRect l="6667" t="17778" r="75000" b="54444"/>
          <a:stretch>
            <a:fillRect/>
          </a:stretch>
        </p:blipFill>
        <p:spPr bwMode="auto">
          <a:xfrm>
            <a:off x="762000" y="1295400"/>
            <a:ext cx="1408176" cy="1600200"/>
          </a:xfrm>
          <a:prstGeom prst="rect">
            <a:avLst/>
          </a:prstGeom>
          <a:noFill/>
        </p:spPr>
      </p:pic>
      <p:pic>
        <p:nvPicPr>
          <p:cNvPr id="8195" name="Picture 3" descr="C:\Users\nata\Desktop\019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D"/>
              </a:clrFrom>
              <a:clrTo>
                <a:srgbClr val="FFFFFD">
                  <a:alpha val="0"/>
                </a:srgbClr>
              </a:clrTo>
            </a:clrChange>
          </a:blip>
          <a:srcRect l="29167" t="20000" r="48333" b="55556"/>
          <a:stretch>
            <a:fillRect/>
          </a:stretch>
        </p:blipFill>
        <p:spPr bwMode="auto">
          <a:xfrm>
            <a:off x="2133600" y="1399822"/>
            <a:ext cx="1742209" cy="1419578"/>
          </a:xfrm>
          <a:prstGeom prst="rect">
            <a:avLst/>
          </a:prstGeom>
          <a:noFill/>
        </p:spPr>
      </p:pic>
      <p:pic>
        <p:nvPicPr>
          <p:cNvPr id="8196" name="Picture 4" descr="C:\Users\nata\Desktop\019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5"/>
              </a:clrFrom>
              <a:clrTo>
                <a:srgbClr val="FFFFF5">
                  <a:alpha val="0"/>
                </a:srgbClr>
              </a:clrTo>
            </a:clrChange>
          </a:blip>
          <a:srcRect l="54166" t="18889" r="26667" b="55555"/>
          <a:stretch>
            <a:fillRect/>
          </a:stretch>
        </p:blipFill>
        <p:spPr bwMode="auto">
          <a:xfrm>
            <a:off x="1447800" y="2895600"/>
            <a:ext cx="1524000" cy="1524000"/>
          </a:xfrm>
          <a:prstGeom prst="rect">
            <a:avLst/>
          </a:prstGeom>
          <a:noFill/>
        </p:spPr>
      </p:pic>
      <p:pic>
        <p:nvPicPr>
          <p:cNvPr id="8197" name="Picture 5" descr="C:\Users\nata\Desktop\019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EF5"/>
              </a:clrFrom>
              <a:clrTo>
                <a:srgbClr val="FFFEF5">
                  <a:alpha val="0"/>
                </a:srgbClr>
              </a:clrTo>
            </a:clrChange>
          </a:blip>
          <a:srcRect l="29167" t="58889" r="50833" b="17778"/>
          <a:stretch>
            <a:fillRect/>
          </a:stretch>
        </p:blipFill>
        <p:spPr bwMode="auto">
          <a:xfrm>
            <a:off x="609600" y="4495800"/>
            <a:ext cx="1752600" cy="1533525"/>
          </a:xfrm>
          <a:prstGeom prst="rect">
            <a:avLst/>
          </a:prstGeom>
          <a:noFill/>
        </p:spPr>
      </p:pic>
      <p:pic>
        <p:nvPicPr>
          <p:cNvPr id="8198" name="Picture 6" descr="C:\Users\nata\Desktop\019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D"/>
              </a:clrFrom>
              <a:clrTo>
                <a:srgbClr val="FFFFFD">
                  <a:alpha val="0"/>
                </a:srgbClr>
              </a:clrTo>
            </a:clrChange>
          </a:blip>
          <a:srcRect l="52500" t="57778" r="25833" b="18889"/>
          <a:stretch>
            <a:fillRect/>
          </a:stretch>
        </p:blipFill>
        <p:spPr bwMode="auto">
          <a:xfrm>
            <a:off x="2362200" y="4648200"/>
            <a:ext cx="1698171" cy="1371600"/>
          </a:xfrm>
          <a:prstGeom prst="rect">
            <a:avLst/>
          </a:prstGeom>
          <a:noFill/>
        </p:spPr>
      </p:pic>
      <p:pic>
        <p:nvPicPr>
          <p:cNvPr id="8199" name="Picture 7" descr="C:\Users\nata\Desktop\hello_html_5f7eeab0.jpg"/>
          <p:cNvPicPr>
            <a:picLocks noChangeAspect="1" noChangeArrowheads="1"/>
          </p:cNvPicPr>
          <p:nvPr/>
        </p:nvPicPr>
        <p:blipFill>
          <a:blip r:embed="rId4" cstate="print"/>
          <a:srcRect l="1874" t="4034" r="75644" b="7227"/>
          <a:stretch>
            <a:fillRect/>
          </a:stretch>
        </p:blipFill>
        <p:spPr bwMode="auto">
          <a:xfrm>
            <a:off x="5562600" y="1416423"/>
            <a:ext cx="1371600" cy="1775012"/>
          </a:xfrm>
          <a:prstGeom prst="rect">
            <a:avLst/>
          </a:prstGeom>
          <a:noFill/>
        </p:spPr>
      </p:pic>
      <p:pic>
        <p:nvPicPr>
          <p:cNvPr id="8200" name="Picture 8" descr="C:\Users\nata\Desktop\hello_html_5f7eeab0.jpg"/>
          <p:cNvPicPr>
            <a:picLocks noChangeAspect="1" noChangeArrowheads="1"/>
          </p:cNvPicPr>
          <p:nvPr/>
        </p:nvPicPr>
        <p:blipFill>
          <a:blip r:embed="rId4" cstate="print"/>
          <a:srcRect l="27518" t="4286" r="51071" b="30408"/>
          <a:stretch>
            <a:fillRect/>
          </a:stretch>
        </p:blipFill>
        <p:spPr bwMode="auto">
          <a:xfrm>
            <a:off x="7086600" y="3048000"/>
            <a:ext cx="1524000" cy="1676400"/>
          </a:xfrm>
          <a:prstGeom prst="rect">
            <a:avLst/>
          </a:prstGeom>
          <a:noFill/>
        </p:spPr>
      </p:pic>
      <p:pic>
        <p:nvPicPr>
          <p:cNvPr id="8201" name="Picture 9" descr="C:\Users\nata\Desktop\hello_html_5f7eeab0.jpg"/>
          <p:cNvPicPr>
            <a:picLocks noChangeAspect="1" noChangeArrowheads="1"/>
          </p:cNvPicPr>
          <p:nvPr/>
        </p:nvPicPr>
        <p:blipFill>
          <a:blip r:embed="rId4" cstate="print"/>
          <a:srcRect l="74941" r="703" b="25714"/>
          <a:stretch>
            <a:fillRect/>
          </a:stretch>
        </p:blipFill>
        <p:spPr bwMode="auto">
          <a:xfrm>
            <a:off x="5562600" y="4648200"/>
            <a:ext cx="1447800" cy="1447800"/>
          </a:xfrm>
          <a:prstGeom prst="rect">
            <a:avLst/>
          </a:prstGeom>
          <a:noFill/>
        </p:spPr>
      </p:pic>
      <p:pic>
        <p:nvPicPr>
          <p:cNvPr id="8202" name="Picture 10" descr="C:\Users\nata\Desktop\znaki-bolshe-menshe-ravno.gif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56749" t="38096" r="6381" b="37343"/>
          <a:stretch>
            <a:fillRect/>
          </a:stretch>
        </p:blipFill>
        <p:spPr bwMode="auto">
          <a:xfrm>
            <a:off x="3581400" y="2895600"/>
            <a:ext cx="1905000" cy="17950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nata\Desktop\img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762000" y="457200"/>
            <a:ext cx="7696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Назовите лучший способ сохранения жизни на дороге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. </a:t>
            </a:r>
            <a:endParaRPr lang="ru-RU" dirty="0"/>
          </a:p>
        </p:txBody>
      </p:sp>
      <p:pic>
        <p:nvPicPr>
          <p:cNvPr id="4" name="Рисунок 3" descr="1158547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90800" y="1676400"/>
            <a:ext cx="4114800" cy="37145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914400" y="5486400"/>
            <a:ext cx="7620000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Соблюдать правила дорожного движения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nata\Desktop\img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762000" y="685800"/>
            <a:ext cx="7848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Спасибо за внимание </a:t>
            </a:r>
          </a:p>
        </p:txBody>
      </p:sp>
      <p:pic>
        <p:nvPicPr>
          <p:cNvPr id="9218" name="Picture 2" descr="C:\Users\nata\Desktop\maxresdefault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8200" y="1600200"/>
            <a:ext cx="7391399" cy="415766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nata\Desktop\img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524000" y="1371600"/>
            <a:ext cx="6477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4" name="Овал 3"/>
          <p:cNvSpPr/>
          <p:nvPr/>
        </p:nvSpPr>
        <p:spPr>
          <a:xfrm>
            <a:off x="762000" y="1143000"/>
            <a:ext cx="7620000" cy="4495800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1752600" y="1600200"/>
            <a:ext cx="58674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Профилактика детского</a:t>
            </a: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дорожно – транспортного травматизма. 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Закрепить знания детей о ПДД, дорожных знаках, светофоре.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Учить вести беседу, отвечая на вопросы.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Учить детей правильно понимать предлагаемую дорожную ситуацию, мотивированно оценивать поступки героев, выбирая правильный ответ.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09600" y="685800"/>
            <a:ext cx="3124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Цели и задачи</a:t>
            </a:r>
            <a:r>
              <a:rPr lang="ru-RU" sz="3200" b="1" dirty="0" smtClean="0"/>
              <a:t>:</a:t>
            </a:r>
            <a:endParaRPr lang="ru-RU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nata\Desktop\img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914400" y="609600"/>
            <a:ext cx="5867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Описание и рекомендации: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762000" y="1371600"/>
            <a:ext cx="7696200" cy="3810000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1752600" y="1676400"/>
            <a:ext cx="5867400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eaLnBrk="0" fontAlgn="base" hangingPunct="0">
              <a:tabLst>
                <a:tab pos="457200" algn="l"/>
              </a:tabLst>
            </a:pPr>
            <a:r>
              <a:rPr lang="ru-RU" sz="2800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Игра ориентирована на дошкольников 5-7 лет.</a:t>
            </a:r>
          </a:p>
          <a:p>
            <a:pPr lvl="0" algn="ctr" eaLnBrk="0" fontAlgn="base" hangingPunct="0">
              <a:tabLst>
                <a:tab pos="457200" algn="l"/>
              </a:tabLst>
            </a:pPr>
            <a:r>
              <a:rPr lang="ru-RU" sz="2800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Использовать игру можно как с группой детей, так и индивидуально в детских дошкольных учреждениях, а так же в домашних условиях. </a:t>
            </a:r>
          </a:p>
          <a:p>
            <a:pPr algn="ctr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nata\Desktop\img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838200" y="533400"/>
            <a:ext cx="80772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74320" indent="-274320" eaLnBrk="1" fontAlgn="auto" hangingPunct="1">
              <a:spcAft>
                <a:spcPts val="0"/>
              </a:spcAft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Как называются широкие белые полосы разметки на проезжем участке дороги:</a:t>
            </a:r>
          </a:p>
          <a:p>
            <a:pPr marL="274320" indent="-274320" eaLnBrk="1" fontAlgn="auto" hangingPunct="1">
              <a:spcAft>
                <a:spcPts val="0"/>
              </a:spcAft>
              <a:defRPr/>
            </a:pPr>
            <a:r>
              <a:rPr lang="ru-RU" dirty="0" smtClean="0"/>
              <a:t> а) «Леопард»;</a:t>
            </a:r>
          </a:p>
          <a:p>
            <a:pPr marL="274320" indent="-274320" eaLnBrk="1" fontAlgn="auto" hangingPunct="1">
              <a:spcAft>
                <a:spcPts val="0"/>
              </a:spcAft>
              <a:defRPr/>
            </a:pPr>
            <a:r>
              <a:rPr lang="ru-RU" dirty="0" smtClean="0"/>
              <a:t> б) «Зебра»;</a:t>
            </a:r>
          </a:p>
          <a:p>
            <a:pPr marL="274320" indent="-274320" eaLnBrk="1" fontAlgn="auto" hangingPunct="1">
              <a:spcAft>
                <a:spcPts val="0"/>
              </a:spcAft>
              <a:defRPr/>
            </a:pPr>
            <a:r>
              <a:rPr lang="ru-RU" dirty="0" smtClean="0"/>
              <a:t> в) «Верблюд».</a:t>
            </a:r>
          </a:p>
          <a:p>
            <a:endParaRPr lang="ru-RU" dirty="0"/>
          </a:p>
        </p:txBody>
      </p:sp>
      <p:pic>
        <p:nvPicPr>
          <p:cNvPr id="5" name="Рисунок 4" descr="mota.ru-20150726101 лео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3505200"/>
            <a:ext cx="2862263" cy="256869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zebra-7 зебра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124200" y="1600200"/>
            <a:ext cx="3000375" cy="25003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Двугорбый-верблюд-бактриан-фото-лат.-Camelus-bactrianus верб.jp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943600" y="3581400"/>
            <a:ext cx="2786062" cy="25003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nata\Desktop\img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685800" y="609600"/>
            <a:ext cx="76200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Какие сигналы у светофора и что они обозначают? </a:t>
            </a:r>
          </a:p>
          <a:p>
            <a:pPr algn="ctr"/>
            <a:endParaRPr lang="ru-RU" dirty="0"/>
          </a:p>
        </p:txBody>
      </p:sp>
      <p:pic>
        <p:nvPicPr>
          <p:cNvPr id="4" name="Рисунок 3" descr="25468180 сфетофор.gi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8200" y="1219200"/>
            <a:ext cx="36576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685800" y="1828800"/>
            <a:ext cx="24384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pic>
        <p:nvPicPr>
          <p:cNvPr id="2050" name="Picture 2" descr="C:\Users\nata\Desktop\6380666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26056" y="3200400"/>
            <a:ext cx="2717944" cy="2963491"/>
          </a:xfrm>
          <a:prstGeom prst="rect">
            <a:avLst/>
          </a:prstGeom>
          <a:noFill/>
        </p:spPr>
      </p:pic>
      <p:pic>
        <p:nvPicPr>
          <p:cNvPr id="2052" name="Picture 4" descr="C:\Users\nata\Desktop\s1200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419600" y="838200"/>
            <a:ext cx="2133600" cy="284321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nata\Desktop\img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609600" y="533401"/>
            <a:ext cx="79248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74320" indent="-274320" algn="ctr" eaLnBrk="1" fontAlgn="auto" hangingPunct="1">
              <a:spcAft>
                <a:spcPts val="0"/>
              </a:spcAft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Чем обязан обозначить себя пешеход в сумерках,</a:t>
            </a:r>
          </a:p>
          <a:p>
            <a:pPr marL="274320" indent="-274320" algn="ctr" eaLnBrk="1" fontAlgn="auto" hangingPunct="1">
              <a:spcAft>
                <a:spcPts val="0"/>
              </a:spcAft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двигаясь по обочине:</a:t>
            </a:r>
          </a:p>
          <a:p>
            <a:pPr marL="274320" indent="-274320" eaLnBrk="1" fontAlgn="auto" hangingPunct="1">
              <a:spcAft>
                <a:spcPts val="0"/>
              </a:spcAft>
              <a:defRPr/>
            </a:pPr>
            <a:r>
              <a:rPr lang="ru-RU" dirty="0" smtClean="0"/>
              <a:t> а) факелом; </a:t>
            </a:r>
          </a:p>
          <a:p>
            <a:pPr marL="274320" indent="-274320" eaLnBrk="1" fontAlgn="auto" hangingPunct="1">
              <a:spcAft>
                <a:spcPts val="0"/>
              </a:spcAft>
              <a:defRPr/>
            </a:pPr>
            <a:r>
              <a:rPr lang="ru-RU" dirty="0" smtClean="0"/>
              <a:t>б) фонарём:</a:t>
            </a:r>
          </a:p>
          <a:p>
            <a:pPr marL="274320" indent="-274320" eaLnBrk="1" fontAlgn="auto" hangingPunct="1">
              <a:spcAft>
                <a:spcPts val="0"/>
              </a:spcAft>
              <a:defRPr/>
            </a:pPr>
            <a:r>
              <a:rPr lang="ru-RU" dirty="0" smtClean="0"/>
              <a:t> в) </a:t>
            </a:r>
            <a:r>
              <a:rPr lang="ru-RU" dirty="0" err="1" smtClean="0"/>
              <a:t>фликером</a:t>
            </a:r>
            <a:r>
              <a:rPr lang="ru-RU" dirty="0" smtClean="0"/>
              <a:t>. </a:t>
            </a:r>
          </a:p>
          <a:p>
            <a:endParaRPr lang="ru-RU" dirty="0"/>
          </a:p>
        </p:txBody>
      </p:sp>
      <p:pic>
        <p:nvPicPr>
          <p:cNvPr id="4" name="Рисунок 3" descr="47feee7aa3235482584c4ee4bc01c4a7 факел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" y="2590800"/>
            <a:ext cx="2662238" cy="36433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fonar_olight_sr52_6 фонарь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12549"/>
          <a:stretch>
            <a:fillRect/>
          </a:stretch>
        </p:blipFill>
        <p:spPr bwMode="auto">
          <a:xfrm>
            <a:off x="3200400" y="1524000"/>
            <a:ext cx="2928938" cy="318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4" name="Picture 2" descr="C:\Users\nata\Desktop\svetootrajateli_prihojanam_tihvinskih_hramov_1f45ca23ab55ec908db006fbdc3ce2ec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486400" y="3581400"/>
            <a:ext cx="3393649" cy="26334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nata\Desktop\img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685800" y="609600"/>
            <a:ext cx="7772400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74320" indent="-274320" algn="ctr" eaLnBrk="1" fontAlgn="auto" hangingPunct="1">
              <a:spcAft>
                <a:spcPts val="0"/>
              </a:spcAft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Какие автомобили могут проехать на красный свет?</a:t>
            </a:r>
          </a:p>
          <a:p>
            <a:pPr marL="274320" indent="-274320" eaLnBrk="1" fontAlgn="auto" hangingPunct="1">
              <a:spcAft>
                <a:spcPts val="0"/>
              </a:spcAft>
              <a:defRPr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а)папина и мамина  б)такси  в)пожарная, (спецмашины)  г)гоночная</a:t>
            </a:r>
          </a:p>
          <a:p>
            <a:endParaRPr lang="ru-RU" dirty="0"/>
          </a:p>
        </p:txBody>
      </p:sp>
      <p:pic>
        <p:nvPicPr>
          <p:cNvPr id="4" name="Рисунок 4" descr="depositphotos_26828509-stock-illustration-an-orange-car-emitting-a паина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57200" y="1295400"/>
            <a:ext cx="3588621" cy="2366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3" descr="535_taksi-blagoveschenskaya такси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105400" y="1524000"/>
            <a:ext cx="3214688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8" name="Picture 2" descr="C:\Users\nata\Desktop\hello_html_m6853bfb6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62000" y="3429000"/>
            <a:ext cx="3759200" cy="2819400"/>
          </a:xfrm>
          <a:prstGeom prst="rect">
            <a:avLst/>
          </a:prstGeom>
          <a:noFill/>
        </p:spPr>
      </p:pic>
      <p:pic>
        <p:nvPicPr>
          <p:cNvPr id="4099" name="Picture 3" descr="C:\Users\nata\Desktop\Lightning-McQueen 2.jp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23636" b="23636"/>
          <a:stretch>
            <a:fillRect/>
          </a:stretch>
        </p:blipFill>
        <p:spPr bwMode="auto">
          <a:xfrm>
            <a:off x="4572000" y="3886200"/>
            <a:ext cx="4191000" cy="2209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" dur="20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nata\Desktop\img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685800" y="609600"/>
            <a:ext cx="7772400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74320" indent="-274320" algn="ctr" eaLnBrk="1" fontAlgn="auto" hangingPunct="1">
              <a:spcAft>
                <a:spcPts val="0"/>
              </a:spcAft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Если вы собираетесь перейти по пешеходному переходу дорогу и увидели приближающийся автомобиль  с включённым маячком: </a:t>
            </a:r>
          </a:p>
          <a:p>
            <a:pPr marL="274320" indent="-274320" eaLnBrk="1" fontAlgn="auto" hangingPunct="1">
              <a:spcAft>
                <a:spcPts val="0"/>
              </a:spcAft>
              <a:defRPr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а) подождёте, пока автомобиль проедет; </a:t>
            </a:r>
          </a:p>
          <a:p>
            <a:pPr marL="274320" indent="-274320" eaLnBrk="1" fontAlgn="auto" hangingPunct="1">
              <a:spcAft>
                <a:spcPts val="0"/>
              </a:spcAft>
              <a:defRPr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б) будете переходить; </a:t>
            </a:r>
          </a:p>
          <a:p>
            <a:endParaRPr lang="ru-RU" dirty="0"/>
          </a:p>
        </p:txBody>
      </p:sp>
      <p:pic>
        <p:nvPicPr>
          <p:cNvPr id="5122" name="Picture 2" descr="C:\Users\nata\Desktop\PoshJoyousBandicoot-size_restricted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38600" y="1828800"/>
            <a:ext cx="4267200" cy="4267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nata\Desktop\img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838200" y="609600"/>
            <a:ext cx="74676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74320" indent="-274320" algn="ctr" eaLnBrk="1" fontAlgn="auto" hangingPunct="1">
              <a:spcAft>
                <a:spcPts val="0"/>
              </a:spcAft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Для чего постовому нужен жезл?</a:t>
            </a:r>
          </a:p>
          <a:p>
            <a:pPr marL="274320" indent="-274320" eaLnBrk="1" fontAlgn="auto" hangingPunct="1">
              <a:spcAft>
                <a:spcPts val="0"/>
              </a:spcAft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а) приветствовать знакомых;</a:t>
            </a:r>
          </a:p>
          <a:p>
            <a:pPr marL="274320" indent="-274320" eaLnBrk="1" fontAlgn="auto" hangingPunct="1">
              <a:spcAft>
                <a:spcPts val="0"/>
              </a:spcAft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б) отгонять мух;</a:t>
            </a:r>
          </a:p>
          <a:p>
            <a:pPr marL="274320" indent="-274320" eaLnBrk="1" fontAlgn="auto" hangingPunct="1">
              <a:spcAft>
                <a:spcPts val="0"/>
              </a:spcAft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в) для красоты;</a:t>
            </a:r>
          </a:p>
          <a:p>
            <a:pPr marL="274320" indent="-274320" eaLnBrk="1" fontAlgn="auto" hangingPunct="1">
              <a:spcAft>
                <a:spcPts val="0"/>
              </a:spcAft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г) регулировать дорожное движение;</a:t>
            </a:r>
          </a:p>
          <a:p>
            <a:pPr algn="ctr"/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 descr="C:\Users\nata\Desktop\hello_html_2e9f471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0" y="2285797"/>
            <a:ext cx="7696199" cy="373400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</TotalTime>
  <Words>258</Words>
  <Application>Microsoft Office PowerPoint</Application>
  <PresentationFormat>Экран (4:3)</PresentationFormat>
  <Paragraphs>40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Office Theme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nata</dc:creator>
  <cp:lastModifiedBy>Чароит</cp:lastModifiedBy>
  <cp:revision>5</cp:revision>
  <dcterms:created xsi:type="dcterms:W3CDTF">2019-10-17T14:45:34Z</dcterms:created>
  <dcterms:modified xsi:type="dcterms:W3CDTF">2022-12-04T09:45:35Z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1199441</vt:lpwstr>
  </property>
  <property fmtid="{D5CDD505-2E9C-101B-9397-08002B2CF9AE}" pid="3" name="NXPowerLiteSettings">
    <vt:lpwstr>C700052003A000</vt:lpwstr>
  </property>
  <property fmtid="{D5CDD505-2E9C-101B-9397-08002B2CF9AE}" pid="4" name="NXPowerLiteVersion">
    <vt:lpwstr>D8.0.4</vt:lpwstr>
  </property>
</Properties>
</file>