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handoutMasterIdLst>
    <p:handoutMasterId r:id="rId14"/>
  </p:handoutMasterIdLst>
  <p:sldIdLst>
    <p:sldId id="261" r:id="rId2"/>
    <p:sldId id="257" r:id="rId3"/>
    <p:sldId id="258" r:id="rId4"/>
    <p:sldId id="260" r:id="rId5"/>
    <p:sldId id="263" r:id="rId6"/>
    <p:sldId id="267" r:id="rId7"/>
    <p:sldId id="262" r:id="rId8"/>
    <p:sldId id="264" r:id="rId9"/>
    <p:sldId id="265" r:id="rId10"/>
    <p:sldId id="266" r:id="rId11"/>
    <p:sldId id="259" r:id="rId12"/>
  </p:sldIdLst>
  <p:sldSz cx="12192000" cy="6858000"/>
  <p:notesSz cx="9866313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-81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DC1260A-E0FE-40AA-BA3D-8BD0089D30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053A07E-8412-4521-8746-9E3CB65C76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775" y="1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D01FA94-95E3-4F85-99E6-140B00CA02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345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6031C69-7A9E-4C2F-A161-4823032566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775" y="6397345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 anchor="b"/>
          <a:lstStyle>
            <a:lvl1pPr algn="r">
              <a:defRPr sz="1200"/>
            </a:lvl1pPr>
          </a:lstStyle>
          <a:p>
            <a:fld id="{8F3DE267-311A-4A9F-AEB5-97D8527EB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97097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88775" y="1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1475" y="841375"/>
            <a:ext cx="4043363" cy="2274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67" tIns="44883" rIns="89767" bIns="448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163" y="3241363"/>
            <a:ext cx="7893987" cy="2653012"/>
          </a:xfrm>
          <a:prstGeom prst="rect">
            <a:avLst/>
          </a:prstGeom>
        </p:spPr>
        <p:txBody>
          <a:bodyPr vert="horz" lIns="89767" tIns="44883" rIns="89767" bIns="4488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97345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88775" y="6397345"/>
            <a:ext cx="4275975" cy="338418"/>
          </a:xfrm>
          <a:prstGeom prst="rect">
            <a:avLst/>
          </a:prstGeom>
        </p:spPr>
        <p:txBody>
          <a:bodyPr vert="horz" lIns="89767" tIns="44883" rIns="89767" bIns="44883" rtlCol="0" anchor="b"/>
          <a:lstStyle>
            <a:lvl1pPr algn="r">
              <a:defRPr sz="1200"/>
            </a:lvl1pPr>
          </a:lstStyle>
          <a:p>
            <a:fld id="{41A176EE-22BF-45FE-96CC-C19E36BE6B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84313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5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0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5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5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BDE6CC-B511-4EE9-8311-5F2073C8DDAE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B9A0B78-4C76-4A0F-86CC-028AF23C4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8D221E2-517E-4FFC-A99D-6A3B3EA5DC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3496" y="1418686"/>
            <a:ext cx="9144000" cy="15519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Решение </a:t>
            </a:r>
            <a:r>
              <a:rPr lang="ru-RU" sz="4400" dirty="0">
                <a:solidFill>
                  <a:schemeClr val="bg1"/>
                </a:solidFill>
              </a:rPr>
              <a:t>задач с помощью квадратных </a:t>
            </a:r>
            <a:r>
              <a:rPr lang="ru-RU" sz="4400" dirty="0" smtClean="0">
                <a:solidFill>
                  <a:schemeClr val="bg1"/>
                </a:solidFill>
              </a:rPr>
              <a:t>уравнений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(9 класс)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E90F43-805E-4923-89D7-E3CF5227E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7238" y="4468761"/>
            <a:ext cx="9144000" cy="15629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Презентацию подготовила: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Медведева Марина Анатольевна, учитель математики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ГБОУ «Петергофская гимназия императора Александра </a:t>
            </a:r>
            <a:r>
              <a:rPr lang="en-US" sz="2800" dirty="0" smtClean="0">
                <a:solidFill>
                  <a:schemeClr val="tx1"/>
                </a:solidFill>
              </a:rPr>
              <a:t>II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933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6ADDE-60DB-42C9-B28F-5FC90C035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Прайс-лист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6E8710-A0FA-496A-8777-49CE5A0EF7A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900769"/>
            <a:ext cx="2819400" cy="506514"/>
          </a:xfrm>
        </p:spPr>
        <p:txBody>
          <a:bodyPr>
            <a:normAutofit/>
          </a:bodyPr>
          <a:lstStyle/>
          <a:p>
            <a:r>
              <a:rPr lang="ru-RU" dirty="0"/>
              <a:t>Паркет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494C2558-2A8D-49BC-A8CC-72190CCB7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5635540"/>
              </p:ext>
            </p:extLst>
          </p:nvPr>
        </p:nvGraphicFramePr>
        <p:xfrm>
          <a:off x="1005980" y="2715026"/>
          <a:ext cx="9236979" cy="3448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451">
                  <a:extLst>
                    <a:ext uri="{9D8B030D-6E8A-4147-A177-3AD203B41FA5}">
                      <a16:colId xmlns:a16="http://schemas.microsoft.com/office/drawing/2014/main" xmlns="" val="2000476608"/>
                    </a:ext>
                  </a:extLst>
                </a:gridCol>
                <a:gridCol w="3082764">
                  <a:extLst>
                    <a:ext uri="{9D8B030D-6E8A-4147-A177-3AD203B41FA5}">
                      <a16:colId xmlns:a16="http://schemas.microsoft.com/office/drawing/2014/main" xmlns="" val="1837657759"/>
                    </a:ext>
                  </a:extLst>
                </a:gridCol>
                <a:gridCol w="3082764">
                  <a:extLst>
                    <a:ext uri="{9D8B030D-6E8A-4147-A177-3AD203B41FA5}">
                      <a16:colId xmlns:a16="http://schemas.microsoft.com/office/drawing/2014/main" xmlns="" val="1489060046"/>
                    </a:ext>
                  </a:extLst>
                </a:gridCol>
              </a:tblGrid>
              <a:tr h="76872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Цена за м</a:t>
                      </a:r>
                      <a:r>
                        <a:rPr lang="ru-RU" sz="28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Общая стоимость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5989152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«Ясень натуральный»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3100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821204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«Дуб светлый»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2750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3888510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«Дуб грей»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2900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855940"/>
                  </a:ext>
                </a:extLst>
              </a:tr>
            </a:tbl>
          </a:graphicData>
        </a:graphic>
      </p:graphicFrame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CE08CCEB-DD01-4BB0-9E03-8BC7DF9F66E4}"/>
              </a:ext>
            </a:extLst>
          </p:cNvPr>
          <p:cNvSpPr txBox="1">
            <a:spLocks/>
          </p:cNvSpPr>
          <p:nvPr/>
        </p:nvSpPr>
        <p:spPr>
          <a:xfrm>
            <a:off x="7250185" y="3748624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520 800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2C2AAFA1-0BD8-417D-931C-45D764FF1AEE}"/>
              </a:ext>
            </a:extLst>
          </p:cNvPr>
          <p:cNvSpPr txBox="1">
            <a:spLocks/>
          </p:cNvSpPr>
          <p:nvPr/>
        </p:nvSpPr>
        <p:spPr>
          <a:xfrm>
            <a:off x="7323927" y="4638824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462 000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3D41DEE-8381-4156-A383-E898FCA0A689}"/>
              </a:ext>
            </a:extLst>
          </p:cNvPr>
          <p:cNvSpPr txBox="1">
            <a:spLocks/>
          </p:cNvSpPr>
          <p:nvPr/>
        </p:nvSpPr>
        <p:spPr>
          <a:xfrm>
            <a:off x="7338675" y="5516405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487 200 </a:t>
            </a:r>
            <a:r>
              <a:rPr lang="ru-RU" sz="2800" dirty="0" err="1"/>
              <a:t>руб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3609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AE2BE5-33CB-4915-AF79-46349878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33"/>
          </a:xfrm>
        </p:spPr>
        <p:txBody>
          <a:bodyPr>
            <a:normAutofit/>
          </a:bodyPr>
          <a:lstStyle/>
          <a:p>
            <a:r>
              <a:rPr lang="ru-RU" sz="3600" u="sng" dirty="0">
                <a:solidFill>
                  <a:schemeClr val="accent1">
                    <a:lumMod val="75000"/>
                  </a:schemeClr>
                </a:solidFill>
              </a:rPr>
              <a:t>Решите задачу с помощью квадратного уравнения: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CCE11E-C91F-427F-8630-C0FA0695C8F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350629"/>
            <a:ext cx="10515600" cy="14287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Хватит ли 90 метров изгороди, чтобы огородить дачный участок прямоугольной формы, одна сторона которого на 10 метров меньше другой, если его площадь равна 6</a:t>
            </a:r>
            <a:r>
              <a:rPr lang="en-US" dirty="0"/>
              <a:t> </a:t>
            </a:r>
            <a:r>
              <a:rPr lang="ru-RU" dirty="0"/>
              <a:t>ар?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C992C7E-752F-4233-9C46-506CDD11C22C}"/>
              </a:ext>
            </a:extLst>
          </p:cNvPr>
          <p:cNvSpPr/>
          <p:nvPr/>
        </p:nvSpPr>
        <p:spPr>
          <a:xfrm>
            <a:off x="1098958" y="3429000"/>
            <a:ext cx="3296873" cy="18057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A5E6F357-1E1F-4DBD-88E4-99B4F826AAB8}"/>
              </a:ext>
            </a:extLst>
          </p:cNvPr>
          <p:cNvSpPr txBox="1">
            <a:spLocks/>
          </p:cNvSpPr>
          <p:nvPr/>
        </p:nvSpPr>
        <p:spPr>
          <a:xfrm>
            <a:off x="414215" y="3961162"/>
            <a:ext cx="604698" cy="506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Х м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1E2375A2-D33C-4447-B4C0-3421C8B625BA}"/>
              </a:ext>
            </a:extLst>
          </p:cNvPr>
          <p:cNvSpPr txBox="1">
            <a:spLocks/>
          </p:cNvSpPr>
          <p:nvPr/>
        </p:nvSpPr>
        <p:spPr>
          <a:xfrm>
            <a:off x="2175019" y="2982796"/>
            <a:ext cx="1295011" cy="506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(х + 10) м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8620D52E-4543-4F3B-9DD2-B9E0A87AB4C7}"/>
              </a:ext>
            </a:extLst>
          </p:cNvPr>
          <p:cNvSpPr txBox="1">
            <a:spLocks/>
          </p:cNvSpPr>
          <p:nvPr/>
        </p:nvSpPr>
        <p:spPr>
          <a:xfrm>
            <a:off x="2175020" y="4078608"/>
            <a:ext cx="1144748" cy="506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 = </a:t>
            </a:r>
            <a:r>
              <a:rPr lang="ru-RU" dirty="0"/>
              <a:t>6 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9E4FAC37-2549-4E3A-943E-0E1703CD34E5}"/>
              </a:ext>
            </a:extLst>
          </p:cNvPr>
          <p:cNvSpPr txBox="1">
            <a:spLocks/>
          </p:cNvSpPr>
          <p:nvPr/>
        </p:nvSpPr>
        <p:spPr>
          <a:xfrm>
            <a:off x="5800463" y="3236053"/>
            <a:ext cx="2554972" cy="506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 = </a:t>
            </a:r>
            <a:r>
              <a:rPr lang="ru-RU" dirty="0"/>
              <a:t>6 а = 600 м</a:t>
            </a:r>
            <a:r>
              <a:rPr lang="ru-RU" baseline="30000" dirty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54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9A22BD-6AA5-4D5A-8BCE-1CE625E38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71" y="274638"/>
            <a:ext cx="10859729" cy="1143000"/>
          </a:xfrm>
        </p:spPr>
        <p:txBody>
          <a:bodyPr/>
          <a:lstStyle/>
          <a:p>
            <a:pPr algn="ctr"/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Проверка домашнего задания: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3E5BDD0-6318-49C8-AD98-AC506FE2ABB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3188516" cy="2879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№ 495</a:t>
            </a:r>
          </a:p>
          <a:p>
            <a:pPr marL="514350" indent="-514350">
              <a:buNone/>
            </a:pPr>
            <a:r>
              <a:rPr lang="ru-RU" dirty="0" smtClean="0"/>
              <a:t>1.    (3</a:t>
            </a:r>
            <a:r>
              <a:rPr lang="ru-RU" dirty="0"/>
              <a:t>; 2), (2; 3)</a:t>
            </a:r>
          </a:p>
          <a:p>
            <a:pPr marL="514350" indent="-514350">
              <a:buNone/>
            </a:pPr>
            <a:r>
              <a:rPr lang="ru-RU" dirty="0" smtClean="0"/>
              <a:t>2.    (1</a:t>
            </a:r>
            <a:r>
              <a:rPr lang="ru-RU" dirty="0"/>
              <a:t>; 7), (7; 1)</a:t>
            </a:r>
          </a:p>
          <a:p>
            <a:pPr marL="514350" indent="-514350">
              <a:buNone/>
            </a:pPr>
            <a:r>
              <a:rPr lang="ru-RU" dirty="0" smtClean="0"/>
              <a:t>3.    (1</a:t>
            </a:r>
            <a:r>
              <a:rPr lang="ru-RU" dirty="0"/>
              <a:t>; 11), (11; 1)</a:t>
            </a:r>
          </a:p>
          <a:p>
            <a:pPr marL="514350" indent="-514350">
              <a:buNone/>
            </a:pPr>
            <a:r>
              <a:rPr lang="ru-RU" dirty="0" smtClean="0"/>
              <a:t>(-</a:t>
            </a:r>
            <a:r>
              <a:rPr lang="ru-RU" dirty="0"/>
              <a:t>5; -2), (-2; -5)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A8DA544B-18C2-4488-BC94-9E99A8E02952}"/>
              </a:ext>
            </a:extLst>
          </p:cNvPr>
          <p:cNvSpPr txBox="1">
            <a:spLocks/>
          </p:cNvSpPr>
          <p:nvPr/>
        </p:nvSpPr>
        <p:spPr>
          <a:xfrm>
            <a:off x="7173286" y="1825624"/>
            <a:ext cx="3188516" cy="2712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/>
              <a:t>№ 496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(4,5; -2,5)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(4; -1)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(5; -1)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(3; 1)</a:t>
            </a:r>
          </a:p>
        </p:txBody>
      </p:sp>
    </p:spTree>
    <p:extLst>
      <p:ext uri="{BB962C8B-B14F-4D97-AF65-F5344CB8AC3E}">
        <p14:creationId xmlns:p14="http://schemas.microsoft.com/office/powerpoint/2010/main" xmlns="" val="4104456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DCC4B8-8BF7-47B0-88CA-6F80FE4C2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510" y="304135"/>
            <a:ext cx="10363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>
                <a:solidFill>
                  <a:schemeClr val="accent1">
                    <a:lumMod val="75000"/>
                  </a:schemeClr>
                </a:solidFill>
              </a:rPr>
              <a:t>Определите, сколько корней имеет уравнение: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4A60EB6-4475-4826-9395-A51AE93929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3381462" cy="59879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+ 5х – 7 = 0</a:t>
                </a: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4A60EB6-4475-4826-9395-A51AE93929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838200" y="1825625"/>
                <a:ext cx="3381462" cy="598793"/>
              </a:xfrm>
              <a:blipFill>
                <a:blip r:embed="rId2" cstate="print"/>
                <a:stretch>
                  <a:fillRect l="-3249" t="-15152" b="-9091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id="{91CEBBA4-47A6-4550-8AB6-36AE4CF708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2585920"/>
                <a:ext cx="3381462" cy="598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+ 4х + 1 = 0</a:t>
                </a:r>
              </a:p>
            </p:txBody>
          </p:sp>
        </mc:Choice>
        <mc:Fallback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CEBBA4-47A6-4550-8AB6-36AE4CF70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85920"/>
                <a:ext cx="3381462" cy="598793"/>
              </a:xfrm>
              <a:prstGeom prst="rect">
                <a:avLst/>
              </a:prstGeom>
              <a:blipFill>
                <a:blip r:embed="rId3" cstate="print"/>
                <a:stretch>
                  <a:fillRect l="-3249" t="-15306" b="-10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Объект 2">
                <a:extLst>
                  <a:ext uri="{FF2B5EF4-FFF2-40B4-BE49-F238E27FC236}">
                    <a16:creationId xmlns:a16="http://schemas.microsoft.com/office/drawing/2014/main" id="{A164EF56-3543-4E96-99F0-C11850BC6A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429000"/>
                <a:ext cx="3381462" cy="598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3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- 6х + 2 = 0</a:t>
                </a:r>
              </a:p>
            </p:txBody>
          </p:sp>
        </mc:Choice>
        <mc:Fallback>
          <p:sp>
            <p:nvSpPr>
              <p:cNvPr id="5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164EF56-3543-4E96-99F0-C11850BC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429000"/>
                <a:ext cx="3381462" cy="598793"/>
              </a:xfrm>
              <a:prstGeom prst="rect">
                <a:avLst/>
              </a:prstGeom>
              <a:blipFill>
                <a:blip r:embed="rId4" cstate="print"/>
                <a:stretch>
                  <a:fillRect l="-3249" t="-16327" b="-9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658B091F-6ADD-45AE-A317-906998018CC2}"/>
              </a:ext>
            </a:extLst>
          </p:cNvPr>
          <p:cNvSpPr txBox="1">
            <a:spLocks/>
          </p:cNvSpPr>
          <p:nvPr/>
        </p:nvSpPr>
        <p:spPr>
          <a:xfrm>
            <a:off x="5313729" y="1825624"/>
            <a:ext cx="2658611" cy="598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2 корня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1FF9DE1F-EFD0-4F45-8375-D5306AC080AF}"/>
              </a:ext>
            </a:extLst>
          </p:cNvPr>
          <p:cNvSpPr txBox="1">
            <a:spLocks/>
          </p:cNvSpPr>
          <p:nvPr/>
        </p:nvSpPr>
        <p:spPr>
          <a:xfrm>
            <a:off x="5313728" y="2585919"/>
            <a:ext cx="2658611" cy="5987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1 корень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2FCD1EE-C943-42BF-9356-B1319924AB24}"/>
              </a:ext>
            </a:extLst>
          </p:cNvPr>
          <p:cNvSpPr txBox="1">
            <a:spLocks/>
          </p:cNvSpPr>
          <p:nvPr/>
        </p:nvSpPr>
        <p:spPr>
          <a:xfrm>
            <a:off x="5313727" y="3428999"/>
            <a:ext cx="2974596" cy="5987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нет корней</a:t>
            </a:r>
          </a:p>
        </p:txBody>
      </p:sp>
    </p:spTree>
    <p:extLst>
      <p:ext uri="{BB962C8B-B14F-4D97-AF65-F5344CB8AC3E}">
        <p14:creationId xmlns:p14="http://schemas.microsoft.com/office/powerpoint/2010/main" xmlns="" val="86376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DCC4B8-8BF7-47B0-88CA-6F80FE4C2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>
                <a:solidFill>
                  <a:schemeClr val="accent1">
                    <a:lumMod val="75000"/>
                  </a:schemeClr>
                </a:solidFill>
              </a:rPr>
              <a:t>Решите уравнения: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4A60EB6-4475-4826-9395-A51AE93929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3381462" cy="59879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ru-RU" i="0">
                        <a:latin typeface="Cambria Math" panose="02040503050406030204" pitchFamily="18" charset="0"/>
                      </a:rPr>
                      <m:t>7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0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en-US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- 6х + 2 = 0</a:t>
                </a: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4A60EB6-4475-4826-9395-A51AE93929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838200" y="1825625"/>
                <a:ext cx="3381462" cy="598793"/>
              </a:xfrm>
              <a:blipFill>
                <a:blip r:embed="rId2" cstate="print"/>
                <a:stretch>
                  <a:fillRect t="-15152" b="-9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id="{91CEBBA4-47A6-4550-8AB6-36AE4CF708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2585920"/>
                <a:ext cx="3381462" cy="598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5х + 1</a:t>
                </a:r>
              </a:p>
            </p:txBody>
          </p:sp>
        </mc:Choice>
        <mc:Fallback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CEBBA4-47A6-4550-8AB6-36AE4CF70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85920"/>
                <a:ext cx="3381462" cy="598793"/>
              </a:xfrm>
              <a:prstGeom prst="rect">
                <a:avLst/>
              </a:prstGeom>
              <a:blipFill>
                <a:blip r:embed="rId3" cstate="print"/>
                <a:stretch>
                  <a:fillRect l="-3249" t="-15306" b="-10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A164EF56-3543-4E96-99F0-C11850BC6ACF}"/>
              </a:ext>
            </a:extLst>
          </p:cNvPr>
          <p:cNvSpPr txBox="1">
            <a:spLocks/>
          </p:cNvSpPr>
          <p:nvPr/>
        </p:nvSpPr>
        <p:spPr>
          <a:xfrm>
            <a:off x="838200" y="3429000"/>
            <a:ext cx="3381462" cy="598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4х(х-5) = -25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658B091F-6ADD-45AE-A317-906998018CC2}"/>
              </a:ext>
            </a:extLst>
          </p:cNvPr>
          <p:cNvSpPr txBox="1">
            <a:spLocks/>
          </p:cNvSpPr>
          <p:nvPr/>
        </p:nvSpPr>
        <p:spPr>
          <a:xfrm>
            <a:off x="5313729" y="1825624"/>
            <a:ext cx="4199387" cy="598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    нет корней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1FF9DE1F-EFD0-4F45-8375-D5306AC080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3728" y="2585919"/>
                <a:ext cx="5399013" cy="6857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0,    2 корня: х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=1; х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FF9DE1F-EFD0-4F45-8375-D5306AC080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3728" y="2585919"/>
                <a:ext cx="5399013" cy="685787"/>
              </a:xfrm>
              <a:prstGeom prst="rect">
                <a:avLst/>
              </a:prstGeom>
              <a:blipFill>
                <a:blip r:embed="rId4" cstate="print"/>
                <a:stretch>
                  <a:fillRect l="-2373" t="-3540" b="-53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2FCD1EE-C943-42BF-9356-B1319924AB24}"/>
              </a:ext>
            </a:extLst>
          </p:cNvPr>
          <p:cNvSpPr txBox="1">
            <a:spLocks/>
          </p:cNvSpPr>
          <p:nvPr/>
        </p:nvSpPr>
        <p:spPr>
          <a:xfrm>
            <a:off x="5313727" y="3428999"/>
            <a:ext cx="5399012" cy="598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1 корень: х = 2,5</a:t>
            </a:r>
          </a:p>
        </p:txBody>
      </p:sp>
    </p:spTree>
    <p:extLst>
      <p:ext uri="{BB962C8B-B14F-4D97-AF65-F5344CB8AC3E}">
        <p14:creationId xmlns:p14="http://schemas.microsoft.com/office/powerpoint/2010/main" xmlns="" val="105296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AE2BE5-33CB-4915-AF79-46349878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9210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>
                <a:solidFill>
                  <a:schemeClr val="accent1">
                    <a:lumMod val="75000"/>
                  </a:schemeClr>
                </a:solidFill>
              </a:rPr>
              <a:t>Решите задачу с помощью квадратного уравнения: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CCE11E-C91F-427F-8630-C0FA0695C8F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2191286"/>
            <a:ext cx="10515600" cy="175329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200" dirty="0"/>
              <a:t>Требуется заменить напольное покрытие в зале прямоугольной формы. Известно, что периметр пола 62 м, а его диагональ равна 25 м. Найдите длину и ширину пола.</a:t>
            </a:r>
          </a:p>
        </p:txBody>
      </p:sp>
    </p:spTree>
    <p:extLst>
      <p:ext uri="{BB962C8B-B14F-4D97-AF65-F5344CB8AC3E}">
        <p14:creationId xmlns:p14="http://schemas.microsoft.com/office/powerpoint/2010/main" xmlns="" val="1680085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6ADDE-60DB-42C9-B28F-5FC90C035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Прайс-лист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6E8710-A0FA-496A-8777-49CE5A0EF7A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900769"/>
            <a:ext cx="2819400" cy="506514"/>
          </a:xfrm>
        </p:spPr>
        <p:txBody>
          <a:bodyPr>
            <a:normAutofit/>
          </a:bodyPr>
          <a:lstStyle/>
          <a:p>
            <a:r>
              <a:rPr lang="ru-RU" dirty="0"/>
              <a:t>Линолеум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494C2558-2A8D-49BC-A8CC-72190CCB7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5234763"/>
              </p:ext>
            </p:extLst>
          </p:nvPr>
        </p:nvGraphicFramePr>
        <p:xfrm>
          <a:off x="973123" y="2689859"/>
          <a:ext cx="9857064" cy="3283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659">
                  <a:extLst>
                    <a:ext uri="{9D8B030D-6E8A-4147-A177-3AD203B41FA5}">
                      <a16:colId xmlns:a16="http://schemas.microsoft.com/office/drawing/2014/main" xmlns="" val="2848642048"/>
                    </a:ext>
                  </a:extLst>
                </a:gridCol>
                <a:gridCol w="3281659">
                  <a:extLst>
                    <a:ext uri="{9D8B030D-6E8A-4147-A177-3AD203B41FA5}">
                      <a16:colId xmlns:a16="http://schemas.microsoft.com/office/drawing/2014/main" xmlns="" val="4022302113"/>
                    </a:ext>
                  </a:extLst>
                </a:gridCol>
                <a:gridCol w="3293746">
                  <a:extLst>
                    <a:ext uri="{9D8B030D-6E8A-4147-A177-3AD203B41FA5}">
                      <a16:colId xmlns:a16="http://schemas.microsoft.com/office/drawing/2014/main" xmlns="" val="1837657759"/>
                    </a:ext>
                  </a:extLst>
                </a:gridCol>
              </a:tblGrid>
              <a:tr h="76872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Ширина рулона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Цена за погонный метр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5989152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«Дуб </a:t>
                      </a:r>
                      <a:r>
                        <a:rPr lang="ru-RU" sz="2800" b="0" i="0" dirty="0" err="1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Поларис</a:t>
                      </a:r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3,5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836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821204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«Марс»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312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3888510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</a:t>
                      </a:r>
                      <a:r>
                        <a:rPr lang="ru-RU" sz="2800" b="0" i="0" dirty="0" err="1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Шарон</a:t>
                      </a:r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1,5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250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855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41565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970A95-62EF-4A8E-A706-AEC569525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</a:rPr>
              <a:t>Погонный метр</a:t>
            </a:r>
            <a:r>
              <a:rPr lang="ru-RU" sz="2800" dirty="0">
                <a:solidFill>
                  <a:schemeClr val="tx1"/>
                </a:solidFill>
              </a:rPr>
              <a:t> – это параметр, который представляет собой обычную длину одного метра для товаров с определенной шириной, например, ткани или линолеума.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6071B41-FAD3-4D06-B080-54228803782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3221" y="1447800"/>
            <a:ext cx="5775158" cy="4572000"/>
          </a:xfrm>
        </p:spPr>
      </p:pic>
    </p:spTree>
    <p:extLst>
      <p:ext uri="{BB962C8B-B14F-4D97-AF65-F5344CB8AC3E}">
        <p14:creationId xmlns:p14="http://schemas.microsoft.com/office/powerpoint/2010/main" xmlns="" val="3334135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6ADDE-60DB-42C9-B28F-5FC90C035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Прайс-лист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6E8710-A0FA-496A-8777-49CE5A0EF7A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900769"/>
            <a:ext cx="2819400" cy="506514"/>
          </a:xfrm>
        </p:spPr>
        <p:txBody>
          <a:bodyPr>
            <a:normAutofit/>
          </a:bodyPr>
          <a:lstStyle/>
          <a:p>
            <a:r>
              <a:rPr lang="ru-RU" dirty="0"/>
              <a:t>Линолеум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494C2558-2A8D-49BC-A8CC-72190CCB7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8259830"/>
              </p:ext>
            </p:extLst>
          </p:nvPr>
        </p:nvGraphicFramePr>
        <p:xfrm>
          <a:off x="973123" y="2689859"/>
          <a:ext cx="10050010" cy="3709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884">
                  <a:extLst>
                    <a:ext uri="{9D8B030D-6E8A-4147-A177-3AD203B41FA5}">
                      <a16:colId xmlns:a16="http://schemas.microsoft.com/office/drawing/2014/main" xmlns="" val="2848642048"/>
                    </a:ext>
                  </a:extLst>
                </a:gridCol>
                <a:gridCol w="2507884">
                  <a:extLst>
                    <a:ext uri="{9D8B030D-6E8A-4147-A177-3AD203B41FA5}">
                      <a16:colId xmlns:a16="http://schemas.microsoft.com/office/drawing/2014/main" xmlns="" val="4022302113"/>
                    </a:ext>
                  </a:extLst>
                </a:gridCol>
                <a:gridCol w="2517121">
                  <a:extLst>
                    <a:ext uri="{9D8B030D-6E8A-4147-A177-3AD203B41FA5}">
                      <a16:colId xmlns:a16="http://schemas.microsoft.com/office/drawing/2014/main" xmlns="" val="1837657759"/>
                    </a:ext>
                  </a:extLst>
                </a:gridCol>
                <a:gridCol w="2517121">
                  <a:extLst>
                    <a:ext uri="{9D8B030D-6E8A-4147-A177-3AD203B41FA5}">
                      <a16:colId xmlns:a16="http://schemas.microsoft.com/office/drawing/2014/main" xmlns="" val="174247658"/>
                    </a:ext>
                  </a:extLst>
                </a:gridCol>
              </a:tblGrid>
              <a:tr h="76872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Ширина рулона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Цена за погонный метр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Общая стоимость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5989152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«Дуб </a:t>
                      </a:r>
                      <a:r>
                        <a:rPr lang="ru-RU" sz="2800" b="0" i="0" dirty="0" err="1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Поларис</a:t>
                      </a:r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3,5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836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821204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«Марс»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312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3888510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«</a:t>
                      </a:r>
                      <a:r>
                        <a:rPr lang="ru-RU" sz="2800" b="0" i="0" dirty="0" err="1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Шарон</a:t>
                      </a:r>
                      <a:r>
                        <a:rPr lang="ru-RU" sz="2800" b="0" i="0" dirty="0">
                          <a:solidFill>
                            <a:srgbClr val="333333"/>
                          </a:solidFill>
                          <a:effectLst/>
                          <a:latin typeface="Roboto" panose="02000000000000000000" pitchFamily="2" charset="0"/>
                        </a:rPr>
                        <a:t>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1,5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250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855940"/>
                  </a:ext>
                </a:extLst>
              </a:tr>
            </a:tbl>
          </a:graphicData>
        </a:graphic>
      </p:graphicFrame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B2E4F524-E051-4C52-AEFD-7ADA2F06B0BD}"/>
              </a:ext>
            </a:extLst>
          </p:cNvPr>
          <p:cNvSpPr txBox="1">
            <a:spLocks/>
          </p:cNvSpPr>
          <p:nvPr/>
        </p:nvSpPr>
        <p:spPr>
          <a:xfrm>
            <a:off x="8399477" y="4120987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40 128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B5C1AC32-5D48-4368-B00D-BA447FCBFC7D}"/>
              </a:ext>
            </a:extLst>
          </p:cNvPr>
          <p:cNvSpPr txBox="1">
            <a:spLocks/>
          </p:cNvSpPr>
          <p:nvPr/>
        </p:nvSpPr>
        <p:spPr>
          <a:xfrm>
            <a:off x="8399477" y="5025936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29 952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EFE9298F-DB72-4C23-99E3-F81D75D2F420}"/>
              </a:ext>
            </a:extLst>
          </p:cNvPr>
          <p:cNvSpPr txBox="1">
            <a:spLocks/>
          </p:cNvSpPr>
          <p:nvPr/>
        </p:nvSpPr>
        <p:spPr>
          <a:xfrm>
            <a:off x="8399477" y="5815026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30 000 </a:t>
            </a:r>
            <a:r>
              <a:rPr lang="ru-RU" sz="2800" dirty="0" err="1"/>
              <a:t>руб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5080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6ADDE-60DB-42C9-B28F-5FC90C035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Прайс-лист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6E8710-A0FA-496A-8777-49CE5A0EF7A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900769"/>
            <a:ext cx="2819400" cy="506514"/>
          </a:xfrm>
        </p:spPr>
        <p:txBody>
          <a:bodyPr>
            <a:normAutofit/>
          </a:bodyPr>
          <a:lstStyle/>
          <a:p>
            <a:r>
              <a:rPr lang="ru-RU" dirty="0"/>
              <a:t>Керамогранит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494C2558-2A8D-49BC-A8CC-72190CCB7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5269094"/>
              </p:ext>
            </p:extLst>
          </p:nvPr>
        </p:nvGraphicFramePr>
        <p:xfrm>
          <a:off x="838200" y="2689859"/>
          <a:ext cx="10361102" cy="3614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514">
                  <a:extLst>
                    <a:ext uri="{9D8B030D-6E8A-4147-A177-3AD203B41FA5}">
                      <a16:colId xmlns:a16="http://schemas.microsoft.com/office/drawing/2014/main" xmlns="" val="2000476608"/>
                    </a:ext>
                  </a:extLst>
                </a:gridCol>
                <a:gridCol w="2585514">
                  <a:extLst>
                    <a:ext uri="{9D8B030D-6E8A-4147-A177-3AD203B41FA5}">
                      <a16:colId xmlns:a16="http://schemas.microsoft.com/office/drawing/2014/main" xmlns="" val="4022302113"/>
                    </a:ext>
                  </a:extLst>
                </a:gridCol>
                <a:gridCol w="2595037">
                  <a:extLst>
                    <a:ext uri="{9D8B030D-6E8A-4147-A177-3AD203B41FA5}">
                      <a16:colId xmlns:a16="http://schemas.microsoft.com/office/drawing/2014/main" xmlns="" val="1837657759"/>
                    </a:ext>
                  </a:extLst>
                </a:gridCol>
                <a:gridCol w="2595037">
                  <a:extLst>
                    <a:ext uri="{9D8B030D-6E8A-4147-A177-3AD203B41FA5}">
                      <a16:colId xmlns:a16="http://schemas.microsoft.com/office/drawing/2014/main" xmlns="" val="557674155"/>
                    </a:ext>
                  </a:extLst>
                </a:gridCol>
              </a:tblGrid>
              <a:tr h="76872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Название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Размеры плитки, см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Цена за штуку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Общая стоимость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5989152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en-US" sz="2800" b="0" i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Cersanit</a:t>
                      </a:r>
                      <a:r>
                        <a:rPr lang="en-US" sz="28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Canyon»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40х40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290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0821204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«Forest»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40х60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356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3888510"/>
                  </a:ext>
                </a:extLst>
              </a:tr>
              <a:tr h="77940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«Рочестер </a:t>
                      </a:r>
                      <a:r>
                        <a:rPr lang="ru-RU" sz="2800" b="0" i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Лаппат</a:t>
                      </a:r>
                      <a:r>
                        <a:rPr lang="ru-RU" sz="2800" b="0" i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50х50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420 </a:t>
                      </a:r>
                      <a:r>
                        <a:rPr lang="ru-RU" sz="2800" dirty="0" err="1"/>
                        <a:t>руб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855940"/>
                  </a:ext>
                </a:extLst>
              </a:tr>
            </a:tbl>
          </a:graphicData>
        </a:graphic>
      </p:graphicFrame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5AF08BF1-CCF4-4ACF-A30F-28CECA1DD99E}"/>
              </a:ext>
            </a:extLst>
          </p:cNvPr>
          <p:cNvSpPr txBox="1">
            <a:spLocks/>
          </p:cNvSpPr>
          <p:nvPr/>
        </p:nvSpPr>
        <p:spPr>
          <a:xfrm>
            <a:off x="8549149" y="3747272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304 500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94FBA3F4-597A-463F-8BA9-03E635A8FF9F}"/>
              </a:ext>
            </a:extLst>
          </p:cNvPr>
          <p:cNvSpPr txBox="1">
            <a:spLocks/>
          </p:cNvSpPr>
          <p:nvPr/>
        </p:nvSpPr>
        <p:spPr>
          <a:xfrm>
            <a:off x="8534400" y="4637472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249 200 </a:t>
            </a:r>
            <a:r>
              <a:rPr lang="ru-RU" sz="2800" dirty="0" err="1"/>
              <a:t>руб</a:t>
            </a:r>
            <a:endParaRPr lang="ru-RU" sz="2800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E1E3182A-3F51-41CF-8CBB-79653C08DBB0}"/>
              </a:ext>
            </a:extLst>
          </p:cNvPr>
          <p:cNvSpPr txBox="1">
            <a:spLocks/>
          </p:cNvSpPr>
          <p:nvPr/>
        </p:nvSpPr>
        <p:spPr>
          <a:xfrm>
            <a:off x="8549148" y="5441310"/>
            <a:ext cx="2819400" cy="506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282 240 </a:t>
            </a:r>
            <a:r>
              <a:rPr lang="ru-RU" sz="2800" dirty="0" err="1"/>
              <a:t>руб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857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668</TotalTime>
  <Words>411</Words>
  <Application>Microsoft Office PowerPoint</Application>
  <PresentationFormat>Произвольный</PresentationFormat>
  <Paragraphs>101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Презентацию подготовила:  Медведева Марина Анатольевна, учитель математики  ГБОУ «Петергофская гимназия императора Александра II»</vt:lpstr>
      <vt:lpstr>Проверка домашнего задания:</vt:lpstr>
      <vt:lpstr>Определите, сколько корней имеет уравнение:</vt:lpstr>
      <vt:lpstr>Решите уравнения:</vt:lpstr>
      <vt:lpstr>Решите задачу с помощью квадратного уравнения:</vt:lpstr>
      <vt:lpstr>Прайс-лист</vt:lpstr>
      <vt:lpstr>Погонный метр – это параметр, который представляет собой обычную длину одного метра для товаров с определенной шириной, например, ткани или линолеума.</vt:lpstr>
      <vt:lpstr>Прайс-лист</vt:lpstr>
      <vt:lpstr>Прайс-лист</vt:lpstr>
      <vt:lpstr>Прайс-лист</vt:lpstr>
      <vt:lpstr>Решите задачу с помощью квадратного уравнения: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</dc:title>
  <dc:creator>Анастасия Овсянникова</dc:creator>
  <cp:lastModifiedBy>Gal</cp:lastModifiedBy>
  <cp:revision>9</cp:revision>
  <cp:lastPrinted>2022-03-08T21:01:00Z</cp:lastPrinted>
  <dcterms:created xsi:type="dcterms:W3CDTF">2022-03-08T17:27:48Z</dcterms:created>
  <dcterms:modified xsi:type="dcterms:W3CDTF">2022-12-04T17:00:48Z</dcterms:modified>
</cp:coreProperties>
</file>