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DC2F0-6386-4AE3-AB38-3A260A06C6AC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EB5-8708-4CDF-9E44-27D58F3BC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DC2F0-6386-4AE3-AB38-3A260A06C6AC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EB5-8708-4CDF-9E44-27D58F3BC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DC2F0-6386-4AE3-AB38-3A260A06C6AC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EB5-8708-4CDF-9E44-27D58F3BC9AB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DC2F0-6386-4AE3-AB38-3A260A06C6AC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EB5-8708-4CDF-9E44-27D58F3BC9A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DC2F0-6386-4AE3-AB38-3A260A06C6AC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EB5-8708-4CDF-9E44-27D58F3BC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DC2F0-6386-4AE3-AB38-3A260A06C6AC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EB5-8708-4CDF-9E44-27D58F3BC9A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DC2F0-6386-4AE3-AB38-3A260A06C6AC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EB5-8708-4CDF-9E44-27D58F3BC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DC2F0-6386-4AE3-AB38-3A260A06C6AC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EB5-8708-4CDF-9E44-27D58F3BC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DC2F0-6386-4AE3-AB38-3A260A06C6AC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EB5-8708-4CDF-9E44-27D58F3BC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DC2F0-6386-4AE3-AB38-3A260A06C6AC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EB5-8708-4CDF-9E44-27D58F3BC9A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DC2F0-6386-4AE3-AB38-3A260A06C6AC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EB5-8708-4CDF-9E44-27D58F3BC9A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EFDC2F0-6386-4AE3-AB38-3A260A06C6AC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CB12EB5-8708-4CDF-9E44-27D58F3BC9A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27" b="27265"/>
          <a:stretch/>
        </p:blipFill>
        <p:spPr bwMode="auto">
          <a:xfrm>
            <a:off x="2158953" y="1756754"/>
            <a:ext cx="5157787" cy="107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2520039" y="2702375"/>
            <a:ext cx="4435616" cy="1878753"/>
            <a:chOff x="2555776" y="2271681"/>
            <a:chExt cx="4435616" cy="1878753"/>
          </a:xfrm>
        </p:grpSpPr>
        <p:pic>
          <p:nvPicPr>
            <p:cNvPr id="8" name="Picture 2" descr="https://aquabalt.ru/imgs/site/happywater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776" y="2290526"/>
              <a:ext cx="2217808" cy="18599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https://aquabalt.ru/imgs/site/happywater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773584" y="2271681"/>
              <a:ext cx="2217808" cy="18599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4219351" y="4626829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Составила: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Бухановская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Лидия Владимировна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58800" y="6121632"/>
            <a:ext cx="22697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Санкт – Петербург,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61959" y="241754"/>
            <a:ext cx="566347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Презентация к уроку по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окружающему миру для 2 класса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УМК «Школа России»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59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1755" y="5661248"/>
            <a:ext cx="4048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ВОДА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835517" y="1124744"/>
            <a:ext cx="5400600" cy="2554546"/>
            <a:chOff x="1835696" y="751544"/>
            <a:chExt cx="5400600" cy="2554546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835696" y="751544"/>
              <a:ext cx="5400600" cy="2554545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0099FF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 Box 11"/>
            <p:cNvSpPr txBox="1">
              <a:spLocks noChangeArrowheads="1"/>
            </p:cNvSpPr>
            <p:nvPr/>
          </p:nvSpPr>
          <p:spPr bwMode="auto">
            <a:xfrm>
              <a:off x="1835696" y="751545"/>
              <a:ext cx="5400600" cy="25545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Comic Sans MS" pitchFamily="66" charset="0"/>
                </a:rPr>
                <a:t>Отгадайте загадку:</a:t>
              </a:r>
            </a:p>
            <a:p>
              <a:pPr algn="ctr"/>
              <a:r>
                <a:rPr lang="ru-RU" sz="3200" b="1" dirty="0" smtClean="0">
                  <a:solidFill>
                    <a:srgbClr val="002060"/>
                  </a:solidFill>
                  <a:latin typeface="Comic Sans MS" pitchFamily="66" charset="0"/>
                </a:rPr>
                <a:t>Я </a:t>
              </a:r>
              <a:r>
                <a:rPr lang="ru-RU" sz="3200" b="1" dirty="0">
                  <a:solidFill>
                    <a:srgbClr val="002060"/>
                  </a:solidFill>
                  <a:latin typeface="Comic Sans MS" pitchFamily="66" charset="0"/>
                </a:rPr>
                <a:t>и туча, и туман,</a:t>
              </a:r>
            </a:p>
            <a:p>
              <a:pPr algn="ctr"/>
              <a:r>
                <a:rPr lang="ru-RU" sz="3200" b="1" dirty="0">
                  <a:solidFill>
                    <a:srgbClr val="002060"/>
                  </a:solidFill>
                  <a:latin typeface="Comic Sans MS" pitchFamily="66" charset="0"/>
                </a:rPr>
                <a:t>И ручей, и океан,</a:t>
              </a:r>
            </a:p>
            <a:p>
              <a:pPr algn="ctr"/>
              <a:r>
                <a:rPr lang="ru-RU" sz="3200" b="1" dirty="0">
                  <a:solidFill>
                    <a:srgbClr val="002060"/>
                  </a:solidFill>
                  <a:latin typeface="Comic Sans MS" pitchFamily="66" charset="0"/>
                </a:rPr>
                <a:t>И летаю, и бегу,</a:t>
              </a:r>
            </a:p>
            <a:p>
              <a:pPr algn="ctr"/>
              <a:r>
                <a:rPr lang="ru-RU" sz="3200" b="1" dirty="0">
                  <a:solidFill>
                    <a:srgbClr val="002060"/>
                  </a:solidFill>
                  <a:latin typeface="Comic Sans MS" pitchFamily="66" charset="0"/>
                </a:rPr>
                <a:t>И стеклянной быть могу!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404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soffis-shop.ru/images/detailed/19/img11146_11312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722" r="10878"/>
          <a:stretch/>
        </p:blipFill>
        <p:spPr bwMode="auto">
          <a:xfrm>
            <a:off x="0" y="2636912"/>
            <a:ext cx="2487611" cy="3172942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67542" y="620688"/>
            <a:ext cx="840372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2800" b="1" dirty="0">
                <a:latin typeface="Comic Sans MS" pitchFamily="66" charset="0"/>
              </a:rPr>
              <a:t>Какого цвета </a:t>
            </a:r>
            <a:r>
              <a:rPr lang="ru-RU" sz="2800" b="1" dirty="0" smtClean="0">
                <a:latin typeface="Comic Sans MS" pitchFamily="66" charset="0"/>
              </a:rPr>
              <a:t>больше на глобусе? Как вы думаете, что изображено этим цветом?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70664" y="4005064"/>
            <a:ext cx="5400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Голубой </a:t>
            </a:r>
            <a:r>
              <a:rPr lang="ru-RU" sz="2800" b="1" dirty="0" smtClean="0">
                <a:latin typeface="Comic Sans MS" pitchFamily="66" charset="0"/>
              </a:rPr>
              <a:t>краской изображена на </a:t>
            </a:r>
            <a:r>
              <a:rPr lang="ru-RU" sz="2800" b="1" dirty="0">
                <a:latin typeface="Comic Sans MS" pitchFamily="66" charset="0"/>
              </a:rPr>
              <a:t>глобусе вода – все моря </a:t>
            </a:r>
          </a:p>
          <a:p>
            <a:pPr algn="ctr"/>
            <a:r>
              <a:rPr lang="ru-RU" sz="2800" b="1" dirty="0">
                <a:latin typeface="Comic Sans MS" pitchFamily="66" charset="0"/>
              </a:rPr>
              <a:t>и океаны на нашей планете.</a:t>
            </a:r>
          </a:p>
          <a:p>
            <a:pPr algn="ctr"/>
            <a:r>
              <a:rPr lang="ru-RU" sz="2800" b="1" dirty="0">
                <a:latin typeface="Comic Sans MS" pitchFamily="66" charset="0"/>
              </a:rPr>
              <a:t>Они занимают в два раза </a:t>
            </a:r>
          </a:p>
          <a:p>
            <a:pPr algn="ctr"/>
            <a:r>
              <a:rPr lang="ru-RU" sz="2800" b="1" dirty="0">
                <a:latin typeface="Comic Sans MS" pitchFamily="66" charset="0"/>
              </a:rPr>
              <a:t>больше места, чем суша.</a:t>
            </a:r>
          </a:p>
        </p:txBody>
      </p:sp>
    </p:spTree>
    <p:extLst>
      <p:ext uri="{BB962C8B-B14F-4D97-AF65-F5344CB8AC3E}">
        <p14:creationId xmlns:p14="http://schemas.microsoft.com/office/powerpoint/2010/main" val="395365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3ab/000aeca2-6c75d69a/3/hello_html_75c50956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6610" y="3659575"/>
            <a:ext cx="5484375" cy="2756279"/>
          </a:xfrm>
          <a:prstGeom prst="rect">
            <a:avLst/>
          </a:prstGeom>
          <a:noFill/>
          <a:ln w="28575">
            <a:solidFill>
              <a:srgbClr val="0099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93431" y="332656"/>
            <a:ext cx="840372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На нашей планете четыре океана. Самый </a:t>
            </a:r>
            <a:r>
              <a:rPr lang="ru-RU" sz="2800" b="1" dirty="0" smtClean="0">
                <a:latin typeface="Comic Sans MS" pitchFamily="66" charset="0"/>
              </a:rPr>
              <a:t>Большой </a:t>
            </a:r>
            <a:r>
              <a:rPr lang="ru-RU" sz="2800" b="1" dirty="0">
                <a:latin typeface="Comic Sans MS" pitchFamily="66" charset="0"/>
              </a:rPr>
              <a:t>– Тихий, затем Атлантический, </a:t>
            </a:r>
            <a:r>
              <a:rPr lang="ru-RU" sz="2800" b="1" dirty="0" smtClean="0">
                <a:latin typeface="Comic Sans MS" pitchFamily="66" charset="0"/>
              </a:rPr>
              <a:t>Индийский </a:t>
            </a:r>
            <a:r>
              <a:rPr lang="ru-RU" sz="2800" b="1" dirty="0">
                <a:latin typeface="Comic Sans MS" pitchFamily="66" charset="0"/>
              </a:rPr>
              <a:t>и Северный Ледовитый.</a:t>
            </a:r>
          </a:p>
        </p:txBody>
      </p:sp>
    </p:spTree>
    <p:extLst>
      <p:ext uri="{BB962C8B-B14F-4D97-AF65-F5344CB8AC3E}">
        <p14:creationId xmlns:p14="http://schemas.microsoft.com/office/powerpoint/2010/main" val="3759066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145516" y="2618052"/>
            <a:ext cx="2880320" cy="1799167"/>
          </a:xfrm>
          <a:prstGeom prst="flowChartAlternateProcess">
            <a:avLst/>
          </a:prstGeom>
          <a:solidFill>
            <a:schemeClr val="bg1"/>
          </a:solidFill>
          <a:ln w="38100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Водные 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запасы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Земли</a:t>
            </a:r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1344770" y="1388402"/>
            <a:ext cx="1800746" cy="1019968"/>
          </a:xfrm>
          <a:prstGeom prst="plaque">
            <a:avLst/>
          </a:prstGeom>
          <a:solidFill>
            <a:srgbClr val="E1F7FF"/>
          </a:solidFill>
          <a:ln w="28575">
            <a:solidFill>
              <a:srgbClr val="0099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Реки</a:t>
            </a:r>
          </a:p>
          <a:p>
            <a:pPr algn="ctr"/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3544250" y="1046353"/>
            <a:ext cx="2232025" cy="1019968"/>
          </a:xfrm>
          <a:prstGeom prst="plaque">
            <a:avLst/>
          </a:prstGeom>
          <a:solidFill>
            <a:srgbClr val="E1F7FF"/>
          </a:solidFill>
          <a:ln w="28575">
            <a:solidFill>
              <a:srgbClr val="0099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Озёра</a:t>
            </a:r>
          </a:p>
          <a:p>
            <a:pPr algn="ctr"/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501423" y="2948121"/>
            <a:ext cx="2014538" cy="1019968"/>
          </a:xfrm>
          <a:prstGeom prst="plaque">
            <a:avLst/>
          </a:prstGeom>
          <a:solidFill>
            <a:srgbClr val="E1F7FF"/>
          </a:solidFill>
          <a:ln w="28575">
            <a:solidFill>
              <a:srgbClr val="0099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Океаны</a:t>
            </a:r>
          </a:p>
          <a:p>
            <a:pPr algn="ctr"/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6280512" y="1388402"/>
            <a:ext cx="1656558" cy="1019968"/>
          </a:xfrm>
          <a:prstGeom prst="plaque">
            <a:avLst/>
          </a:prstGeom>
          <a:solidFill>
            <a:srgbClr val="E1F7FF"/>
          </a:solidFill>
          <a:ln w="28575">
            <a:solidFill>
              <a:srgbClr val="0099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Моря</a:t>
            </a:r>
          </a:p>
          <a:p>
            <a:pPr algn="ctr"/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Oval 11"/>
          <p:cNvSpPr>
            <a:spLocks noChangeArrowheads="1"/>
          </p:cNvSpPr>
          <p:nvPr/>
        </p:nvSpPr>
        <p:spPr bwMode="auto">
          <a:xfrm>
            <a:off x="6734694" y="2918354"/>
            <a:ext cx="2016350" cy="1019968"/>
          </a:xfrm>
          <a:prstGeom prst="plaque">
            <a:avLst/>
          </a:prstGeom>
          <a:solidFill>
            <a:srgbClr val="E1F7FF"/>
          </a:solidFill>
          <a:ln w="28575">
            <a:solidFill>
              <a:srgbClr val="0099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ru-RU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Каналы</a:t>
            </a:r>
          </a:p>
          <a:p>
            <a:pPr algn="ctr"/>
            <a:endParaRPr lang="ru-RU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Oval 12"/>
          <p:cNvSpPr>
            <a:spLocks noChangeArrowheads="1"/>
          </p:cNvSpPr>
          <p:nvPr/>
        </p:nvSpPr>
        <p:spPr bwMode="auto">
          <a:xfrm>
            <a:off x="3217252" y="5138209"/>
            <a:ext cx="2879725" cy="1019968"/>
          </a:xfrm>
          <a:prstGeom prst="plaque">
            <a:avLst/>
          </a:prstGeom>
          <a:solidFill>
            <a:srgbClr val="E1F7FF"/>
          </a:solidFill>
          <a:ln w="28575">
            <a:solidFill>
              <a:srgbClr val="0099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Водохранилища</a:t>
            </a:r>
          </a:p>
          <a:p>
            <a:pPr algn="ctr"/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408964" y="4686793"/>
            <a:ext cx="2232025" cy="1019969"/>
          </a:xfrm>
          <a:prstGeom prst="plaque">
            <a:avLst/>
          </a:prstGeom>
          <a:solidFill>
            <a:srgbClr val="E1F7FF"/>
          </a:solidFill>
          <a:ln w="28575">
            <a:solidFill>
              <a:srgbClr val="0099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ru-RU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Ледники</a:t>
            </a:r>
          </a:p>
          <a:p>
            <a:pPr algn="ctr"/>
            <a:endParaRPr lang="ru-RU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6314466" y="4685470"/>
            <a:ext cx="2519362" cy="1021292"/>
          </a:xfrm>
          <a:prstGeom prst="plaque">
            <a:avLst/>
          </a:prstGeom>
          <a:solidFill>
            <a:srgbClr val="E1F7FF"/>
          </a:solidFill>
          <a:ln w="28575">
            <a:solidFill>
              <a:srgbClr val="0099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Подземные</a:t>
            </a:r>
          </a:p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источники</a:t>
            </a:r>
          </a:p>
          <a:p>
            <a:pPr algn="ctr"/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 flipV="1">
            <a:off x="4657114" y="2066320"/>
            <a:ext cx="0" cy="55173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 flipV="1">
            <a:off x="6100330" y="2480096"/>
            <a:ext cx="360363" cy="36115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 flipV="1">
            <a:off x="6100330" y="3517635"/>
            <a:ext cx="57357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6014706" y="4359010"/>
            <a:ext cx="431800" cy="41936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" name="Line 19"/>
          <p:cNvSpPr>
            <a:spLocks noChangeShapeType="1"/>
          </p:cNvSpPr>
          <p:nvPr/>
        </p:nvSpPr>
        <p:spPr bwMode="auto">
          <a:xfrm>
            <a:off x="4657114" y="4418542"/>
            <a:ext cx="0" cy="71966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Line 20"/>
          <p:cNvSpPr>
            <a:spLocks noChangeShapeType="1"/>
          </p:cNvSpPr>
          <p:nvPr/>
        </p:nvSpPr>
        <p:spPr bwMode="auto">
          <a:xfrm flipH="1">
            <a:off x="2585242" y="4320372"/>
            <a:ext cx="576262" cy="35983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Line 22"/>
          <p:cNvSpPr>
            <a:spLocks noChangeShapeType="1"/>
          </p:cNvSpPr>
          <p:nvPr/>
        </p:nvSpPr>
        <p:spPr bwMode="auto">
          <a:xfrm flipH="1" flipV="1">
            <a:off x="2550687" y="3443519"/>
            <a:ext cx="566457" cy="1458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" name="Line 23"/>
          <p:cNvSpPr>
            <a:spLocks noChangeShapeType="1"/>
          </p:cNvSpPr>
          <p:nvPr/>
        </p:nvSpPr>
        <p:spPr bwMode="auto">
          <a:xfrm flipH="1" flipV="1">
            <a:off x="2698094" y="2441544"/>
            <a:ext cx="350558" cy="39970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197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89883" y="332656"/>
            <a:ext cx="84037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Вся ли вода на Земле </a:t>
            </a: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800" b="1" dirty="0">
                <a:latin typeface="Comic Sans MS" pitchFamily="66" charset="0"/>
              </a:rPr>
              <a:t>пригодна для питья?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7" y="1152456"/>
            <a:ext cx="78998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Для питья пригодна только 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пресная </a:t>
            </a:r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вода</a:t>
            </a:r>
            <a:r>
              <a:rPr lang="ru-RU" sz="2800" b="1" dirty="0">
                <a:latin typeface="Comic Sans MS" pitchFamily="66" charset="0"/>
              </a:rPr>
              <a:t>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1456507" y="2254371"/>
            <a:ext cx="2683445" cy="1778355"/>
            <a:chOff x="1494637" y="2137420"/>
            <a:chExt cx="2683445" cy="1778355"/>
          </a:xfrm>
        </p:grpSpPr>
        <p:pic>
          <p:nvPicPr>
            <p:cNvPr id="7" name="Picture 2" descr="http://www.ecotheo.org/wp-content/uploads/2014/01/Tonelli-Fall-Creek-CC-BY-2.0-ETR-330x220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4637" y="2137420"/>
              <a:ext cx="2667531" cy="1778355"/>
            </a:xfrm>
            <a:prstGeom prst="rect">
              <a:avLst/>
            </a:prstGeom>
            <a:noFill/>
            <a:ln w="28575">
              <a:solidFill>
                <a:srgbClr val="0099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3265653" y="3524085"/>
              <a:ext cx="912429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FFFF00"/>
                  </a:solidFill>
                  <a:latin typeface="Comic Sans MS" pitchFamily="66" charset="0"/>
                </a:rPr>
                <a:t>РУЧЬИ</a:t>
              </a:r>
              <a:endParaRPr lang="ru-RU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591743" y="2254370"/>
            <a:ext cx="2716561" cy="1778355"/>
            <a:chOff x="4860032" y="1777380"/>
            <a:chExt cx="3083974" cy="1905000"/>
          </a:xfrm>
        </p:grpSpPr>
        <p:pic>
          <p:nvPicPr>
            <p:cNvPr id="10" name="Picture 4" descr="https://securetherepublic.com/wp-content/uploads/2013/06/White_River_Arkansas-1-320x200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1777380"/>
              <a:ext cx="3048000" cy="1905000"/>
            </a:xfrm>
            <a:prstGeom prst="rect">
              <a:avLst/>
            </a:prstGeom>
            <a:noFill/>
            <a:ln w="28575">
              <a:solidFill>
                <a:srgbClr val="0099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7068313" y="3250163"/>
              <a:ext cx="875693" cy="40754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FFFF00"/>
                  </a:solidFill>
                  <a:latin typeface="Comic Sans MS" pitchFamily="66" charset="0"/>
                </a:rPr>
                <a:t>РЕКИ</a:t>
              </a:r>
              <a:endParaRPr lang="ru-RU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480557" y="4212138"/>
            <a:ext cx="2659395" cy="1949178"/>
            <a:chOff x="1858255" y="3712556"/>
            <a:chExt cx="3066349" cy="1949178"/>
          </a:xfrm>
        </p:grpSpPr>
        <p:pic>
          <p:nvPicPr>
            <p:cNvPr id="13" name="Picture 6" descr="http://trocadero.pl/wp-content/uploads/2015/08/perito-moreno-glacier-hd-youtube-thumbnail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858255" y="3712556"/>
              <a:ext cx="3048001" cy="1949178"/>
            </a:xfrm>
            <a:prstGeom prst="rect">
              <a:avLst/>
            </a:prstGeom>
            <a:noFill/>
            <a:ln w="28575">
              <a:solidFill>
                <a:srgbClr val="0099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3371659" y="5285097"/>
              <a:ext cx="1552945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FFFF00"/>
                  </a:solidFill>
                  <a:latin typeface="Comic Sans MS" pitchFamily="66" charset="0"/>
                </a:rPr>
                <a:t>ЛЕДНИКИ</a:t>
              </a:r>
              <a:endParaRPr lang="ru-RU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591743" y="4213114"/>
            <a:ext cx="2684873" cy="1948202"/>
            <a:chOff x="4950322" y="3771768"/>
            <a:chExt cx="2465956" cy="1830754"/>
          </a:xfrm>
        </p:grpSpPr>
        <p:pic>
          <p:nvPicPr>
            <p:cNvPr id="16" name="Picture 8" descr="http://www.playcast.ru/uploads/2012/06/04/3433360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0322" y="3771768"/>
              <a:ext cx="2441005" cy="1830754"/>
            </a:xfrm>
            <a:prstGeom prst="rect">
              <a:avLst/>
            </a:prstGeom>
            <a:noFill/>
            <a:ln w="28575">
              <a:solidFill>
                <a:srgbClr val="0099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5329009" y="5233024"/>
              <a:ext cx="2087269" cy="34706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FFFF00"/>
                  </a:solidFill>
                  <a:latin typeface="Comic Sans MS" pitchFamily="66" charset="0"/>
                </a:rPr>
                <a:t>ПРЕСНЫЕ ОЗЁРА</a:t>
              </a:r>
              <a:endParaRPr lang="ru-RU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774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445561" y="476672"/>
            <a:ext cx="8229600" cy="952500"/>
          </a:xfrm>
          <a:noFill/>
          <a:ln w="57150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Вода в природе может находиться</a:t>
            </a:r>
            <a:br>
              <a:rPr lang="ru-RU" sz="2800" b="1" dirty="0" smtClean="0">
                <a:latin typeface="Comic Sans MS" pitchFamily="66" charset="0"/>
              </a:rPr>
            </a:br>
            <a:r>
              <a:rPr lang="ru-RU" sz="2800" b="1" dirty="0" smtClean="0">
                <a:latin typeface="Comic Sans MS" pitchFamily="66" charset="0"/>
              </a:rPr>
              <a:t> в трёх состояниях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342906" y="2626141"/>
            <a:ext cx="1824538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latin typeface="Comic Sans MS" pitchFamily="66" charset="0"/>
              </a:rPr>
              <a:t>Твёрдое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06056" y="2626141"/>
            <a:ext cx="1710725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latin typeface="Comic Sans MS" pitchFamily="66" charset="0"/>
              </a:rPr>
              <a:t>Жидкое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790831" y="2626141"/>
            <a:ext cx="2836033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latin typeface="Comic Sans MS" pitchFamily="66" charset="0"/>
              </a:rPr>
              <a:t>Газообразное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90156" y="3647433"/>
            <a:ext cx="2376488" cy="2554545"/>
          </a:xfrm>
          <a:prstGeom prst="rect">
            <a:avLst/>
          </a:prstGeom>
          <a:solidFill>
            <a:srgbClr val="E1F7FF"/>
          </a:solidFill>
          <a:ln w="38100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ctr">
              <a:buFontTx/>
              <a:buChar char="•"/>
            </a:pPr>
            <a:r>
              <a:rPr lang="ru-RU" sz="3200">
                <a:latin typeface="Comic Sans MS" pitchFamily="66" charset="0"/>
              </a:rPr>
              <a:t>вода рек,</a:t>
            </a:r>
          </a:p>
          <a:p>
            <a:pPr algn="ctr"/>
            <a:r>
              <a:rPr lang="ru-RU" sz="3200">
                <a:latin typeface="Comic Sans MS" pitchFamily="66" charset="0"/>
              </a:rPr>
              <a:t>океанов,</a:t>
            </a:r>
          </a:p>
          <a:p>
            <a:pPr algn="ctr"/>
            <a:r>
              <a:rPr lang="ru-RU" sz="3200">
                <a:latin typeface="Comic Sans MS" pitchFamily="66" charset="0"/>
              </a:rPr>
              <a:t>морей</a:t>
            </a:r>
          </a:p>
          <a:p>
            <a:pPr algn="ctr">
              <a:buFontTx/>
              <a:buChar char="•"/>
            </a:pPr>
            <a:r>
              <a:rPr lang="ru-RU" sz="3200">
                <a:latin typeface="Comic Sans MS" pitchFamily="66" charset="0"/>
              </a:rPr>
              <a:t>дождь</a:t>
            </a:r>
          </a:p>
          <a:p>
            <a:pPr algn="ctr">
              <a:buFontTx/>
              <a:buChar char="•"/>
            </a:pPr>
            <a:r>
              <a:rPr lang="ru-RU" sz="3200">
                <a:latin typeface="Comic Sans MS" pitchFamily="66" charset="0"/>
              </a:rPr>
              <a:t>роса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485782" y="3647433"/>
            <a:ext cx="1813317" cy="2062103"/>
          </a:xfrm>
          <a:prstGeom prst="rect">
            <a:avLst/>
          </a:prstGeom>
          <a:solidFill>
            <a:srgbClr val="E1F7FF"/>
          </a:solidFill>
          <a:ln w="38100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>
              <a:buFontTx/>
              <a:buChar char="•"/>
            </a:pPr>
            <a:r>
              <a:rPr lang="ru-RU" sz="3200">
                <a:latin typeface="Comic Sans MS" pitchFamily="66" charset="0"/>
              </a:rPr>
              <a:t>  град </a:t>
            </a:r>
          </a:p>
          <a:p>
            <a:pPr algn="ctr">
              <a:buFontTx/>
              <a:buChar char="•"/>
            </a:pPr>
            <a:r>
              <a:rPr lang="ru-RU" sz="3200">
                <a:latin typeface="Comic Sans MS" pitchFamily="66" charset="0"/>
              </a:rPr>
              <a:t>  лёд</a:t>
            </a:r>
          </a:p>
          <a:p>
            <a:pPr algn="ctr">
              <a:buFontTx/>
              <a:buChar char="•"/>
            </a:pPr>
            <a:r>
              <a:rPr lang="ru-RU" sz="3200">
                <a:latin typeface="Comic Sans MS" pitchFamily="66" charset="0"/>
              </a:rPr>
              <a:t>  снег</a:t>
            </a:r>
          </a:p>
          <a:p>
            <a:pPr algn="ctr">
              <a:buFontTx/>
              <a:buChar char="•"/>
            </a:pPr>
            <a:r>
              <a:rPr lang="ru-RU" sz="3200">
                <a:latin typeface="Comic Sans MS" pitchFamily="66" charset="0"/>
              </a:rPr>
              <a:t>  иней  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294070" y="3706964"/>
            <a:ext cx="1656223" cy="584775"/>
          </a:xfrm>
          <a:prstGeom prst="rect">
            <a:avLst/>
          </a:prstGeom>
          <a:solidFill>
            <a:srgbClr val="E1F7FF"/>
          </a:solidFill>
          <a:ln w="38100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>
              <a:buFontTx/>
              <a:buChar char="•"/>
            </a:pPr>
            <a:r>
              <a:rPr lang="ru-RU" sz="3200" dirty="0">
                <a:latin typeface="Comic Sans MS" pitchFamily="66" charset="0"/>
              </a:rPr>
              <a:t>   пар  </a:t>
            </a: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1469656" y="2206776"/>
            <a:ext cx="0" cy="419365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4350969" y="2206776"/>
            <a:ext cx="0" cy="419365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7302131" y="2206776"/>
            <a:ext cx="0" cy="419365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4" name="Picture 2" descr="http://choose-life.ru/wp-content/uploads/26-300x2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381" y="4390936"/>
            <a:ext cx="2857500" cy="2095501"/>
          </a:xfrm>
          <a:prstGeom prst="rect">
            <a:avLst/>
          </a:prstGeom>
          <a:noFill/>
          <a:ln w="28575">
            <a:solidFill>
              <a:srgbClr val="0099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48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1691680" y="332656"/>
            <a:ext cx="5796644" cy="780064"/>
          </a:xfrm>
          <a:noFill/>
          <a:ln w="57150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Отчего загрязняется вода?</a:t>
            </a:r>
          </a:p>
        </p:txBody>
      </p:sp>
      <p:pic>
        <p:nvPicPr>
          <p:cNvPr id="5" name="Picture 2" descr="http://pavlyxa.ru/wp-content/uploads/2014/11/%D0%97%D0%B0%D0%B3%D1%80%D1%8F%D0%B7%D0%BD%D0%B5%D0%BD%D0%B8%D0%B5-%D0%B2%D0%BE%D0%B4-%D0%BC%D0%B8%D1%80%D0%BE%D0%B2%D0%BE%D0%B3%D0%BE-%D0%BE%D0%BA%D0%B5%D0%B0%D0%BD%D0%B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1971" y="1764122"/>
            <a:ext cx="3047451" cy="2139994"/>
          </a:xfrm>
          <a:prstGeom prst="rect">
            <a:avLst/>
          </a:prstGeom>
          <a:noFill/>
          <a:ln w="28575">
            <a:solidFill>
              <a:srgbClr val="0099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vedomosti-ua.com/uploads/posts/2017-03/1490479909_263619_main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8435" y="1764122"/>
            <a:ext cx="3048993" cy="2148482"/>
          </a:xfrm>
          <a:prstGeom prst="rect">
            <a:avLst/>
          </a:prstGeom>
          <a:noFill/>
          <a:ln w="28575">
            <a:solidFill>
              <a:srgbClr val="0099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cdn.inkabinka.com/5e563cc5-a026-435c-8948-b68ed3fc487d-p_ng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1531" y="4068333"/>
            <a:ext cx="3047451" cy="2210528"/>
          </a:xfrm>
          <a:prstGeom prst="rect">
            <a:avLst/>
          </a:prstGeom>
          <a:noFill/>
          <a:ln w="28575">
            <a:solidFill>
              <a:srgbClr val="0099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bolgrad.net/images/news/thumbs/_3_t1_9_t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0349" y="4069487"/>
            <a:ext cx="3048993" cy="2213805"/>
          </a:xfrm>
          <a:prstGeom prst="rect">
            <a:avLst/>
          </a:prstGeom>
          <a:noFill/>
          <a:ln w="28575">
            <a:solidFill>
              <a:srgbClr val="0099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95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урок!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2" r="18068"/>
          <a:stretch/>
        </p:blipFill>
        <p:spPr bwMode="auto">
          <a:xfrm>
            <a:off x="2666313" y="2674938"/>
            <a:ext cx="3819311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114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</TotalTime>
  <Words>183</Words>
  <Application>Microsoft Office PowerPoint</Application>
  <PresentationFormat>Экран (4:3)</PresentationFormat>
  <Paragraphs>63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Candara</vt:lpstr>
      <vt:lpstr>Comic Sans MS</vt:lpstr>
      <vt:lpstr>Symbol</vt:lpstr>
      <vt:lpstr>Times New Roman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Вода в природе может находиться  в трёх состояниях</vt:lpstr>
      <vt:lpstr>Отчего загрязняется вода?</vt:lpstr>
      <vt:lpstr>Спасибо за урок!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79291</dc:creator>
  <cp:lastModifiedBy>Велина Козлова</cp:lastModifiedBy>
  <cp:revision>5</cp:revision>
  <dcterms:created xsi:type="dcterms:W3CDTF">2020-10-15T16:48:35Z</dcterms:created>
  <dcterms:modified xsi:type="dcterms:W3CDTF">2022-12-04T11:14:13Z</dcterms:modified>
</cp:coreProperties>
</file>