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8" r:id="rId2"/>
    <p:sldId id="256" r:id="rId3"/>
    <p:sldId id="257" r:id="rId4"/>
    <p:sldId id="272" r:id="rId5"/>
    <p:sldId id="259" r:id="rId6"/>
    <p:sldId id="260" r:id="rId7"/>
    <p:sldId id="263" r:id="rId8"/>
    <p:sldId id="264" r:id="rId9"/>
    <p:sldId id="261" r:id="rId10"/>
    <p:sldId id="262" r:id="rId11"/>
    <p:sldId id="265" r:id="rId12"/>
    <p:sldId id="268" r:id="rId13"/>
    <p:sldId id="273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0902"/>
    <a:srgbClr val="FFFFD5"/>
    <a:srgbClr val="FFFFC5"/>
    <a:srgbClr val="FFFFEF"/>
    <a:srgbClr val="F9B6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catherineasquithgallery.com/uploads/posts/2021-02/1612655150_2-p-zelenii-fon-dlya-detskoi-prezentatsii-2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atherineasquithgallery.com/uploads/posts/2021-02/1613386640_205-p-foni-dlya-prezentatsii-bezhevie-tona-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"/>
            <a:ext cx="9144000" cy="6856572"/>
          </a:xfrm>
          <a:prstGeom prst="rect">
            <a:avLst/>
          </a:prstGeom>
          <a:noFill/>
        </p:spPr>
      </p:pic>
      <p:pic>
        <p:nvPicPr>
          <p:cNvPr id="5" name="Рисунок 4" descr="https://upload.wikimedia.org/wikipedia/en/thumb/6/66/SMS_Don_Juan_d%27Austria_NH_73123.jpg/1200px-SMS_Don_Juan_d%27Austria_NH_731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28"/>
            <a:ext cx="485778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357166"/>
            <a:ext cx="521497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Английское судно «Дон» 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(год постройки -1875, 4208 т.)</a:t>
            </a:r>
          </a:p>
          <a:p>
            <a:pPr algn="ctr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https://s00.yaplakal.com/pics/pics_preview/3/5/2/12264253.jpg"/>
          <p:cNvPicPr/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143372" y="3571876"/>
            <a:ext cx="4692344" cy="2995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-214346" y="5072074"/>
            <a:ext cx="485772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Английское судно </a:t>
            </a:r>
          </a:p>
          <a:p>
            <a:pPr algn="ctr">
              <a:lnSpc>
                <a:spcPct val="150000"/>
              </a:lnSpc>
            </a:pP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«Магдалина» 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(год постройки -1889, 5373 т.)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500098" y="0"/>
            <a:ext cx="9358346" cy="1439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связаны звенья природного сообщества </a:t>
            </a:r>
          </a:p>
          <a:p>
            <a:pPr algn="ctr"/>
            <a:r>
              <a:rPr lang="ru-RU" sz="28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между собой?</a:t>
            </a:r>
          </a:p>
          <a:p>
            <a:pPr algn="ctr">
              <a:lnSpc>
                <a:spcPct val="150000"/>
              </a:lnSpc>
            </a:pPr>
            <a:endParaRPr lang="ru-RU" sz="2400" b="1" u="sng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9" descr="C:\Users\Игорь\Desktop\1-1-770x43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58214" y="0"/>
            <a:ext cx="642942" cy="732969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142844" y="2786058"/>
            <a:ext cx="2643206" cy="1428760"/>
          </a:xfrm>
          <a:prstGeom prst="ellips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86512" y="2786058"/>
            <a:ext cx="2643206" cy="1357322"/>
          </a:xfrm>
          <a:prstGeom prst="ellips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43240" y="1071546"/>
            <a:ext cx="2714644" cy="1428760"/>
          </a:xfrm>
          <a:prstGeom prst="ellips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86116" y="5072074"/>
            <a:ext cx="2571768" cy="1500198"/>
          </a:xfrm>
          <a:prstGeom prst="ellipse">
            <a:avLst/>
          </a:prstGeom>
          <a:ln w="28575">
            <a:solidFill>
              <a:srgbClr val="6A090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1500174"/>
            <a:ext cx="2428892" cy="586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Потребители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143248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Производители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3143248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Разрушители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5214950"/>
            <a:ext cx="2928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Неживая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природа</a:t>
            </a:r>
            <a:endParaRPr lang="ru-RU" sz="2400" dirty="0"/>
          </a:p>
        </p:txBody>
      </p:sp>
      <p:sp>
        <p:nvSpPr>
          <p:cNvPr id="17" name="Выгнутая вверх стрелка 16"/>
          <p:cNvSpPr/>
          <p:nvPr/>
        </p:nvSpPr>
        <p:spPr>
          <a:xfrm rot="19088473">
            <a:off x="1187532" y="1542940"/>
            <a:ext cx="2196906" cy="545525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2184781">
            <a:off x="5685790" y="1517568"/>
            <a:ext cx="2264024" cy="646215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7745484">
            <a:off x="5667675" y="4974788"/>
            <a:ext cx="2230362" cy="57150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13774140">
            <a:off x="1182849" y="4963247"/>
            <a:ext cx="2230362" cy="57150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низ стрелка 22"/>
          <p:cNvSpPr/>
          <p:nvPr/>
        </p:nvSpPr>
        <p:spPr>
          <a:xfrm>
            <a:off x="2428860" y="4000504"/>
            <a:ext cx="4500594" cy="1000132"/>
          </a:xfrm>
          <a:prstGeom prst="curvedUp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57554" y="2643182"/>
            <a:ext cx="2571768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КРУГОВОРОТ ВЕЩЕСТВ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ПРИРОДЕ</a:t>
            </a:r>
            <a:endParaRPr lang="ru-RU" sz="2400" b="1" i="1" dirty="0">
              <a:solidFill>
                <a:srgbClr val="6A09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atherineasquithgallery.com/uploads/posts/2021-02/1612591953_222-p-fon-bledno-zelenii-dlya-prezentatsii-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85860"/>
            <a:ext cx="9294532" cy="511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На все живые организмы действуют 3 группы экологических факторов: 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900" b="1" i="1" dirty="0" smtClean="0">
              <a:solidFill>
                <a:srgbClr val="6A090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Примером приспособления живых организмов к условиям среды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вляется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9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Природное сообщество состоит из </a:t>
            </a:r>
            <a:r>
              <a:rPr kumimoji="0" lang="ru-RU" sz="190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звеньев.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(число)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природном сообществе живые организмы связаны между собой через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9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Один из важных процессов в природном сообществе  </a:t>
            </a:r>
            <a:r>
              <a:rPr kumimoji="0" lang="ru-RU" sz="1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это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42976" y="1071546"/>
            <a:ext cx="61516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Закончите предложения: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357694"/>
            <a:ext cx="357190" cy="285752"/>
          </a:xfrm>
          <a:prstGeom prst="rect">
            <a:avLst/>
          </a:prstGeom>
          <a:solidFill>
            <a:srgbClr val="FFFF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6A0902"/>
                </a:solidFill>
              </a:rPr>
              <a:t>4</a:t>
            </a:r>
            <a:endParaRPr lang="ru-RU" sz="2800" b="1" i="1" dirty="0">
              <a:solidFill>
                <a:srgbClr val="6A090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500702"/>
            <a:ext cx="2857520" cy="357190"/>
          </a:xfrm>
          <a:prstGeom prst="rect">
            <a:avLst/>
          </a:prstGeom>
          <a:solidFill>
            <a:srgbClr val="FFFFE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b="1" i="1" u="sng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2000" b="1" i="1" u="sng" dirty="0" smtClean="0">
                <a:solidFill>
                  <a:srgbClr val="6A090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пищевые цепи</a:t>
            </a:r>
          </a:p>
          <a:p>
            <a:pPr algn="ctr"/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6357958"/>
            <a:ext cx="3571900" cy="357190"/>
          </a:xfrm>
          <a:prstGeom prst="rect">
            <a:avLst/>
          </a:prstGeom>
          <a:solidFill>
            <a:srgbClr val="FFFF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i="1" u="sng" dirty="0" smtClean="0">
                <a:solidFill>
                  <a:srgbClr val="6A090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круговорот веществ</a:t>
            </a:r>
            <a:endParaRPr lang="ru-RU" sz="2000" b="1" i="1" u="sng" dirty="0" smtClean="0">
              <a:solidFill>
                <a:srgbClr val="6A090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572000" y="4714884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571612"/>
            <a:ext cx="3952044" cy="17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</a:t>
            </a:r>
            <a:r>
              <a:rPr kumimoji="0" lang="ru-RU" sz="1900" b="1" i="1" u="none" strike="noStrike" cap="none" normalizeH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900" b="1" i="1" u="sng" strike="noStrike" cap="none" normalizeH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факторы живой природы;</a:t>
            </a:r>
            <a:endParaRPr kumimoji="0" lang="ru-RU" sz="1900" b="1" i="1" u="sng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</a:t>
            </a:r>
            <a:r>
              <a:rPr lang="ru-RU" sz="1900" b="1" i="1" u="sng" dirty="0" smtClean="0">
                <a:solidFill>
                  <a:srgbClr val="6A090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</a:t>
            </a:r>
            <a:r>
              <a:rPr kumimoji="0" lang="ru-RU" sz="1900" b="1" i="1" u="sng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акторы неживой природы</a:t>
            </a:r>
            <a:endParaRPr kumimoji="0" lang="ru-RU" sz="1900" b="1" i="1" u="sng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</a:t>
            </a:r>
            <a:r>
              <a:rPr lang="ru-RU" sz="1900" b="1" i="1" u="sng" dirty="0" smtClean="0">
                <a:solidFill>
                  <a:srgbClr val="6A090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1900" b="1" i="1" u="sng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нтропогенные факторы.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214414" y="3429000"/>
            <a:ext cx="624215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зимняя спячка животных</a:t>
            </a:r>
            <a:r>
              <a:rPr kumimoji="0" lang="ru-RU" sz="2000" b="1" i="1" u="sng" strike="noStrike" cap="none" normalizeH="0" dirty="0" smtClean="0">
                <a:ln>
                  <a:noFill/>
                </a:ln>
                <a:solidFill>
                  <a:srgbClr val="6A090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 колючки у кактуса.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rgbClr val="6A090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286808" cy="507334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500594"/>
                <a:gridCol w="2000264"/>
                <a:gridCol w="1785950"/>
              </a:tblGrid>
              <a:tr h="57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Я МОГУ:</a:t>
                      </a:r>
                      <a:endParaRPr lang="ru-RU" sz="1800" b="1" i="1" u="sng" dirty="0">
                        <a:solidFill>
                          <a:srgbClr val="6A090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начале урока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(+ / -)</a:t>
                      </a:r>
                      <a:endParaRPr lang="ru-RU" sz="1800" b="1" i="1" dirty="0">
                        <a:solidFill>
                          <a:srgbClr val="6A090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конце урока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(+ / -)</a:t>
                      </a:r>
                    </a:p>
                  </a:txBody>
                  <a:tcPr marL="68580" marR="68580" marT="0" marB="0"/>
                </a:tc>
              </a:tr>
              <a:tr h="33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объяснить, что такое </a:t>
                      </a:r>
                      <a:endParaRPr lang="ru-RU" sz="1600" b="1" i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экологические факторы </a:t>
                      </a: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привести примеры приспособления организмов к условиям обитания </a:t>
                      </a: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3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назвать основные звенья </a:t>
                      </a: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природного сообщества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Arial" pitchFamily="34" charset="0"/>
                          <a:cs typeface="Arial" pitchFamily="34" charset="0"/>
                        </a:rPr>
                        <a:t>объяснить, как связаны между собой звенья  природного сообщества</a:t>
                      </a: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назвать и объяснить самый важный процесс, протекающий</a:t>
                      </a:r>
                      <a:r>
                        <a:rPr lang="ru-RU" sz="1600" b="1" i="1" baseline="0" dirty="0" smtClean="0">
                          <a:latin typeface="Arial" pitchFamily="34" charset="0"/>
                          <a:cs typeface="Arial" pitchFamily="34" charset="0"/>
                        </a:rPr>
                        <a:t> в природном сообществе</a:t>
                      </a: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600" b="1" i="1" dirty="0" smtClean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     ИТОГО:                                                                                                                  </a:t>
                      </a:r>
                      <a:endParaRPr lang="ru-RU" sz="1600" b="1" i="1" dirty="0">
                        <a:solidFill>
                          <a:srgbClr val="6A0902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488" y="214290"/>
            <a:ext cx="4714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ЛИСТ САМООЦЕНКИ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A09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https://kartinkin.net/uploads/posts/2020-09/1600221272_19-p-fon-bozhya-korovka-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142908" y="0"/>
            <a:ext cx="9144000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«Весь огромный мир кругом меня, </a:t>
            </a:r>
          </a:p>
          <a:p>
            <a:pPr algn="r">
              <a:lnSpc>
                <a:spcPct val="150000"/>
              </a:lnSpc>
            </a:pPr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надо мной и подо мной полон неизвестных тайн. </a:t>
            </a:r>
          </a:p>
          <a:p>
            <a:pPr algn="r">
              <a:lnSpc>
                <a:spcPct val="150000"/>
              </a:lnSpc>
            </a:pPr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буду их открывать всю жизнь, </a:t>
            </a:r>
          </a:p>
          <a:p>
            <a:pPr algn="r">
              <a:lnSpc>
                <a:spcPct val="150000"/>
              </a:lnSpc>
            </a:pPr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потому что это самое увлекательное </a:t>
            </a:r>
          </a:p>
          <a:p>
            <a:pPr algn="r">
              <a:lnSpc>
                <a:spcPct val="150000"/>
              </a:lnSpc>
            </a:pPr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занятие в мире»</a:t>
            </a:r>
          </a:p>
          <a:p>
            <a:pPr algn="r"/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В.В. Бианки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atherineasquithgallery.com/uploads/posts/2021-02/1613386640_205-p-foni-dlya-prezentatsii-bezhevie-tona-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"/>
            <a:ext cx="9144000" cy="6856572"/>
          </a:xfrm>
          <a:prstGeom prst="rect">
            <a:avLst/>
          </a:prstGeom>
          <a:noFill/>
        </p:spPr>
      </p:pic>
      <p:pic>
        <p:nvPicPr>
          <p:cNvPr id="3076" name="Picture 4" descr="https://travelinlife.ru/uploads/666/5e9fa3d61eb97d7172e39856f216bd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4000528" cy="4933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5042118"/>
            <a:ext cx="50720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Леонардо да Винчи</a:t>
            </a:r>
          </a:p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(1452-1519)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Известный итальянский архитектор, художник и изобретатель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 descr="https://catherineasquithgallery.com/uploads/posts/2021-02/1613645612_1-p-fon-dlya-prezentatsii-svitok-2.pn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 rot="5400000">
            <a:off x="4370510" y="630094"/>
            <a:ext cx="4857784" cy="43119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429256" y="1214422"/>
            <a:ext cx="30003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«Природа так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обо всём позаботилась, что повсюду ты находишь чему учиться»</a:t>
            </a:r>
            <a:endParaRPr lang="ru-RU" sz="2400" b="1" i="1" dirty="0">
              <a:solidFill>
                <a:srgbClr val="6A09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atherineasquithgallery.com/uploads/posts/2021-02/1612591953_222-p-fon-bledno-zelenii-dlya-prezentatsii-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500174"/>
            <a:ext cx="9294532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На все живые организмы действуют 3 группы экологических факторов: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1)_______________________________________,</a:t>
            </a: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_______________________________________,</a:t>
            </a: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_______________________________________.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Примером приспособления живых организмов к условиям среды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вляется</a:t>
            </a:r>
            <a:r>
              <a:rPr lang="ru-RU" sz="19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</a:t>
            </a:r>
            <a:r>
              <a:rPr kumimoji="0" lang="ru-RU" sz="19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___________________________________</a:t>
            </a: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Природное сообщество состоит из </a:t>
            </a:r>
            <a:r>
              <a:rPr kumimoji="0" lang="ru-RU" sz="19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звеньев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</a:t>
            </a: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(число)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природном сообществе живые организмы связаны между собой через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_______________________________________________________________.</a:t>
            </a:r>
            <a:endParaRPr kumimoji="0" lang="ru-RU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Один из важных процессов в природном сообществе  - это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_______________________________________________________________.</a:t>
            </a:r>
            <a:r>
              <a:rPr kumimoji="0" lang="ru-RU" sz="1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42976" y="1071546"/>
            <a:ext cx="61516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1. Закончите предложения: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286808" cy="507334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500594"/>
                <a:gridCol w="2000264"/>
                <a:gridCol w="1785950"/>
              </a:tblGrid>
              <a:tr h="57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Я МОГУ:</a:t>
                      </a:r>
                      <a:endParaRPr lang="ru-RU" sz="1800" b="1" i="1" u="sng" dirty="0">
                        <a:solidFill>
                          <a:srgbClr val="6A090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начале урока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(+ / -)</a:t>
                      </a:r>
                      <a:endParaRPr lang="ru-RU" sz="1800" b="1" i="1" dirty="0">
                        <a:solidFill>
                          <a:srgbClr val="6A090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конце урока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6A0902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(+ / -)</a:t>
                      </a:r>
                    </a:p>
                  </a:txBody>
                  <a:tcPr marL="68580" marR="68580" marT="0" marB="0"/>
                </a:tc>
              </a:tr>
              <a:tr h="33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объяснить, что такое </a:t>
                      </a:r>
                      <a:endParaRPr lang="ru-RU" sz="1600" b="1" i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экологические факторы </a:t>
                      </a: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привести примеры приспособления организмов к условиям обитания </a:t>
                      </a: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39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cs typeface="Arial" pitchFamily="34" charset="0"/>
                        </a:rPr>
                        <a:t>назвать основные звенья </a:t>
                      </a: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природного сообщества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Arial" pitchFamily="34" charset="0"/>
                          <a:cs typeface="Arial" pitchFamily="34" charset="0"/>
                        </a:rPr>
                        <a:t>объяснить, как связаны между собой звенья  природного сообщества</a:t>
                      </a: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78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cs typeface="Arial" pitchFamily="34" charset="0"/>
                        </a:rPr>
                        <a:t>назвать и объяснить самый важный процесс, протекающий</a:t>
                      </a:r>
                      <a:r>
                        <a:rPr lang="ru-RU" sz="1600" b="1" i="1" baseline="0" dirty="0" smtClean="0">
                          <a:latin typeface="Arial" pitchFamily="34" charset="0"/>
                          <a:cs typeface="Arial" pitchFamily="34" charset="0"/>
                        </a:rPr>
                        <a:t> в природном сообществе</a:t>
                      </a: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600" b="1" i="1" dirty="0" smtClean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6A0902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     ИТОГО:                                                                                                                  </a:t>
                      </a:r>
                      <a:endParaRPr lang="ru-RU" sz="1600" b="1" i="1" dirty="0">
                        <a:solidFill>
                          <a:srgbClr val="6A0902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488" y="214290"/>
            <a:ext cx="4714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ЛИСТ САМООЦЕНКИ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A09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s://w-dog.ru/wallpapers/11/1/513650907983205/les-derevya-prir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68000"/>
            <a:ext cx="3686201" cy="2303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20" name="AutoShape 12" descr="https://localvet.ru/sites/default/files/%D0%90%D0%9A%D0%92%D0%90/image0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s://localvet.ru/sites/default/files/%D0%90%D0%9A%D0%92%D0%90/image0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9" name="Picture 21" descr="C:\Users\Игорь\Desktop\810.jpg.crdownloa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76464" y="3868827"/>
            <a:ext cx="2099392" cy="2689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30" name="Picture 22" descr="C:\Users\Игорь\Desktop\hello_html_1f139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673144" y="1268000"/>
            <a:ext cx="1785950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34" name="Picture 26" descr="https://mir-s3-cdn-cf.behance.net/project_modules/1400/ac84b112451843.582a0847b6c1f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4000504"/>
            <a:ext cx="3643338" cy="2300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0" y="285728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узнать природное сообщество?</a:t>
            </a:r>
            <a:endParaRPr lang="ru-RU" sz="2000" b="1" dirty="0">
              <a:solidFill>
                <a:srgbClr val="6A090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36" name="AutoShape 28" descr="https://kykyryzo.ru/wp-content/uploads/2020/08/1-1-770x43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37" name="Picture 29" descr="C:\Users\Игорь\Desktop\1-1-770x43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86776" y="214290"/>
            <a:ext cx="642942" cy="732969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142844" y="1142984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562654" y="3754432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4" name="Овал 23"/>
          <p:cNvSpPr/>
          <p:nvPr/>
        </p:nvSpPr>
        <p:spPr>
          <a:xfrm>
            <a:off x="969427" y="3750980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5" name="Овал 24"/>
          <p:cNvSpPr/>
          <p:nvPr/>
        </p:nvSpPr>
        <p:spPr>
          <a:xfrm>
            <a:off x="5423111" y="1142984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72198" y="1928802"/>
            <a:ext cx="2571768" cy="571504"/>
          </a:xfrm>
          <a:prstGeom prst="rect">
            <a:avLst/>
          </a:prstGeom>
          <a:ln w="38100">
            <a:solidFill>
              <a:srgbClr val="F9B67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Разрушители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1928802"/>
            <a:ext cx="2571768" cy="571504"/>
          </a:xfrm>
          <a:prstGeom prst="rect">
            <a:avLst/>
          </a:prstGeom>
          <a:ln w="38100">
            <a:solidFill>
              <a:srgbClr val="F9B67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Потребители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8802"/>
            <a:ext cx="2571768" cy="571504"/>
          </a:xfrm>
          <a:prstGeom prst="rect">
            <a:avLst/>
          </a:prstGeom>
          <a:ln w="38100">
            <a:solidFill>
              <a:srgbClr val="F9B67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Производители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Структура природного сообщества</a:t>
            </a:r>
            <a:endParaRPr lang="ru-RU" sz="2000" b="1" dirty="0">
              <a:solidFill>
                <a:srgbClr val="6A090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4254" y="5386114"/>
            <a:ext cx="3586150" cy="931135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Неживая природа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57488" y="785794"/>
            <a:ext cx="3371836" cy="71438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Живые организмы</a:t>
            </a:r>
            <a:endParaRPr lang="ru-RU" sz="24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>
            <a:endCxn id="6" idx="0"/>
          </p:cNvCxnSpPr>
          <p:nvPr/>
        </p:nvCxnSpPr>
        <p:spPr>
          <a:xfrm rot="5400000">
            <a:off x="4215604" y="1713694"/>
            <a:ext cx="42862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229324" y="1500174"/>
            <a:ext cx="1271634" cy="4286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5" idx="0"/>
          </p:cNvCxnSpPr>
          <p:nvPr/>
        </p:nvCxnSpPr>
        <p:spPr>
          <a:xfrm flipH="1">
            <a:off x="1571604" y="1500174"/>
            <a:ext cx="1285884" cy="4286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142844" y="3143248"/>
            <a:ext cx="885831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Бактерии       2.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Хищные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животные      3.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Насекомые</a:t>
            </a:r>
          </a:p>
          <a:p>
            <a:pPr marL="457200" indent="-457200">
              <a:buAutoNum type="arabicPeriod"/>
            </a:pPr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Грибы             5.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Растения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6.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Личинки насекомых </a:t>
            </a:r>
          </a:p>
          <a:p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7. Растительноядные животные</a:t>
            </a:r>
          </a:p>
          <a:p>
            <a:pPr marL="342900" indent="-342900"/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5" grpId="0" animBg="1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Пищевая цепь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последовательность организмов, 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 которой каждый </a:t>
            </a:r>
            <a:r>
              <a:rPr lang="ru-RU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предыдущий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служит пищей для </a:t>
            </a:r>
            <a:r>
              <a:rPr lang="ru-RU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последующего</a:t>
            </a:r>
            <a:endParaRPr lang="ru-RU" sz="2000" b="1" u="sng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https://u.foxford.ngcdn.ru/uploads/tinymce_file/file/10420/f44f816e594a83cb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022231"/>
            <a:ext cx="5114359" cy="3835769"/>
          </a:xfrm>
          <a:prstGeom prst="rect">
            <a:avLst/>
          </a:prstGeom>
          <a:noFill/>
        </p:spPr>
      </p:pic>
      <p:pic>
        <p:nvPicPr>
          <p:cNvPr id="2055" name="Picture 7" descr="C:\Users\Игорь\Desktop\hello_html_1dbcf65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1500174"/>
            <a:ext cx="5429288" cy="16287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-285784" y="5786454"/>
            <a:ext cx="285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Пищевая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сеть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-642974" y="214290"/>
            <a:ext cx="9144000" cy="2158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Составьте пищевые цепи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r>
              <a:rPr lang="ru-RU" sz="3600" b="1" i="1" dirty="0" smtClean="0">
                <a:solidFill>
                  <a:srgbClr val="6A09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 предложенных организмов:</a:t>
            </a:r>
          </a:p>
          <a:p>
            <a:pPr algn="ctr">
              <a:lnSpc>
                <a:spcPct val="150000"/>
              </a:lnSpc>
            </a:pPr>
            <a:endParaRPr lang="ru-RU" sz="2000" b="1" u="sng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https://image.pngaaa.com/472/2069472-middle.pn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7715272" y="571480"/>
            <a:ext cx="894182" cy="864376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0" y="2714620"/>
            <a:ext cx="916813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30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 бабочка, лягушка, нектар, </a:t>
            </a:r>
            <a:r>
              <a:rPr lang="ru-RU" sz="3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цапля;</a:t>
            </a:r>
          </a:p>
          <a:p>
            <a:endParaRPr lang="ru-RU" sz="3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0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б) опавшие листья, ёж, дождевой червь</a:t>
            </a:r>
            <a:r>
              <a:rPr lang="ru-RU" sz="3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3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000" b="1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в) растение, коршун, кузнечик, змея, лягушка</a:t>
            </a:r>
            <a:r>
              <a:rPr lang="ru-RU" sz="30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000" b="1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623529_49-p-svetlo-salatovii-fon-dlya-prezentatsii-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avatars.mds.yandex.net/get-zen_doc/2424254/pub_600193a7d0d4386c9f2113ea_60019438f8011c4a015ad055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67706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285916" y="3429000"/>
            <a:ext cx="6929454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Редьярд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Киплинг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(1865-1936)</a:t>
            </a:r>
          </a:p>
          <a:p>
            <a:pPr algn="ctr">
              <a:lnSpc>
                <a:spcPct val="150000"/>
              </a:lnSpc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Английский писатель, </a:t>
            </a:r>
          </a:p>
          <a:p>
            <a:pPr algn="ctr">
              <a:lnSpc>
                <a:spcPct val="150000"/>
              </a:lnSpc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журналист </a:t>
            </a:r>
          </a:p>
          <a:p>
            <a:pPr algn="ctr">
              <a:lnSpc>
                <a:spcPct val="150000"/>
              </a:lnSpc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и путешественник</a:t>
            </a:r>
          </a:p>
        </p:txBody>
      </p:sp>
      <p:sp>
        <p:nvSpPr>
          <p:cNvPr id="22532" name="AutoShape 4" descr="https://v-pyt.ru/wp-content/uploads/2019/05/geo-map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s://klv-oboi.kz/img/gallery/52/thumbs/thumb_l_268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v-pyt.ru/wp-content/uploads/2019/05/geo-map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Игорь\Desktop\geo-map.gif"/>
          <p:cNvPicPr>
            <a:picLocks noChangeAspect="1" noChangeArrowheads="1"/>
          </p:cNvPicPr>
          <p:nvPr/>
        </p:nvPicPr>
        <p:blipFill>
          <a:blip r:embed="rId4"/>
          <a:srcRect l="18238" t="1313" r="37024" b="8074"/>
          <a:stretch>
            <a:fillRect/>
          </a:stretch>
        </p:blipFill>
        <p:spPr bwMode="auto">
          <a:xfrm>
            <a:off x="4214810" y="774632"/>
            <a:ext cx="4714908" cy="5083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олилиния 13"/>
          <p:cNvSpPr/>
          <p:nvPr/>
        </p:nvSpPr>
        <p:spPr>
          <a:xfrm>
            <a:off x="6116128" y="1690777"/>
            <a:ext cx="1466491" cy="1811548"/>
          </a:xfrm>
          <a:custGeom>
            <a:avLst/>
            <a:gdLst>
              <a:gd name="connsiteX0" fmla="*/ 1466491 w 1466491"/>
              <a:gd name="connsiteY0" fmla="*/ 0 h 1811548"/>
              <a:gd name="connsiteX1" fmla="*/ 327804 w 1466491"/>
              <a:gd name="connsiteY1" fmla="*/ 905774 h 1811548"/>
              <a:gd name="connsiteX2" fmla="*/ 0 w 1466491"/>
              <a:gd name="connsiteY2" fmla="*/ 1811548 h 1811548"/>
              <a:gd name="connsiteX3" fmla="*/ 0 w 1466491"/>
              <a:gd name="connsiteY3" fmla="*/ 1811548 h 181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6491" h="1811548">
                <a:moveTo>
                  <a:pt x="1466491" y="0"/>
                </a:moveTo>
                <a:cubicBezTo>
                  <a:pt x="1019355" y="301924"/>
                  <a:pt x="572219" y="603849"/>
                  <a:pt x="327804" y="905774"/>
                </a:cubicBezTo>
                <a:cubicBezTo>
                  <a:pt x="83389" y="1207699"/>
                  <a:pt x="0" y="1811548"/>
                  <a:pt x="0" y="1811548"/>
                </a:cubicBezTo>
                <a:lnTo>
                  <a:pt x="0" y="181154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14942" y="3429000"/>
            <a:ext cx="1214446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477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 Донец</dc:creator>
  <cp:lastModifiedBy>Игорь Донец</cp:lastModifiedBy>
  <cp:revision>27</cp:revision>
  <dcterms:created xsi:type="dcterms:W3CDTF">2022-04-21T07:05:43Z</dcterms:created>
  <dcterms:modified xsi:type="dcterms:W3CDTF">2022-12-03T21:02:29Z</dcterms:modified>
</cp:coreProperties>
</file>