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9" r:id="rId15"/>
    <p:sldId id="274" r:id="rId16"/>
    <p:sldId id="276" r:id="rId17"/>
    <p:sldId id="277" r:id="rId18"/>
    <p:sldId id="278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76F6DF-04BA-4045-A8AA-0FCE4C8F99CF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62C3C0A-119F-4ABF-B945-8C1D9FDC984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sdam.net/" TargetMode="External"/><Relationship Id="rId2" Type="http://schemas.openxmlformats.org/officeDocument/2006/relationships/hyperlink" Target="http://metaschoo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nlinetestpad.com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08011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МОУ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Дмитровская СОШ №</a:t>
            </a:r>
            <a:r>
              <a:rPr lang="en-US" sz="2800" dirty="0">
                <a:solidFill>
                  <a:schemeClr val="tx1"/>
                </a:solidFill>
              </a:rPr>
              <a:t>10</a:t>
            </a:r>
            <a:r>
              <a:rPr lang="ru-RU" sz="2800" dirty="0">
                <a:solidFill>
                  <a:schemeClr val="tx1"/>
                </a:solidFill>
              </a:rPr>
              <a:t> с углубленным изучением отдельных предметов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7704856" cy="4104456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Развитие творческих способностей младших школьников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Выполнила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Евдокимова В.В.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Учитель начальных классов.</a:t>
            </a:r>
          </a:p>
        </p:txBody>
      </p:sp>
    </p:spTree>
    <p:extLst>
      <p:ext uri="{BB962C8B-B14F-4D97-AF65-F5344CB8AC3E}">
        <p14:creationId xmlns:p14="http://schemas.microsoft.com/office/powerpoint/2010/main" val="1392663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445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Необходимо их сделать:</a:t>
            </a:r>
          </a:p>
          <a:p>
            <a:r>
              <a:rPr lang="ru-RU" sz="2800" b="1" dirty="0"/>
              <a:t>Необычными;</a:t>
            </a:r>
          </a:p>
          <a:p>
            <a:r>
              <a:rPr lang="ru-RU" sz="2800" b="1" dirty="0"/>
              <a:t>Оригинальными;</a:t>
            </a:r>
          </a:p>
          <a:p>
            <a:r>
              <a:rPr lang="ru-RU" sz="2800" b="1" dirty="0"/>
              <a:t>Выразительными;</a:t>
            </a:r>
          </a:p>
          <a:p>
            <a:r>
              <a:rPr lang="ru-RU" sz="2800" b="1" dirty="0"/>
              <a:t>Яркими;</a:t>
            </a:r>
          </a:p>
          <a:p>
            <a:r>
              <a:rPr lang="ru-RU" sz="2800" b="1" dirty="0"/>
              <a:t>Интеллектуальными;</a:t>
            </a:r>
          </a:p>
          <a:p>
            <a:r>
              <a:rPr lang="ru-RU" sz="2800" b="1" dirty="0"/>
              <a:t>Запоминающимися;</a:t>
            </a:r>
          </a:p>
          <a:p>
            <a:r>
              <a:rPr lang="ru-RU" sz="2800" b="1" dirty="0"/>
              <a:t>Эмоциональными.</a:t>
            </a:r>
          </a:p>
          <a:p>
            <a:pPr marL="0" indent="0">
              <a:buNone/>
            </a:pPr>
            <a:r>
              <a:rPr lang="ru-RU" sz="2800" b="1" dirty="0"/>
              <a:t>На стадии проверки необходимо найти для каждой работы положительную оценку (аккуратность, трудоемкость, обаятельность…)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Важность стадий подготовки и проверки</a:t>
            </a:r>
          </a:p>
        </p:txBody>
      </p:sp>
    </p:spTree>
    <p:extLst>
      <p:ext uri="{BB962C8B-B14F-4D97-AF65-F5344CB8AC3E}">
        <p14:creationId xmlns:p14="http://schemas.microsoft.com/office/powerpoint/2010/main" val="2044458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76873"/>
            <a:ext cx="8208912" cy="4032448"/>
          </a:xfrm>
        </p:spPr>
        <p:txBody>
          <a:bodyPr>
            <a:normAutofit/>
          </a:bodyPr>
          <a:lstStyle/>
          <a:p>
            <a:r>
              <a:rPr lang="ru-RU" sz="3200" b="1" dirty="0"/>
              <a:t>Литература хорошо комбинируется с русским языком;</a:t>
            </a:r>
          </a:p>
          <a:p>
            <a:r>
              <a:rPr lang="ru-RU" sz="3200" b="1" dirty="0"/>
              <a:t>Изо и технология;</a:t>
            </a:r>
          </a:p>
          <a:p>
            <a:r>
              <a:rPr lang="ru-RU" sz="3200" b="1" dirty="0"/>
              <a:t>Математика и ИЗО (или технология)</a:t>
            </a:r>
          </a:p>
          <a:p>
            <a:r>
              <a:rPr lang="ru-RU" sz="3200" b="1" dirty="0"/>
              <a:t>Внеурочная деятельность с любым предметом из учебного плана</a:t>
            </a:r>
          </a:p>
          <a:p>
            <a:r>
              <a:rPr lang="ru-RU" sz="3200" b="1" dirty="0"/>
              <a:t>Замкнутая композиция/сквозная тема</a:t>
            </a:r>
          </a:p>
          <a:p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Возможности интегрированных (комбинированных) уроков</a:t>
            </a:r>
          </a:p>
        </p:txBody>
      </p:sp>
    </p:spTree>
    <p:extLst>
      <p:ext uri="{BB962C8B-B14F-4D97-AF65-F5344CB8AC3E}">
        <p14:creationId xmlns:p14="http://schemas.microsoft.com/office/powerpoint/2010/main" val="719686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353347"/>
          </a:xfrm>
        </p:spPr>
        <p:txBody>
          <a:bodyPr>
            <a:normAutofit/>
          </a:bodyPr>
          <a:lstStyle/>
          <a:p>
            <a:r>
              <a:rPr lang="ru-RU" sz="3200" dirty="0"/>
              <a:t>Возможность  «сложить более полную картинку» (применить знания в разных областях);</a:t>
            </a:r>
          </a:p>
          <a:p>
            <a:r>
              <a:rPr lang="ru-RU" sz="3200" dirty="0"/>
              <a:t>Выполнить больший объем работы;</a:t>
            </a:r>
          </a:p>
          <a:p>
            <a:r>
              <a:rPr lang="ru-RU" sz="3200" dirty="0"/>
              <a:t>Дать обучающимся время для «чистого» творчества и избежать спешки при нехватке времени на одном уроке;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Преимущества интегрированных уроков</a:t>
            </a:r>
          </a:p>
        </p:txBody>
      </p:sp>
    </p:spTree>
    <p:extLst>
      <p:ext uri="{BB962C8B-B14F-4D97-AF65-F5344CB8AC3E}">
        <p14:creationId xmlns:p14="http://schemas.microsoft.com/office/powerpoint/2010/main" val="3093696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72816"/>
            <a:ext cx="8568952" cy="5040559"/>
          </a:xfrm>
        </p:spPr>
        <p:txBody>
          <a:bodyPr>
            <a:noAutofit/>
          </a:bodyPr>
          <a:lstStyle/>
          <a:p>
            <a:r>
              <a:rPr lang="ru-RU" sz="3200" dirty="0"/>
              <a:t>Просмотр видеофильмов (научно-познавательных, обучающих)</a:t>
            </a:r>
          </a:p>
          <a:p>
            <a:r>
              <a:rPr lang="ru-RU" sz="3200" dirty="0"/>
              <a:t>Возможность «сохранить ситуацию» в памяти </a:t>
            </a:r>
          </a:p>
          <a:p>
            <a:r>
              <a:rPr lang="ru-RU" sz="3200" dirty="0"/>
              <a:t>Возможность самоанализа и рефлексии (на них зачастую не хватает времени на обычных уроках)</a:t>
            </a:r>
          </a:p>
          <a:p>
            <a:r>
              <a:rPr lang="ru-RU" sz="3200" dirty="0"/>
              <a:t>Работа с большим объемом информации и ее анализ и использование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При комбинировании с внеурочной деятельностью:</a:t>
            </a:r>
          </a:p>
        </p:txBody>
      </p:sp>
    </p:spTree>
    <p:extLst>
      <p:ext uri="{BB962C8B-B14F-4D97-AF65-F5344CB8AC3E}">
        <p14:creationId xmlns:p14="http://schemas.microsoft.com/office/powerpoint/2010/main" val="1032412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hlinkClick r:id="rId2"/>
              </a:rPr>
              <a:t>http://metaschool.ru</a:t>
            </a:r>
            <a:endParaRPr lang="ru-RU" sz="3200" dirty="0"/>
          </a:p>
          <a:p>
            <a:r>
              <a:rPr lang="en-US" sz="3200" dirty="0">
                <a:hlinkClick r:id="rId3"/>
              </a:rPr>
              <a:t>http://www.samsdam.net/</a:t>
            </a:r>
            <a:endParaRPr lang="ru-RU" sz="3200" dirty="0"/>
          </a:p>
          <a:p>
            <a:r>
              <a:rPr lang="en-US" sz="3200" dirty="0">
                <a:hlinkClick r:id="rId4"/>
              </a:rPr>
              <a:t>http://onlinetestpad.com/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Ресурсы для подготовки к тестам и олимпиадам</a:t>
            </a:r>
          </a:p>
        </p:txBody>
      </p:sp>
    </p:spTree>
    <p:extLst>
      <p:ext uri="{BB962C8B-B14F-4D97-AF65-F5344CB8AC3E}">
        <p14:creationId xmlns:p14="http://schemas.microsoft.com/office/powerpoint/2010/main" val="2171038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464495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Синонимы/антонимы</a:t>
            </a:r>
          </a:p>
          <a:p>
            <a:r>
              <a:rPr lang="ru-RU" sz="3200" dirty="0"/>
              <a:t>Фразеологизмы</a:t>
            </a:r>
          </a:p>
          <a:p>
            <a:r>
              <a:rPr lang="ru-RU" sz="3200" dirty="0"/>
              <a:t>Распространение и редактирование предложений/текстов</a:t>
            </a:r>
          </a:p>
          <a:p>
            <a:r>
              <a:rPr lang="ru-RU" sz="3200" dirty="0"/>
              <a:t>Работа с информацией содержащейся в тексте , ее обсуждение и встраивание в систему имеющихся знаний</a:t>
            </a:r>
          </a:p>
          <a:p>
            <a:r>
              <a:rPr lang="ru-RU" sz="3200" dirty="0"/>
              <a:t>Написание рассказов/сказок</a:t>
            </a:r>
          </a:p>
          <a:p>
            <a:endParaRPr lang="ru-RU" sz="32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281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При комбинировании уроков русского языка с литературой </a:t>
            </a:r>
          </a:p>
        </p:txBody>
      </p:sp>
    </p:spTree>
    <p:extLst>
      <p:ext uri="{BB962C8B-B14F-4D97-AF65-F5344CB8AC3E}">
        <p14:creationId xmlns:p14="http://schemas.microsoft.com/office/powerpoint/2010/main" val="398392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59" cy="5040560"/>
          </a:xfrm>
        </p:spPr>
        <p:txBody>
          <a:bodyPr>
            <a:normAutofit lnSpcReduction="10000"/>
          </a:bodyPr>
          <a:lstStyle/>
          <a:p>
            <a:r>
              <a:rPr lang="ru-RU" altLang="ru-RU" dirty="0"/>
              <a:t>- </a:t>
            </a:r>
            <a:r>
              <a:rPr lang="ru-RU" altLang="ru-RU" sz="3200" dirty="0"/>
              <a:t>повышение качества знаний учащихся,</a:t>
            </a:r>
          </a:p>
          <a:p>
            <a:r>
              <a:rPr lang="ru-RU" altLang="ru-RU" sz="3200" dirty="0"/>
              <a:t> - приобретение навыка самостоятельно организовывать свою учебную деятельность,</a:t>
            </a:r>
          </a:p>
          <a:p>
            <a:r>
              <a:rPr lang="ru-RU" altLang="ru-RU" sz="3200" dirty="0"/>
              <a:t> - активизация творческой и познавательной активности учащихся,</a:t>
            </a:r>
          </a:p>
          <a:p>
            <a:r>
              <a:rPr lang="ru-RU" altLang="ru-RU" sz="3200" dirty="0"/>
              <a:t> - формирование положительных личностных качеств ученика и микроклимата в классном коллективе,</a:t>
            </a:r>
          </a:p>
          <a:p>
            <a:r>
              <a:rPr lang="ru-RU" altLang="ru-RU" sz="3200" dirty="0"/>
              <a:t>Проведенный педагогический опыт считаю актуальным и результативным.</a:t>
            </a:r>
          </a:p>
          <a:p>
            <a:pPr>
              <a:buNone/>
            </a:pPr>
            <a:endParaRPr lang="ru-RU" altLang="ru-RU" sz="3200" dirty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Результативность опыта</a:t>
            </a:r>
          </a:p>
        </p:txBody>
      </p:sp>
    </p:spTree>
    <p:extLst>
      <p:ext uri="{BB962C8B-B14F-4D97-AF65-F5344CB8AC3E}">
        <p14:creationId xmlns:p14="http://schemas.microsoft.com/office/powerpoint/2010/main" val="3834693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4726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sz="2600" b="1" dirty="0"/>
              <a:t>Развитие творческих способностей учащихся зависит от эффективности используемых учителем методов и приёмов и того, насколько творчески он подходит к данной проблеме.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800" dirty="0"/>
              <a:t>Использование различных видов и форм творческих заданий позволяет достичь уровня в развитии творческих способностей, который будет посильным для каждого ученика. </a:t>
            </a:r>
            <a:r>
              <a:rPr lang="ru-RU" sz="2800" b="1" dirty="0"/>
              <a:t>Систематическая работа по развитию творческих способностей дает следующие результаты: дети вырастают любознательными, активными, умеющими учиться, настоящими мечтателями и фантазерами, людьми, способными видеть чудо в привычных вещах.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818966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ru-RU" dirty="0"/>
              <a:t>Собственное творчество детей помогает прочнее усваивать и запоминать теоретические сведения. Легче решается проблема мотивации, дети сами проявляют желание творить. Важным моментом является то, что творческие работы привлекают внимание всех детей, здесь они открываются с положительной стороны.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81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/>
              <a:t>Спасибо за внимание!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4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4000" b="1" i="1" dirty="0"/>
              <a:t>«В душе каждого ребенка есть невидимые струны. Если тронуть их умелой рукой, они красиво зазвучат». </a:t>
            </a:r>
            <a:endParaRPr lang="ru-RU" altLang="ru-RU" sz="4000" b="1" dirty="0"/>
          </a:p>
          <a:p>
            <a:pPr algn="r">
              <a:buNone/>
            </a:pPr>
            <a:r>
              <a:rPr lang="ru-RU" altLang="ru-RU" sz="4000" b="1" dirty="0"/>
              <a:t>В.А. Сухомлинский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Актуальность и перспективность опыта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38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Autofit/>
          </a:bodyPr>
          <a:lstStyle/>
          <a:p>
            <a:r>
              <a:rPr lang="ru-RU" altLang="ru-RU" sz="3600" b="1" dirty="0"/>
              <a:t>Творческие способности- это индивидуальные психологические особенности ребенка, которые не зависят от умственных способностей и проявляются в детской фантазии, воображении, особом видении мира, своей точке зрения на окружающую действительность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Что такое творческие способности?</a:t>
            </a:r>
          </a:p>
        </p:txBody>
      </p:sp>
    </p:spTree>
    <p:extLst>
      <p:ext uri="{BB962C8B-B14F-4D97-AF65-F5344CB8AC3E}">
        <p14:creationId xmlns:p14="http://schemas.microsoft.com/office/powerpoint/2010/main" val="3868830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772816"/>
            <a:ext cx="8496944" cy="48245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b="1" dirty="0"/>
              <a:t>Развитие творческих способностей -  важнейшая задача начального образования, ведь этот процесс пронизывает все этапы развития личности ребенка, пробуждает инициативу и самостоятельность принимаемых решений,  привычку к свободному самовыражению, уверенность в себе.</a:t>
            </a:r>
          </a:p>
          <a:p>
            <a:pPr>
              <a:buFont typeface="Wingdings" pitchFamily="2" charset="2"/>
              <a:buChar char="q"/>
            </a:pPr>
            <a:r>
              <a:rPr lang="ru-RU" altLang="ru-RU" b="1" dirty="0"/>
              <a:t>Актуальность и перспективность работы в данном направлении определяется тем, в какой мере учебно-воспитательный процесс обеспечивает развитие творческих способностей каждого ученика, формирует творческую личность, готовит его к творческой познавательной и общественной деятельности</a:t>
            </a:r>
            <a:r>
              <a:rPr lang="ru-RU" altLang="ru-RU" dirty="0"/>
              <a:t>.</a:t>
            </a:r>
            <a:endParaRPr lang="ru-RU" alt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Актуальность темы</a:t>
            </a:r>
          </a:p>
        </p:txBody>
      </p:sp>
    </p:spTree>
    <p:extLst>
      <p:ext uri="{BB962C8B-B14F-4D97-AF65-F5344CB8AC3E}">
        <p14:creationId xmlns:p14="http://schemas.microsoft.com/office/powerpoint/2010/main" val="10343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200" dirty="0"/>
              <a:t>Заключается в реализации  проблем творческого развития личности, разработке  педагогических технологий, целью которых не является накопление знаний и умений, а постоянное обогащение творческим опытом и формированием  механизма самоорганизации каждого ученика.</a:t>
            </a:r>
          </a:p>
          <a:p>
            <a:pPr>
              <a:buFont typeface="Wingdings" pitchFamily="2" charset="2"/>
              <a:buChar char="q"/>
            </a:pPr>
            <a:endParaRPr lang="ru-RU" altLang="ru-RU" sz="3200" i="1" dirty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Концепция</a:t>
            </a:r>
          </a:p>
        </p:txBody>
      </p:sp>
    </p:spTree>
    <p:extLst>
      <p:ext uri="{BB962C8B-B14F-4D97-AF65-F5344CB8AC3E}">
        <p14:creationId xmlns:p14="http://schemas.microsoft.com/office/powerpoint/2010/main" val="150455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5466"/>
            <a:ext cx="8424935" cy="3921885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latin typeface="Century Schoolbook" pitchFamily="18" charset="0"/>
              </a:rPr>
              <a:t>•корни — </a:t>
            </a:r>
            <a:r>
              <a:rPr lang="ru-RU" altLang="ru-RU" sz="3200" dirty="0">
                <a:latin typeface="Century Schoolbook" pitchFamily="18" charset="0"/>
              </a:rPr>
              <a:t>природные задатки человека;</a:t>
            </a:r>
          </a:p>
          <a:p>
            <a:r>
              <a:rPr lang="ru-RU" altLang="ru-RU" sz="3200" b="1" dirty="0">
                <a:latin typeface="Century Schoolbook" pitchFamily="18" charset="0"/>
              </a:rPr>
              <a:t>•ствол — </a:t>
            </a:r>
            <a:r>
              <a:rPr lang="ru-RU" altLang="ru-RU" sz="3200" dirty="0">
                <a:latin typeface="Century Schoolbook" pitchFamily="18" charset="0"/>
              </a:rPr>
              <a:t>общие способности</a:t>
            </a:r>
            <a:r>
              <a:rPr lang="ru-RU" altLang="ru-RU" sz="3200" b="1" dirty="0">
                <a:latin typeface="Century Schoolbook" pitchFamily="18" charset="0"/>
              </a:rPr>
              <a:t>; </a:t>
            </a:r>
          </a:p>
          <a:p>
            <a:r>
              <a:rPr lang="ru-RU" altLang="ru-RU" sz="3200" b="1" dirty="0">
                <a:latin typeface="Century Schoolbook" pitchFamily="18" charset="0"/>
              </a:rPr>
              <a:t>•ветви — </a:t>
            </a:r>
            <a:r>
              <a:rPr lang="ru-RU" altLang="ru-RU" sz="3200" dirty="0">
                <a:latin typeface="Century Schoolbook" pitchFamily="18" charset="0"/>
              </a:rPr>
              <a:t>специальные способности, в том числе и творческие.</a:t>
            </a:r>
          </a:p>
          <a:p>
            <a:pPr marL="0" indent="0">
              <a:buNone/>
            </a:pPr>
            <a:r>
              <a:rPr lang="ru-RU" altLang="ru-RU" sz="3200" b="1" dirty="0">
                <a:latin typeface="Century Schoolbook" pitchFamily="18" charset="0"/>
              </a:rPr>
              <a:t>Чем больше ветвей, тем дерево мощней, пышней и ветвистее его крона!</a:t>
            </a:r>
            <a:endParaRPr lang="ru-RU" altLang="ru-RU" sz="3200" dirty="0">
              <a:latin typeface="Century Schoolbook" pitchFamily="18" charset="0"/>
            </a:endParaRP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Способности человека можно представить в виде дерева:</a:t>
            </a:r>
          </a:p>
        </p:txBody>
      </p:sp>
    </p:spTree>
    <p:extLst>
      <p:ext uri="{BB962C8B-B14F-4D97-AF65-F5344CB8AC3E}">
        <p14:creationId xmlns:p14="http://schemas.microsoft.com/office/powerpoint/2010/main" val="3104611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1" cy="41764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sz="3200" b="1" dirty="0"/>
              <a:t>Создаются ситуации выбора, процесс обучения включает задания, которые выполняются с учетом воображения;</a:t>
            </a:r>
          </a:p>
          <a:p>
            <a:pPr>
              <a:buFont typeface="Wingdings" pitchFamily="2" charset="2"/>
              <a:buChar char="q"/>
            </a:pPr>
            <a:r>
              <a:rPr lang="ru-RU" altLang="ru-RU" sz="3200" b="1" dirty="0"/>
              <a:t>Организуется сотворчество в детском коллективе для проявления  и развития творческих способностей каждого;</a:t>
            </a:r>
          </a:p>
          <a:p>
            <a:pPr>
              <a:buFont typeface="Wingdings" pitchFamily="2" charset="2"/>
              <a:buChar char="q"/>
            </a:pPr>
            <a:r>
              <a:rPr lang="ru-RU" altLang="ru-RU" sz="3200" b="1" dirty="0"/>
              <a:t>Используются технологии развития творческого мышления.</a:t>
            </a:r>
          </a:p>
          <a:p>
            <a:endParaRPr lang="ru-RU" alt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Условия эффективного развития творческих способностей младших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105607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8" cy="4752528"/>
          </a:xfrm>
        </p:spPr>
        <p:txBody>
          <a:bodyPr>
            <a:noAutofit/>
          </a:bodyPr>
          <a:lstStyle/>
          <a:p>
            <a:r>
              <a:rPr lang="ru-RU" sz="2800" b="1" dirty="0"/>
              <a:t>По мнению многих психологов и нейрофизиологов, одним из главных препятствий для раскрытия творческого потенциала человека является стресс. Если нервная система человека находится в постоянном напряжении, то творческие импульсы просто не могут "пробиться" через поток наших забот и переживаний. </a:t>
            </a:r>
          </a:p>
          <a:p>
            <a:r>
              <a:rPr lang="ru-RU" sz="2800" b="1" dirty="0"/>
              <a:t>Поэтому, прежде чем взяться за усиленную работу по развитию творческих способностей нужно… расслабиться. Это, кстати, справедливо и для развития интуиции, и для других навыков.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Так в чём же заключается работа по развитию творческих способностей?</a:t>
            </a:r>
          </a:p>
        </p:txBody>
      </p:sp>
    </p:spTree>
    <p:extLst>
      <p:ext uri="{BB962C8B-B14F-4D97-AF65-F5344CB8AC3E}">
        <p14:creationId xmlns:p14="http://schemas.microsoft.com/office/powerpoint/2010/main" val="421067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844824"/>
            <a:ext cx="8424936" cy="4680520"/>
          </a:xfrm>
        </p:spPr>
        <p:txBody>
          <a:bodyPr>
            <a:noAutofit/>
          </a:bodyPr>
          <a:lstStyle/>
          <a:p>
            <a:r>
              <a:rPr lang="ru-RU" sz="2800" dirty="0"/>
              <a:t>Он выделил </a:t>
            </a:r>
            <a:r>
              <a:rPr lang="ru-RU" sz="2800" b="1" dirty="0"/>
              <a:t>четыре стадии творческого мышления</a:t>
            </a:r>
            <a:r>
              <a:rPr lang="ru-RU" sz="2800" dirty="0"/>
              <a:t>:</a:t>
            </a:r>
          </a:p>
          <a:p>
            <a:pPr lvl="0"/>
            <a:r>
              <a:rPr lang="ru-RU" sz="2800" b="1" dirty="0"/>
              <a:t>Подготовка</a:t>
            </a:r>
            <a:r>
              <a:rPr lang="ru-RU" sz="2800" dirty="0"/>
              <a:t> — формулирование задачи; попытки её решения. </a:t>
            </a:r>
          </a:p>
          <a:p>
            <a:pPr lvl="0"/>
            <a:r>
              <a:rPr lang="ru-RU" sz="2800" b="1" dirty="0"/>
              <a:t>Инкубация</a:t>
            </a:r>
            <a:r>
              <a:rPr lang="ru-RU" sz="2800" dirty="0"/>
              <a:t> — временное отвлечение от задачи. </a:t>
            </a:r>
          </a:p>
          <a:p>
            <a:pPr lvl="0"/>
            <a:r>
              <a:rPr lang="ru-RU" sz="2800" b="1" dirty="0"/>
              <a:t>Озарение</a:t>
            </a:r>
            <a:r>
              <a:rPr lang="ru-RU" sz="2800" dirty="0"/>
              <a:t> — появление интуитивного решения. </a:t>
            </a:r>
          </a:p>
          <a:p>
            <a:pPr lvl="0"/>
            <a:r>
              <a:rPr lang="ru-RU" sz="2800" b="1" dirty="0"/>
              <a:t>Проверка</a:t>
            </a:r>
            <a:r>
              <a:rPr lang="ru-RU" sz="2800" dirty="0"/>
              <a:t> — испытание и/или реализация решения. 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Для творчества необходима определённая дистанция (отстранённость от проблемы). Об этом писал ещё </a:t>
            </a:r>
            <a:r>
              <a:rPr lang="ru-RU" sz="2800" b="1" dirty="0" err="1">
                <a:solidFill>
                  <a:schemeClr val="tx1"/>
                </a:solidFill>
              </a:rPr>
              <a:t>Г.Уоллес</a:t>
            </a:r>
            <a:r>
              <a:rPr lang="ru-RU" sz="2800" b="1" dirty="0">
                <a:solidFill>
                  <a:schemeClr val="tx1"/>
                </a:solidFill>
              </a:rPr>
              <a:t> в 1926 году.</a:t>
            </a:r>
          </a:p>
        </p:txBody>
      </p:sp>
    </p:spTree>
    <p:extLst>
      <p:ext uri="{BB962C8B-B14F-4D97-AF65-F5344CB8AC3E}">
        <p14:creationId xmlns:p14="http://schemas.microsoft.com/office/powerpoint/2010/main" val="968428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156</TotalTime>
  <Words>827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Candara</vt:lpstr>
      <vt:lpstr>Century Schoolbook</vt:lpstr>
      <vt:lpstr>Symbol</vt:lpstr>
      <vt:lpstr>Wingdings</vt:lpstr>
      <vt:lpstr>Волна</vt:lpstr>
      <vt:lpstr>МОУ Дмитровская СОШ №10 с углубленным изучением отдельных предметов</vt:lpstr>
      <vt:lpstr>Актуальность и перспективность опыта </vt:lpstr>
      <vt:lpstr>Что такое творческие способности?</vt:lpstr>
      <vt:lpstr>Актуальность темы</vt:lpstr>
      <vt:lpstr>Концепция</vt:lpstr>
      <vt:lpstr>Способности человека можно представить в виде дерева:</vt:lpstr>
      <vt:lpstr>Условия эффективного развития творческих способностей младших школьников.</vt:lpstr>
      <vt:lpstr>Так в чём же заключается работа по развитию творческих способностей?</vt:lpstr>
      <vt:lpstr>Для творчества необходима определённая дистанция (отстранённость от проблемы). Об этом писал ещё Г.Уоллес в 1926 году.</vt:lpstr>
      <vt:lpstr>Важность стадий подготовки и проверки</vt:lpstr>
      <vt:lpstr>Возможности интегрированных (комбинированных) уроков</vt:lpstr>
      <vt:lpstr>Преимущества интегрированных уроков</vt:lpstr>
      <vt:lpstr>При комбинировании с внеурочной деятельностью:</vt:lpstr>
      <vt:lpstr>Ресурсы для подготовки к тестам и олимпиадам</vt:lpstr>
      <vt:lpstr>При комбинировании уроков русского языка с литературой </vt:lpstr>
      <vt:lpstr>Результативность опыта</vt:lpstr>
      <vt:lpstr>Заключение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СОШ №67 с углубленным изучением отдельных предметов</dc:title>
  <dc:creator>расчетчик</dc:creator>
  <cp:lastModifiedBy>Виктория</cp:lastModifiedBy>
  <cp:revision>15</cp:revision>
  <dcterms:created xsi:type="dcterms:W3CDTF">2015-03-25T11:14:56Z</dcterms:created>
  <dcterms:modified xsi:type="dcterms:W3CDTF">2022-10-09T21:37:19Z</dcterms:modified>
</cp:coreProperties>
</file>