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303" r:id="rId2"/>
    <p:sldId id="257" r:id="rId3"/>
    <p:sldId id="302" r:id="rId4"/>
    <p:sldId id="301" r:id="rId5"/>
    <p:sldId id="315" r:id="rId6"/>
    <p:sldId id="258" r:id="rId7"/>
    <p:sldId id="300" r:id="rId8"/>
    <p:sldId id="309" r:id="rId9"/>
    <p:sldId id="305" r:id="rId10"/>
    <p:sldId id="312" r:id="rId11"/>
    <p:sldId id="307" r:id="rId12"/>
    <p:sldId id="310" r:id="rId13"/>
    <p:sldId id="308" r:id="rId14"/>
    <p:sldId id="311" r:id="rId15"/>
    <p:sldId id="313" r:id="rId16"/>
    <p:sldId id="304" r:id="rId17"/>
    <p:sldId id="314" r:id="rId18"/>
    <p:sldId id="28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B81E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2280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5A7E8-5A34-4760-8699-F70328DE076D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E2CCF-629F-471D-B953-18BA4F072B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349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одной из актуальных проблем в развитии речи ребенка является развитие фонематического восприятия у детей дошкольного возраста 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2CCF-629F-471D-B953-18BA4F072B44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10.jpeg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microsoft.com/office/2007/relationships/hdphoto" Target="NUL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14348" y="928670"/>
            <a:ext cx="764386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Муниципальное бюджетное дошкольное образовательное учреждение г.Иркутска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детский сад №150</a:t>
            </a:r>
          </a:p>
          <a:p>
            <a:pPr algn="ctr"/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 descr="https://avatars.mds.yandex.net/get-altay/492546/2a0000015e7a879e0f84d8645a1eae54e051/XXL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48880"/>
            <a:ext cx="6768752" cy="3776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85786" y="285729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Рисунок 9" descr="C:\Users\Анна\Desktop\методичка часть 2\символы\Новый точечный рисунок (2) - копия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564904"/>
            <a:ext cx="1386205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Анна\Desktop\символы\Новый точечный рисунок (2)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052736"/>
            <a:ext cx="1328738" cy="144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Анна\Desktop\методичка часть 2\символы\Новый точечный рисунок (3) - копия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196752"/>
            <a:ext cx="1333500" cy="1464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Анна\Desktop\методичка часть 2\символы\Новый точечный рисунок (4) - копия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500307"/>
            <a:ext cx="1409700" cy="157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C:\Users\Анна\Desktop\методичка часть 2\символы\Новый точечный рисунок (6) - копия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80928"/>
            <a:ext cx="1301115" cy="159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Users\Анна\Desktop\методичка часть 2\символы\Новый точечный рисунок (5) - копия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26" y="4286256"/>
            <a:ext cx="1323975" cy="1526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C:\Users\Анна\Desktop\методичка часть 2\символы\Новый точечный рисунок (2)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4214818"/>
            <a:ext cx="1504950" cy="170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Users\Анна\Desktop\методичка часть 2\символы\Новый точечный рисунок (8) - копия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58" y="4214818"/>
            <a:ext cx="1524000" cy="168592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25"/>
          <p:cNvSpPr txBox="1"/>
          <p:nvPr/>
        </p:nvSpPr>
        <p:spPr>
          <a:xfrm>
            <a:off x="1214414" y="428605"/>
            <a:ext cx="6309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Условные символы для обозначения согласных звуков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2050" name="Рисунок 253" descr="C:\Users\Анна\Desktop\методичка часть 2\символы\Новый точечный рисунок (9) - копия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196752"/>
            <a:ext cx="128587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298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1472" y="357167"/>
            <a:ext cx="82153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Во второй части  методического пособия представлены игры и игровые упражнения с согласными звуками.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1988840"/>
            <a:ext cx="7704856" cy="451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Работа  построена  в определенной последовательности: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-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Понятие согласный звук, твердость и мягкость;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- Определение позиции согласного звука в конце слова;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- Определение позиции согласного звука в начале слова;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- Определение позиции согласного звука в середине слова;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- Звуковой анализ слогов, односложных слов.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endParaRPr lang="ru-RU" sz="2000" b="1" dirty="0" smtClean="0">
              <a:solidFill>
                <a:srgbClr val="53548A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745736"/>
            <a:ext cx="4572000" cy="7039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8092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C:\Users\Surf\Desktop\методичка\1306775740_1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07904" y="2420888"/>
            <a:ext cx="1728191" cy="20137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://images.clipartpanda.com/flowers-clipart-Flower-sad-face-frog-clipart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49080"/>
            <a:ext cx="2676425" cy="1205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93240">
            <a:off x="631282" y="3162323"/>
            <a:ext cx="2077762" cy="29373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1790">
            <a:off x="1526501" y="213336"/>
            <a:ext cx="1934370" cy="27346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60802">
            <a:off x="6328013" y="3201183"/>
            <a:ext cx="2088231" cy="29521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5323">
            <a:off x="5714180" y="181036"/>
            <a:ext cx="2056237" cy="29069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510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1472" y="357167"/>
            <a:ext cx="821537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Содержание третьей части методического пособия:</a:t>
            </a:r>
          </a:p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1988840"/>
            <a:ext cx="7704856" cy="304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-Закрепление произношения трудных звуков: с,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</a:rPr>
              <a:t>з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</a:rPr>
              <a:t>ш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</a:rPr>
              <a:t>ж,ч,щ,р,л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-Формирование умения выделять их из слога, слова , фразы;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- Дифференциация звуков на слух и в произношении.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endParaRPr lang="ru-RU" sz="2000" b="1" dirty="0" smtClean="0">
              <a:solidFill>
                <a:srgbClr val="53548A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745736"/>
            <a:ext cx="4572000" cy="7039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8092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1472" y="357167"/>
            <a:ext cx="821537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0070C0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745736"/>
            <a:ext cx="4572000" cy="7039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12" name="Рисунок 11" descr="C:\Users\Анна\Desktop\disney-s-snow-white-and-the-seven-dwarves-doc-lifesize-standup_u-L-F1J1PE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8640"/>
            <a:ext cx="1440160" cy="2575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4664"/>
            <a:ext cx="2221763" cy="31409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1101">
            <a:off x="6346315" y="3136787"/>
            <a:ext cx="2488736" cy="3518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199208" cy="31090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84143">
            <a:off x="242448" y="3270391"/>
            <a:ext cx="2423190" cy="34257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996952"/>
            <a:ext cx="2473271" cy="34965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702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4348" y="785794"/>
            <a:ext cx="77153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solidFill>
                <a:srgbClr val="53548A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53548A"/>
                </a:solidFill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Данный комплект методических пособий составлен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таким образом, что по нему могут заниматься как дети с нормальным уровнем развития, так и дошкольники с нарушением речевого и  познавательного развития, в условиях других дошкольных образовательных учреждениях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13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71472" y="714356"/>
            <a:ext cx="78581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Комплект методических пособий  адресован:  родителям, воспитателям, учителям-логопедам, учителям-дефектологам.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Альбомы возможно использовать в организованной образовательной деятельности: на фронтальных, подгрупповых,  индивидуальных занятиях.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71472" y="714356"/>
            <a:ext cx="78581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0" y="1068299"/>
            <a:ext cx="73448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 Подобранный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альбомах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материал представляет собой занимательные игры со звуками, упражнения на развитие мелкой моторики пальцев рук, координации глаза и руки малыша. Контурные или пунктирные изображения предметов дают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ребёнку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возможность обводить и раскрашивать их. Гномики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</a:rPr>
              <a:t>Звуковички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помогут сделать процесс ознакомления с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гласными и согласными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звуками интересным и увлекательным.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       Описание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упражнений дает возможность взрослому, не имеющему специальной подготовки поэтапно формировать необходимые навыки у дошкольников. </a:t>
            </a:r>
          </a:p>
          <a:p>
            <a:endParaRPr lang="ru-RU" sz="2000" b="1" dirty="0"/>
          </a:p>
          <a:p>
            <a:endParaRPr lang="ru-RU" dirty="0"/>
          </a:p>
        </p:txBody>
      </p:sp>
      <p:pic>
        <p:nvPicPr>
          <p:cNvPr id="8" name="Рисунок 7" descr="http://clipartix.com/wp-content/uploads/2016/05/Spring-grass-clipart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281" y="4250716"/>
            <a:ext cx="7013575" cy="19947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xvatit.com/upload/medialibrary/eef/eeff44c3d8f53167e78ea873668b3ed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4" y="4869160"/>
            <a:ext cx="1266056" cy="13763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289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Surf\Desktop\img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28662" y="2000240"/>
            <a:ext cx="735811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Благодарим за </a:t>
            </a:r>
          </a:p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внимание!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86824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urf\Desktop\РАБОТА\Колмакова А.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882" y="1095302"/>
            <a:ext cx="2701736" cy="2956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urf\Desktop\РАБОТА\Карнаухова Т.Ю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66982"/>
            <a:ext cx="2520280" cy="33603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:\конференция\фото мои\_MG_521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08432" y="1407112"/>
            <a:ext cx="2676355" cy="33202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40807" y="5013176"/>
            <a:ext cx="2503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Учитель-логопед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Карнаухова Татьяна Юрьевна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64617" y="4551511"/>
            <a:ext cx="2503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Воспитатель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Тарасенко  Анна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Андреевна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55797" y="5013176"/>
            <a:ext cx="2503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Учитель-дефектолог</a:t>
            </a:r>
          </a:p>
          <a:p>
            <a:pPr algn="ctr"/>
            <a:r>
              <a:rPr lang="ru-RU" b="1" dirty="0" err="1" smtClean="0">
                <a:solidFill>
                  <a:srgbClr val="0070C0"/>
                </a:solidFill>
              </a:rPr>
              <a:t>Гарифулина</a:t>
            </a:r>
            <a:r>
              <a:rPr lang="ru-RU" b="1" dirty="0" smtClean="0">
                <a:solidFill>
                  <a:srgbClr val="0070C0"/>
                </a:solidFill>
              </a:rPr>
              <a:t> Оксана Константиновна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785794"/>
            <a:ext cx="83529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«Система работы, направленная на формирование фонематического восприятия, как одно из условий становления и совершенствования речи у дошкольников с ОВЗ»</a:t>
            </a:r>
          </a:p>
          <a:p>
            <a:pPr algn="ctr"/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Презентация методических пособий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«В гостях у гномов 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Звуковичков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Актуальность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96752"/>
            <a:ext cx="8572560" cy="5127848"/>
          </a:xfrm>
        </p:spPr>
        <p:txBody>
          <a:bodyPr>
            <a:noAutofit/>
          </a:bodyPr>
          <a:lstStyle/>
          <a:p>
            <a:pPr marL="0" indent="531813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Специфика нарушений речи у детей с ОВЗ определяется особенностями высшей нервной системы  и психического развития. </a:t>
            </a:r>
          </a:p>
          <a:p>
            <a:pPr marL="0" indent="531813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Нарушения речи у детей с ОВЗ являются распространенными и носят стойкий характер.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Они затрагивают как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фонетико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– фонематическую, так и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лексико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– грамматическую стороны речи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  <a:latin typeface="+mn-lt"/>
              </a:rPr>
              <a:t>Эффективность использования методических пособий в образовательной деятельности </a:t>
            </a:r>
            <a:endParaRPr lang="ru-RU" sz="2400" b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96752"/>
            <a:ext cx="8572560" cy="51278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   Тематика и содержание методических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пособий способствуют решению следующих задач основной образовательной программы дошкольного образования:</a:t>
            </a:r>
          </a:p>
          <a:p>
            <a:pPr lvl="0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обеспечению  практического  усвоения  лексических  и  грамматических  средств  языка   (обогащение  и  активизация  словаря,  использование  различных  вариантов  словоизменения  и  словообразования);</a:t>
            </a:r>
          </a:p>
          <a:p>
            <a:pPr lvl="0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формированию  правильного  звукопроизношения  (воспитание  артикуляционных  навыков  звукопроизношения, слоговой  структуры, развитие  фонематического  слуха  и  восприятия);</a:t>
            </a:r>
          </a:p>
          <a:p>
            <a:pPr lvl="0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подготовке  ребенка  к  обучению  грамоте,  овладению  элементами  грамоты  (ознакомление  с  основными  понятиями:  звук,  буква,  слог,  слово,  предложение;  развитие  навыка  звукобуквенного  анализа  слов,  навыка  анализа  предложений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).</a:t>
            </a:r>
          </a:p>
          <a:p>
            <a:pPr marL="0" indent="531813" algn="ctr">
              <a:buNone/>
            </a:pP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Surf\Desktop\img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4025" y="1124744"/>
            <a:ext cx="8755949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Комплект методических пособий по развитию фонематического восприятия и формированию навыков звукового анализа у детей 4-7  лет</a:t>
            </a:r>
          </a:p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/>
              </a:rPr>
              <a:t>«В гостях у гномов </a:t>
            </a:r>
            <a:r>
              <a:rPr lang="ru-RU" sz="2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/>
              </a:rPr>
              <a:t>Звуковичков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/>
              </a:rPr>
              <a:t>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  <a:effectLst/>
            </a:endParaRPr>
          </a:p>
        </p:txBody>
      </p:sp>
      <p:pic>
        <p:nvPicPr>
          <p:cNvPr id="5" name="Рисунок 4" descr="C:\Users\Surf\Desktop\методичка\1372611980_gnom8b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85" y="357166"/>
            <a:ext cx="1214414" cy="928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Рисунок 300"/>
          <p:cNvPicPr>
            <a:picLocks noChangeAspect="1" noChangeArrowheads="1"/>
          </p:cNvPicPr>
          <p:nvPr/>
        </p:nvPicPr>
        <p:blipFill>
          <a:blip r:embed="rId4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780928"/>
            <a:ext cx="2414253" cy="32975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7" name="Рисунок 6" descr="C:\Users\админ\Desktop\20190311_114257.jpg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171318" y="3267420"/>
            <a:ext cx="3384983" cy="241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154" y="2812738"/>
            <a:ext cx="2346933" cy="33169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9143997" cy="695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1472" y="357167"/>
            <a:ext cx="82153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Содержание первой части методического  пособия соответствует принципу систематичности и   последовательности</a:t>
            </a:r>
            <a:r>
              <a:rPr lang="ru-RU" sz="2000" b="1" dirty="0" smtClean="0">
                <a:solidFill>
                  <a:srgbClr val="0070C0"/>
                </a:solidFill>
              </a:rPr>
              <a:t>: 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1571613"/>
            <a:ext cx="788839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Система работы разделена 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на четыре этапа: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-знакомство с понятием «предмет»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967335"/>
            <a:ext cx="66247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   </a:t>
            </a:r>
          </a:p>
          <a:p>
            <a:r>
              <a:rPr lang="ru-RU" sz="2800" dirty="0" smtClean="0"/>
              <a:t>       -</a:t>
            </a:r>
            <a:r>
              <a:rPr lang="ru-RU" sz="2800" b="1" dirty="0" smtClean="0">
                <a:solidFill>
                  <a:schemeClr val="tx2"/>
                </a:solidFill>
              </a:rPr>
              <a:t>знакомство </a:t>
            </a:r>
            <a:r>
              <a:rPr lang="ru-RU" sz="2800" b="1" dirty="0">
                <a:solidFill>
                  <a:schemeClr val="tx2"/>
                </a:solidFill>
              </a:rPr>
              <a:t>с понятием «слово</a:t>
            </a:r>
            <a:r>
              <a:rPr lang="ru-RU" sz="2800" b="1" dirty="0" smtClean="0">
                <a:solidFill>
                  <a:schemeClr val="tx2"/>
                </a:solidFill>
              </a:rPr>
              <a:t>»;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       -</a:t>
            </a:r>
            <a:r>
              <a:rPr lang="ru-RU" sz="2800" b="1" dirty="0">
                <a:solidFill>
                  <a:schemeClr val="tx2"/>
                </a:solidFill>
              </a:rPr>
              <a:t>неречевые звуки;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       -</a:t>
            </a:r>
            <a:r>
              <a:rPr lang="ru-RU" sz="2800" b="1" dirty="0">
                <a:solidFill>
                  <a:schemeClr val="tx2"/>
                </a:solidFill>
              </a:rPr>
              <a:t>речевые звуки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1472" y="357167"/>
            <a:ext cx="821537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endParaRPr lang="ru-RU" sz="20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933056"/>
            <a:ext cx="9271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2037392" cy="28803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420888"/>
            <a:ext cx="2088231" cy="29521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0648"/>
            <a:ext cx="2376264" cy="33593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860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www.playcast.ru/uploads/2015/07/30/14513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85786" y="285729"/>
            <a:ext cx="78581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При написании  методических пособий  мы опирались на опыт работы известного учителя-логопеда Т.А.Ткаченко. 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Предложенные ею условные символы частично используются в методических пособиях для развития фонематического восприятия у детей дошкольного возраста 4-7лет.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Рисунок 7" descr="C:\Users\Surf\Desktop\методичка\0017-008-.jp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508" y="4071942"/>
            <a:ext cx="2143140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Oval 1"/>
          <p:cNvSpPr>
            <a:spLocks noChangeArrowheads="1"/>
          </p:cNvSpPr>
          <p:nvPr/>
        </p:nvSpPr>
        <p:spPr bwMode="auto">
          <a:xfrm flipV="1">
            <a:off x="2667458" y="5857892"/>
            <a:ext cx="357190" cy="285752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C:\Users\Surf\Desktop\методичка\0017-008- — копия — копия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4" y="4080850"/>
            <a:ext cx="2000264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Oval 2"/>
          <p:cNvSpPr>
            <a:spLocks noChangeArrowheads="1"/>
          </p:cNvSpPr>
          <p:nvPr/>
        </p:nvSpPr>
        <p:spPr bwMode="auto">
          <a:xfrm>
            <a:off x="7452320" y="5797284"/>
            <a:ext cx="202914" cy="406968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1775</TotalTime>
  <Words>802</Words>
  <Application>Microsoft Office PowerPoint</Application>
  <PresentationFormat>Экран (4:3)</PresentationFormat>
  <Paragraphs>83</Paragraphs>
  <Slides>18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Презентация PowerPoint</vt:lpstr>
      <vt:lpstr>Презентация PowerPoint</vt:lpstr>
      <vt:lpstr>Презентация PowerPoint</vt:lpstr>
      <vt:lpstr>Актуальность</vt:lpstr>
      <vt:lpstr>Эффективность использования методических пособий в образовательной деятельности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г.Иркутска десткий сад №150</dc:title>
  <dc:creator>xXx</dc:creator>
  <cp:lastModifiedBy>админ</cp:lastModifiedBy>
  <cp:revision>178</cp:revision>
  <dcterms:created xsi:type="dcterms:W3CDTF">2017-03-10T03:10:13Z</dcterms:created>
  <dcterms:modified xsi:type="dcterms:W3CDTF">2022-11-24T15:00:06Z</dcterms:modified>
</cp:coreProperties>
</file>