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6" r:id="rId9"/>
    <p:sldId id="267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лья" initials="Н" lastIdx="1" clrIdx="0">
    <p:extLst>
      <p:ext uri="{19B8F6BF-5375-455C-9EA6-DF929625EA0E}">
        <p15:presenceInfo xmlns:p15="http://schemas.microsoft.com/office/powerpoint/2012/main" userId="Наталь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9AADCA-AA4D-482B-96FF-FC61F0533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07B74A-19B8-4B9F-92FA-0CA84968C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0ED732-DCC9-4F11-B46A-4D7AEC771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E4AFB7-8696-4F4E-855C-C9B15F14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270D9B-9577-4CD7-8CEE-9FEE15D7E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20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53570-1C5F-49D3-8FCB-8371C9A3A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26F0AC-183B-4B77-BC49-3177A57D7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21CA47-46CD-4ABE-AD84-DDA55D900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60A310-F7B1-4D1F-A8BA-AF91989F0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D1BF7D-CD55-4B0A-8437-A9DDC7154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73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C117BE8-7807-4780-9FCF-33C389CFAF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B12EA4-E4B4-44AE-A336-4374D1EE3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1819C0-AD19-4EEA-AE39-1083747D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6E8722-B2EE-4636-A233-A9A7621A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960DBF-9591-44DC-913F-90661B767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87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BCA48-1E2D-46FB-BE78-17C3A0E4C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00E58B-5146-4252-981A-3546153FF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186D77-D840-4756-A752-EB6F7978D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4AC489-785A-4061-ABF3-5CAAFF965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2EBF14-C619-4004-A2F2-801D64D23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9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C2D93-A6EE-4937-860F-2577B35AD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C50B57-3B58-4C2F-95CB-B382D00FC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7533C5-3D0B-4B91-B6D5-8FFDD1373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7E7D63-D96D-40A1-83AF-6D8E6C7A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955EA2-3AB9-4F01-BE0C-EB5EDF990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545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62F8E-F41E-440B-BD3A-A5C6A5741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BC5C7E-3E6A-4B72-9D80-FB35E2100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7EF646-1249-4DD4-9B50-CE9EBC6A22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D832F5-4514-4401-8BE1-2E30750D6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77AEDF-A9FB-4176-8DF7-23CAF733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7E5424-1982-4CB3-BB44-FA58AF361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85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64A02-AB72-4FB0-9E3B-9AA376866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977A60-3F25-4114-9952-7EDC792EB3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A5ADA9E-63B8-4490-BCD1-A0AF39EC6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EAA41F-FD08-4301-B49A-48E62FD677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91A7D4-DEBB-41CA-9DCC-4BE7D19B28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7516052-8B6A-4DD6-8358-F88341EEB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0E43DB1-49E1-486D-AC0F-F8A5C32F1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7718746-1625-42A1-89D5-CE4E72B38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32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42677B-E1A1-4ADC-9D70-650811B6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53D6AB1-7F22-4DD2-A51B-3DDDDFE18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B263E78-9DEA-43D0-A568-A0125E08D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C9C753-3CFB-4B2C-B2E8-B4D6C5A6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4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0EDA5AA-11BC-49AF-A912-CC6C5D49D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2ECF8EA-6037-4DB9-9AD5-FB0B6CC36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D0B1659-595A-4AE8-B940-293840108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67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69DB-238E-4F48-BB79-C486FB9EE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94BCCD-718E-4DF5-B4AE-93E0BC884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1298AF-48B2-410B-B971-52D9FFB81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C1BD91-FCDE-4412-976C-8EA213EB4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ED6AB1-17F0-471D-BFF4-532871C5A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2EC78B-6F9C-4820-B297-2EEE5284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2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FACB9-762B-4FD4-A379-30332DDA6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F1E411D-4E4B-40AA-B353-8B4BBA1E97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31BA71-B08C-465D-80F0-7BE3FB71B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EBDD68-2087-45EA-9D04-70433F6E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040431-2551-4150-8E64-CF5BE69C9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2FA204-E997-4600-9170-DD60C8C36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08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67C89-DAFD-459C-B910-B635F9548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3ADA62-6091-4D44-9F21-B1B7A16C8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5904A6-28A1-4E4D-8AD9-D98630AB2A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5B9E0-F4CB-4B41-ABBB-F85F067E97E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B91E30-D545-4F6D-B892-DE1968362D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3C2996-9864-4C2A-A33C-AD7A3997A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4C20B-C2F9-40DC-AE87-6CEC12E6A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6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AEED67-1E8B-454C-A455-245505799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2898" y="150921"/>
            <a:ext cx="8771138" cy="719091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общеразвивающего вида с приоритетным осуществлением деятельности по физическому развитию для детей Калининского района г. Санкт-Петербурга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6C7DFA-15F6-443F-8855-F70955D1A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37679"/>
            <a:ext cx="7451324" cy="4940424"/>
          </a:xfrm>
        </p:spPr>
        <p:txBody>
          <a:bodyPr>
            <a:normAutofit lnSpcReduction="10000"/>
          </a:bodyPr>
          <a:lstStyle/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342900" algn="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200" kern="0" dirty="0">
                <a:solidFill>
                  <a:srgbClr val="000000"/>
                </a:solidFill>
                <a:latin typeface="Times New Roman"/>
              </a:rPr>
              <a:t>Воспитатель первой категории:</a:t>
            </a:r>
          </a:p>
          <a:p>
            <a:pPr lvl="0" indent="-342900" algn="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200" kern="0" dirty="0">
                <a:solidFill>
                  <a:srgbClr val="000000"/>
                </a:solidFill>
                <a:latin typeface="Times New Roman"/>
              </a:rPr>
              <a:t> Кононова Наталья Ильинична</a:t>
            </a:r>
            <a:endParaRPr lang="ru-RU" kern="0" dirty="0">
              <a:solidFill>
                <a:srgbClr val="000000"/>
              </a:solidFill>
              <a:latin typeface="Microsoft Sans Serif" pitchFamily="34" charset="0"/>
            </a:endParaRPr>
          </a:p>
          <a:p>
            <a:pPr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200" kern="0" dirty="0">
                <a:solidFill>
                  <a:srgbClr val="000000"/>
                </a:solidFill>
                <a:latin typeface="Times New Roman"/>
              </a:rPr>
              <a:t> Санкт-Петербург</a:t>
            </a:r>
          </a:p>
          <a:p>
            <a:pPr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200" kern="0" dirty="0">
                <a:solidFill>
                  <a:srgbClr val="000000"/>
                </a:solidFill>
                <a:latin typeface="Times New Roman"/>
              </a:rPr>
              <a:t>2021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E26F9C-D96F-490A-83C2-161740AE5A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5526" y="3429000"/>
            <a:ext cx="3302494" cy="327807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A1DE09-8F1B-4622-B9E0-1FD7850CDF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3980" y="79897"/>
            <a:ext cx="3130859" cy="3193937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17D2F1A-7A60-4ADC-896E-9A28336843B3}"/>
              </a:ext>
            </a:extLst>
          </p:cNvPr>
          <p:cNvSpPr/>
          <p:nvPr/>
        </p:nvSpPr>
        <p:spPr>
          <a:xfrm>
            <a:off x="2592280" y="1212438"/>
            <a:ext cx="7368466" cy="4001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для детей старшей группы</a:t>
            </a:r>
          </a:p>
          <a:p>
            <a:pPr algn="ctr"/>
            <a:r>
              <a:rPr lang="ru-RU" sz="4000" b="1" dirty="0">
                <a:ln/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b="1" cap="none" spc="0" dirty="0">
                <a:ln/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тему:</a:t>
            </a:r>
          </a:p>
          <a:p>
            <a:pPr algn="ctr"/>
            <a:r>
              <a:rPr lang="ru-RU" sz="4000" b="1" cap="none" spc="0" dirty="0">
                <a:ln/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«Секрет золотого узора» </a:t>
            </a:r>
          </a:p>
          <a:p>
            <a:pPr algn="ctr"/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 направлен на развитие познавательных, речевых, художественно-творческих</a:t>
            </a:r>
          </a:p>
          <a:p>
            <a:pPr lvl="0" algn="ctr"/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способностей у детей)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cap="none" spc="0" dirty="0">
              <a:ln/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84079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468" y="3799642"/>
            <a:ext cx="3087382" cy="29031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B77AEA-00D2-4CFD-8C92-0BBEB6887FDC}"/>
              </a:ext>
            </a:extLst>
          </p:cNvPr>
          <p:cNvSpPr txBox="1"/>
          <p:nvPr/>
        </p:nvSpPr>
        <p:spPr>
          <a:xfrm>
            <a:off x="3154533" y="435006"/>
            <a:ext cx="8714912" cy="5228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Используемая литература: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«Изобразительное искусство. Основы народного и декоративно – прикладного</a:t>
            </a: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искусства» Л.В. Орлова - Москва «Мозаика – синтез».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«Обучение дошкольников декоративному рисованию, лепке, аппликации </a:t>
            </a: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(конспекты занятий)»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Грибовская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А.А. - Москва 2011 г.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«Русское народное творчество в детском саду» Усова А.П. – Москва 1972 г.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«Народное декоративное – прикладное искусство» - М.: Просвещение, 1984.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«Дети и народное творчество» - М.: Просвещение, 1995 г.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«Хохломская роспись по дереву. Наглядное пособие» - М.: Мозаика – Синтез, 2002 г</a:t>
            </a: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Бедник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Н, Хохлома, Л. 1980 </a:t>
            </a: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Орлова Л.В. Хохломская Роспись, - М.; Мозаика-Синтез, 2002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Интернет ресурсы: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nsportal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ru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95"/>
              </a:lnSpc>
              <a:spcBef>
                <a:spcPts val="765"/>
              </a:spcBef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 Интернет 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http://allforchildren.ru/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3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468" y="3799642"/>
            <a:ext cx="3087382" cy="29031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A4380F-F17B-49C2-AFA0-88DE1A9E6BB6}"/>
              </a:ext>
            </a:extLst>
          </p:cNvPr>
          <p:cNvSpPr txBox="1"/>
          <p:nvPr/>
        </p:nvSpPr>
        <p:spPr>
          <a:xfrm>
            <a:off x="412345" y="198656"/>
            <a:ext cx="114108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Цель: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эстетических чувств детей, художественного восприятия через  знакомство с        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русским народным промыслом Хохлома. Дать возможность ребёнку самостоятельно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прикоснуться к народным ценностям, традициями; находить неожиданные открытия,                          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узнавая о хохломе.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Задача: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1.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знания об особенностях хохломской росписи - ее производстве, истории;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создавать узоры  из знакомых элементов хохломской росписи на силуэтах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посуды; упражнять в прорисовке главных и дополнительных элементов узора;            упражнять в рисовании всем ворсом, концом кисти, тампоном, палочкой, пальцем; развивать чувство композиции, умение находить удачное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сочетание цветов;     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3.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Развить связную речь, продолжать учить детей отвечать на вопросы, побуждать к участию в беседе, употребление слов с уменьшительно-ласкательными суффиксами, активизация прилагательных,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глаголов в речи;  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4.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мелкую моторику рук посредством работы с кистью, пальчиковой гимнастики;               активизация слов: хохлома, элемент росписи, изделие, мастер, вытачивают, расписывают,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т.д.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5.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взаимодействие ДОУ с родителями по приобщению к истокам народной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культуры и истории.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239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468" y="3799642"/>
            <a:ext cx="3087382" cy="29031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87CC59-D30A-4EB9-BFCB-78EB1B9846A0}"/>
              </a:ext>
            </a:extLst>
          </p:cNvPr>
          <p:cNvSpPr txBox="1"/>
          <p:nvPr/>
        </p:nvSpPr>
        <p:spPr>
          <a:xfrm>
            <a:off x="155928" y="155165"/>
            <a:ext cx="1188014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Хохломы.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Золотая хохлома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яркое, самобытное явление русского народного декоративно-прикладного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искусства. Этот традиционный художественный промысел имеет более чем трехсотлетнюю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историю. Он возник в 17 веке в Нижегородском Заволжье вблизи торгового села Хохлома.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В село Хохлома на ярмарку съезжалось множество народу – себя показать и людей посмотреть. Одни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везли на продажу свои дивной красоты расписные изделия из дерева, другие направлялись туда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полюбоваться этим чудом и выбрать что-нибудь для себя.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Хохлома – декоративная роспись деревянной посуды. В XX веке центром промысла стали село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Семино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и город Семенов, где и по сей день находится фабрики «Хохломская роспись» и «Семеновская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роспись».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Хохломская роспись – настоящее волшебство, ведь у художника нет золота, а все его рисунки –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«золотые».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Отличительна черта росписи - это растительный орнамент, выполненный черной и красной красками на золотистом фоне. Для того, чтобы посуда получила золотой отблеск, на неё наносится оловянный порошок, который, после обжига в печи дает медово-золотистый оттенок.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Есть два вида хохломской росписи: «верховая», когда сначала закрашивают фон, а сверху остаётся рисунок,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«под фон», когда перед раскраской намечается контур орнамента, а только потом фон заполняется черной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краской.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Хохломская роспись легко узнаваема по своим традиционным элементам: цветы, ягоды земляники и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рябины, а иногда и птицы. Роспись выполняется тонкой кистью и наносится только вручную, поэтому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никогда не повторяется. Ей украшается посуда, ложки, ковши и даже некоторые предметы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домашней мебели.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6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468" y="3799642"/>
            <a:ext cx="3087382" cy="290319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14387A5-3DF9-4690-AEE2-3D2728AD7D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476" y="590610"/>
            <a:ext cx="4564188" cy="27339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D86F6F-4E50-428A-BF77-325BFD0394D8}"/>
              </a:ext>
            </a:extLst>
          </p:cNvPr>
          <p:cNvSpPr txBox="1"/>
          <p:nvPr/>
        </p:nvSpPr>
        <p:spPr>
          <a:xfrm>
            <a:off x="4781550" y="190500"/>
            <a:ext cx="2302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росписи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F7F895B-7386-4AB2-BA60-C39C2FE5B24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477" y="323518"/>
            <a:ext cx="3209925" cy="320992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991C1FB-7BF2-4306-AF2B-A785308F9A9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20" y="3324558"/>
            <a:ext cx="3333750" cy="333375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6CFF835-CC6B-42B1-888D-C6B3FD4B236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8466" y="3558541"/>
            <a:ext cx="2733948" cy="273394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21D0D80-005B-4DB7-8EFD-ADECE3B344F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7811" y="3324558"/>
            <a:ext cx="2417445" cy="320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73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468" y="3799642"/>
            <a:ext cx="3087382" cy="29031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2AAB8E-CB5F-4B2F-9E74-18F9765553FB}"/>
              </a:ext>
            </a:extLst>
          </p:cNvPr>
          <p:cNvSpPr txBox="1"/>
          <p:nvPr/>
        </p:nvSpPr>
        <p:spPr>
          <a:xfrm>
            <a:off x="67437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CA3BAA-C16C-41E9-9C89-1D1FBEE6439A}"/>
              </a:ext>
            </a:extLst>
          </p:cNvPr>
          <p:cNvSpPr txBox="1"/>
          <p:nvPr/>
        </p:nvSpPr>
        <p:spPr>
          <a:xfrm>
            <a:off x="5429250" y="69814"/>
            <a:ext cx="2548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роспи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3CE88F5-E44F-4179-8BCA-3F9F61540CF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844" y="676275"/>
            <a:ext cx="3004524" cy="293985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1FF773F-A632-44F3-A64E-3BB91680576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499" y="676274"/>
            <a:ext cx="4013202" cy="300990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5765180-B45C-4E6E-87E8-F43A17AEFF9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869" y="3873312"/>
            <a:ext cx="3855124" cy="271866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FD5D9B9-E0EC-4D6B-A7C3-99E1B8D2628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008" y="3873312"/>
            <a:ext cx="3855124" cy="271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8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346" y="3758085"/>
            <a:ext cx="3087382" cy="29031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2AAB8E-CB5F-4B2F-9E74-18F9765553FB}"/>
              </a:ext>
            </a:extLst>
          </p:cNvPr>
          <p:cNvSpPr txBox="1"/>
          <p:nvPr/>
        </p:nvSpPr>
        <p:spPr>
          <a:xfrm>
            <a:off x="67437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CA3BAA-C16C-41E9-9C89-1D1FBEE6439A}"/>
              </a:ext>
            </a:extLst>
          </p:cNvPr>
          <p:cNvSpPr txBox="1"/>
          <p:nvPr/>
        </p:nvSpPr>
        <p:spPr>
          <a:xfrm>
            <a:off x="3160450" y="69814"/>
            <a:ext cx="596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игры, стихи.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E25A31-79CA-4707-A70E-5BC34CEF5E3B}"/>
              </a:ext>
            </a:extLst>
          </p:cNvPr>
          <p:cNvSpPr txBox="1"/>
          <p:nvPr/>
        </p:nvSpPr>
        <p:spPr>
          <a:xfrm>
            <a:off x="155927" y="469923"/>
            <a:ext cx="11880147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«Что лишнее»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Дидактические задачи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: 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учить находить предметы определенного промысла среди предложенных; развивать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           внимание, наблюдательность, речь - доказательство.   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                                                              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«Угадай, какая роспись»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задачи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умения детей узнавать и называть ту или иную роспись, уметь обосновывать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свой выбор, называть элемент росписей, отгадывать загадки. Воспитывать у детей чувство гордости за родной край –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край умельцев и мастеров.  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Стихи:  </a:t>
            </a:r>
          </a:p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Хохлома, Хохлома –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Наше чудо дивное!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Мы рисуем Хохлому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Красоты невиданной.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Нарисуем чашку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Солнечною краской,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А цветы – огоньки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Красной краской от зари.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1C1C1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28CE20C-A2DA-4CF5-AE26-D464BF1BE2CC}"/>
              </a:ext>
            </a:extLst>
          </p:cNvPr>
          <p:cNvSpPr/>
          <p:nvPr/>
        </p:nvSpPr>
        <p:spPr>
          <a:xfrm>
            <a:off x="5114926" y="2486025"/>
            <a:ext cx="317310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Хохлома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не знаете, ребята,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Отчего и почему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называют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Золотою Хохлому?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 золотом покрыты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ней деревья и дома,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всюду там сияют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купола?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Деревянная, резная,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Расписная Хохлома!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Удивительной посудой-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чем славится она!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тонкий, этот дивный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Золотистый завиток!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увидишь – не забудешь,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хотел бы, да не смог!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829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346" y="3758085"/>
            <a:ext cx="3087382" cy="29031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2AAB8E-CB5F-4B2F-9E74-18F9765553FB}"/>
              </a:ext>
            </a:extLst>
          </p:cNvPr>
          <p:cNvSpPr txBox="1"/>
          <p:nvPr/>
        </p:nvSpPr>
        <p:spPr>
          <a:xfrm>
            <a:off x="67437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E25A31-79CA-4707-A70E-5BC34CEF5E3B}"/>
              </a:ext>
            </a:extLst>
          </p:cNvPr>
          <p:cNvSpPr txBox="1"/>
          <p:nvPr/>
        </p:nvSpPr>
        <p:spPr>
          <a:xfrm>
            <a:off x="155928" y="469923"/>
            <a:ext cx="11880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endParaRPr lang="ru-RU" sz="1400" dirty="0">
              <a:solidFill>
                <a:srgbClr val="1C1C1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EFB581-60E7-4783-8B57-370ABE1A55A5}"/>
              </a:ext>
            </a:extLst>
          </p:cNvPr>
          <p:cNvSpPr txBox="1"/>
          <p:nvPr/>
        </p:nvSpPr>
        <p:spPr>
          <a:xfrm>
            <a:off x="4543425" y="69814"/>
            <a:ext cx="2762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EF7536-9EFA-458D-800A-6B4B84E73894}"/>
              </a:ext>
            </a:extLst>
          </p:cNvPr>
          <p:cNvSpPr txBox="1"/>
          <p:nvPr/>
        </p:nvSpPr>
        <p:spPr>
          <a:xfrm>
            <a:off x="58272" y="476741"/>
            <a:ext cx="11609853" cy="31085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fontAlgn="base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1.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Ветка плавно изогнулась, и колечком завернулась. 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Рядом с листиком трёхпалым, земляника цветом алым.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Засияла, поднялась, сладким соком налилась.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А трава, как бахрома. Что же это?…( Хохлома)</a:t>
            </a:r>
          </a:p>
          <a:p>
            <a:pPr fontAlgn="base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2.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Резные ложки и ковши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                 Ты разгляди-ка, не спеши.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                 Там травка вьется и цветы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                 Растут нездешней красоты.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                 Блестят они, как золотые,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                 А может, солнцем залитые. (Хохлома)</a:t>
            </a:r>
          </a:p>
          <a:p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fontAlgn="base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91D8241-DC2A-44BC-A9D0-FE72C44576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90" y="2945326"/>
            <a:ext cx="5066191" cy="379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1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346" y="3758085"/>
            <a:ext cx="3087382" cy="29031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2AAB8E-CB5F-4B2F-9E74-18F9765553FB}"/>
              </a:ext>
            </a:extLst>
          </p:cNvPr>
          <p:cNvSpPr txBox="1"/>
          <p:nvPr/>
        </p:nvSpPr>
        <p:spPr>
          <a:xfrm>
            <a:off x="67437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364530-2B92-4EB8-9D04-9DEE008A9199}"/>
              </a:ext>
            </a:extLst>
          </p:cNvPr>
          <p:cNvSpPr txBox="1"/>
          <p:nvPr/>
        </p:nvSpPr>
        <p:spPr>
          <a:xfrm>
            <a:off x="0" y="2976548"/>
            <a:ext cx="9295277" cy="40011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686776B-521D-4919-BD42-CDD994D5DF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938" y="204187"/>
            <a:ext cx="3645762" cy="273432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435B025-E797-41A2-B73F-0E038DDA2D7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541" y="204187"/>
            <a:ext cx="3645763" cy="273432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C4B3CC-1621-4EE8-AF4C-1710418883B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82" y="3186884"/>
            <a:ext cx="4275256" cy="320644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5B158A1-8BC2-42FF-A95C-6A3CE7C2E84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562" y="3176603"/>
            <a:ext cx="4275256" cy="320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322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B3DBE-647A-4D0E-980B-863D5DFCC2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7" y="69814"/>
            <a:ext cx="3004523" cy="28686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7F746-B9ED-4734-9BC5-2A0C37D796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346" y="3758085"/>
            <a:ext cx="3087382" cy="29031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2AAB8E-CB5F-4B2F-9E74-18F9765553FB}"/>
              </a:ext>
            </a:extLst>
          </p:cNvPr>
          <p:cNvSpPr txBox="1"/>
          <p:nvPr/>
        </p:nvSpPr>
        <p:spPr>
          <a:xfrm>
            <a:off x="67437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364530-2B92-4EB8-9D04-9DEE008A9199}"/>
              </a:ext>
            </a:extLst>
          </p:cNvPr>
          <p:cNvSpPr txBox="1"/>
          <p:nvPr/>
        </p:nvSpPr>
        <p:spPr>
          <a:xfrm>
            <a:off x="0" y="2976548"/>
            <a:ext cx="9295277" cy="40011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B662F9E-282D-45C1-8C65-ACE50800BCAF}"/>
              </a:ext>
            </a:extLst>
          </p:cNvPr>
          <p:cNvSpPr/>
          <p:nvPr/>
        </p:nvSpPr>
        <p:spPr>
          <a:xfrm>
            <a:off x="3018408" y="196722"/>
            <a:ext cx="75282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родителей с примерным планом работы по проекту «Золотая хохлома».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Привлечь родителей в создании мини - музея в группе.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Консультация для родителей: «Знакомство детей с хохломской росписью»,      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«Творчество в детском возрасте»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Подготовка информационных стендов, папки-передвижки «Роль рисования в приобщении детей к народной культуре».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Предложить родителям расписать доски и ложки в стиле хохломской росписи.</a:t>
            </a:r>
          </a:p>
          <a:p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4258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772</Words>
  <Application>Microsoft Office PowerPoint</Application>
  <PresentationFormat>Широкоэкранный</PresentationFormat>
  <Paragraphs>135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Microsoft Sans Serif</vt:lpstr>
      <vt:lpstr>Times New Roman</vt:lpstr>
      <vt:lpstr>Тема Office</vt:lpstr>
      <vt:lpstr>Государственное бюджетное дошкольное образовательное учреждение детский сад № 71  общеразвивающего вида с приоритетным осуществлением деятельности по физическому развитию для детей Калининского района г.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для детей Калининского района г. Санкт-Петербурга</dc:title>
  <dc:creator>Наталья</dc:creator>
  <cp:lastModifiedBy>Наталья</cp:lastModifiedBy>
  <cp:revision>57</cp:revision>
  <dcterms:created xsi:type="dcterms:W3CDTF">2021-03-30T12:03:55Z</dcterms:created>
  <dcterms:modified xsi:type="dcterms:W3CDTF">2022-12-04T16:01:08Z</dcterms:modified>
</cp:coreProperties>
</file>