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2" r:id="rId2"/>
    <p:sldId id="256" r:id="rId3"/>
    <p:sldId id="263" r:id="rId4"/>
    <p:sldId id="265" r:id="rId5"/>
    <p:sldId id="267" r:id="rId6"/>
    <p:sldId id="264" r:id="rId7"/>
    <p:sldId id="266" r:id="rId8"/>
    <p:sldId id="269" r:id="rId9"/>
    <p:sldId id="268" r:id="rId10"/>
    <p:sldId id="270" r:id="rId11"/>
    <p:sldId id="271" r:id="rId12"/>
    <p:sldId id="272" r:id="rId13"/>
    <p:sldId id="273" r:id="rId14"/>
    <p:sldId id="274" r:id="rId15"/>
  </p:sldIdLst>
  <p:sldSz cx="12192000" cy="6858000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14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727200" y="3200400"/>
            <a:ext cx="85344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9E908-7C33-4B7D-A17F-0B0F5ACA5AC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7CEE3B5-89F4-448B-8AC0-A963420665A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3909" y="1449304"/>
            <a:ext cx="12028716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Прямоугольник 9"/>
          <p:cNvSpPr/>
          <p:nvPr/>
        </p:nvSpPr>
        <p:spPr>
          <a:xfrm>
            <a:off x="83909" y="1396720"/>
            <a:ext cx="12028716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Прямоугольник 10"/>
          <p:cNvSpPr/>
          <p:nvPr/>
        </p:nvSpPr>
        <p:spPr>
          <a:xfrm>
            <a:off x="83909" y="2976649"/>
            <a:ext cx="12028716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09600" y="1505931"/>
            <a:ext cx="109728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9E908-7C33-4B7D-A17F-0B0F5ACA5AC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EE3B5-89F4-448B-8AC0-A963420665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68224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274641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9E908-7C33-4B7D-A17F-0B0F5ACA5AC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EE3B5-89F4-448B-8AC0-A963420665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ультимедиа 2"/>
          <p:cNvSpPr>
            <a:spLocks noGrp="1"/>
          </p:cNvSpPr>
          <p:nvPr>
            <p:ph type="media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40B90-D9E0-4687-A2DA-57B2C5DA04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9E908-7C33-4B7D-A17F-0B0F5ACA5AC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EE3B5-89F4-448B-8AC0-A963420665A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103632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952501"/>
            <a:ext cx="103632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547938"/>
            <a:ext cx="103632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9E908-7C33-4B7D-A17F-0B0F5ACA5AC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066800" y="6172200"/>
            <a:ext cx="53340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92550" y="2376830"/>
            <a:ext cx="120180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Прямоугольник 7"/>
          <p:cNvSpPr/>
          <p:nvPr/>
        </p:nvSpPr>
        <p:spPr>
          <a:xfrm>
            <a:off x="92195" y="2341476"/>
            <a:ext cx="12018375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Прямоугольник 8"/>
          <p:cNvSpPr/>
          <p:nvPr/>
        </p:nvSpPr>
        <p:spPr>
          <a:xfrm>
            <a:off x="91075" y="2468880"/>
            <a:ext cx="12019495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57CEE3B5-89F4-448B-8AC0-A963420665A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9E908-7C33-4B7D-A17F-0B0F5ACA5AC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EE3B5-89F4-448B-8AC0-A963420665A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5786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6040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9E908-7C33-4B7D-A17F-0B0F5ACA5AC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EE3B5-89F4-448B-8AC0-A963420665A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12192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66040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9E908-7C33-4B7D-A17F-0B0F5ACA5AC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EE3B5-89F4-448B-8AC0-A963420665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9E908-7C33-4B7D-A17F-0B0F5ACA5AC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EE3B5-89F4-448B-8AC0-A963420665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219200" y="1600200"/>
            <a:ext cx="2540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9E908-7C33-4B7D-A17F-0B0F5ACA5AC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EE3B5-89F4-448B-8AC0-A963420665A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3962400" y="1600200"/>
            <a:ext cx="7620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900550"/>
            <a:ext cx="97536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19200" y="5445825"/>
            <a:ext cx="97536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9E908-7C33-4B7D-A17F-0B0F5ACA5AC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1816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57CEE3B5-89F4-448B-8AC0-A963420665A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91076" y="4683555"/>
            <a:ext cx="120091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Прямоугольник 11"/>
          <p:cNvSpPr/>
          <p:nvPr/>
        </p:nvSpPr>
        <p:spPr>
          <a:xfrm>
            <a:off x="91345" y="4650475"/>
            <a:ext cx="12008852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3" name="Прямоугольник 12"/>
          <p:cNvSpPr/>
          <p:nvPr/>
        </p:nvSpPr>
        <p:spPr>
          <a:xfrm>
            <a:off x="91348" y="4773225"/>
            <a:ext cx="12008849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91078" y="66676"/>
            <a:ext cx="12002497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103632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F99E908-7C33-4B7D-A17F-0B0F5ACA5AC8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95072" y="6210300"/>
            <a:ext cx="6096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7CEE3B5-89F4-448B-8AC0-A963420665A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5641" y="1772817"/>
            <a:ext cx="66121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Классная работа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43105" y="780675"/>
            <a:ext cx="22493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19.10.22</a:t>
            </a:r>
          </a:p>
        </p:txBody>
      </p:sp>
      <p:pic>
        <p:nvPicPr>
          <p:cNvPr id="1027" name="Picture 3" descr="C:\Users\sanik\Pictures\школьные картинки\115459496___2_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3512" y="3356992"/>
            <a:ext cx="8622280" cy="295232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209800" y="46696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Признак делимости на 25</a:t>
            </a: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17633" y="1340768"/>
            <a:ext cx="11449272" cy="48965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5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в числе две последние цифры образуют число, которое делится на 25, или число оканчивается двумя нулями, то само число делится на 25.</a:t>
            </a:r>
          </a:p>
          <a:p>
            <a:pPr>
              <a:buNone/>
            </a:pPr>
            <a:r>
              <a:rPr lang="ru-RU" sz="2800" b="1" dirty="0" smtClean="0"/>
              <a:t>   Например:</a:t>
            </a:r>
          </a:p>
          <a:p>
            <a:pPr algn="ctr">
              <a:buNone/>
            </a:pPr>
            <a:r>
              <a:rPr lang="ru-RU" sz="4400" b="1" dirty="0" smtClean="0"/>
              <a:t>    265 8</a:t>
            </a:r>
            <a:r>
              <a:rPr lang="ru-RU" sz="4400" b="1" dirty="0" smtClean="0">
                <a:solidFill>
                  <a:srgbClr val="00B050"/>
                </a:solidFill>
              </a:rPr>
              <a:t>25</a:t>
            </a:r>
            <a:r>
              <a:rPr lang="ru-RU" sz="4400" b="1" dirty="0" smtClean="0"/>
              <a:t>, 7 214 5</a:t>
            </a:r>
            <a:r>
              <a:rPr lang="ru-RU" sz="4400" b="1" dirty="0" smtClean="0">
                <a:solidFill>
                  <a:srgbClr val="00B050"/>
                </a:solidFill>
              </a:rPr>
              <a:t>00</a:t>
            </a:r>
            <a:r>
              <a:rPr lang="ru-RU" sz="4400" b="1" dirty="0" smtClean="0"/>
              <a:t>, 9 815 5</a:t>
            </a:r>
            <a:r>
              <a:rPr lang="ru-RU" sz="4400" b="1" dirty="0" smtClean="0">
                <a:solidFill>
                  <a:srgbClr val="00B050"/>
                </a:solidFill>
              </a:rPr>
              <a:t>75</a:t>
            </a:r>
            <a:endParaRPr lang="ru-RU" sz="4400" b="1" dirty="0">
              <a:solidFill>
                <a:srgbClr val="00B05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60005" y="4762630"/>
            <a:ext cx="1539387" cy="18017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3552" y="0"/>
            <a:ext cx="7772400" cy="1143000"/>
          </a:xfrm>
        </p:spPr>
        <p:txBody>
          <a:bodyPr>
            <a:normAutofit/>
          </a:bodyPr>
          <a:lstStyle/>
          <a:p>
            <a:r>
              <a:rPr lang="ru-RU" sz="4800" b="1" i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Устно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35360" y="1143000"/>
            <a:ext cx="11449272" cy="450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4100" b="1" dirty="0">
                <a:solidFill>
                  <a:srgbClr val="C00000"/>
                </a:solidFill>
              </a:rPr>
              <a:t> Назовите три числа, которые делятся на 2</a:t>
            </a:r>
          </a:p>
          <a:p>
            <a:pPr>
              <a:buFont typeface="Wingdings" pitchFamily="2" charset="2"/>
              <a:buChar char="ü"/>
            </a:pPr>
            <a:r>
              <a:rPr lang="ru-RU" sz="4100" b="1" dirty="0">
                <a:solidFill>
                  <a:srgbClr val="002060"/>
                </a:solidFill>
              </a:rPr>
              <a:t> Назовите три числа, которые делятся на 5</a:t>
            </a:r>
          </a:p>
          <a:p>
            <a:pPr>
              <a:buFont typeface="Wingdings" pitchFamily="2" charset="2"/>
              <a:buChar char="ü"/>
            </a:pPr>
            <a:r>
              <a:rPr lang="ru-RU" sz="4100" b="1" dirty="0">
                <a:solidFill>
                  <a:srgbClr val="FFC000"/>
                </a:solidFill>
              </a:rPr>
              <a:t> Назовите три числа, которые делятся и на 2 и на 5</a:t>
            </a:r>
          </a:p>
          <a:p>
            <a:pPr>
              <a:buFont typeface="Wingdings" pitchFamily="2" charset="2"/>
              <a:buChar char="ü"/>
            </a:pPr>
            <a:r>
              <a:rPr lang="ru-RU" sz="4100" b="1" dirty="0">
                <a:solidFill>
                  <a:srgbClr val="00B050"/>
                </a:solidFill>
              </a:rPr>
              <a:t> Назовите три числа, которые делятся на 9</a:t>
            </a:r>
          </a:p>
          <a:p>
            <a:pPr>
              <a:buFont typeface="Wingdings" pitchFamily="2" charset="2"/>
              <a:buChar char="ü"/>
            </a:pPr>
            <a:r>
              <a:rPr lang="ru-RU" sz="4100" b="1" dirty="0">
                <a:solidFill>
                  <a:srgbClr val="7030A0"/>
                </a:solidFill>
              </a:rPr>
              <a:t> Назовите три числа, которые </a:t>
            </a:r>
          </a:p>
          <a:p>
            <a:r>
              <a:rPr lang="ru-RU" sz="4100" b="1" dirty="0">
                <a:solidFill>
                  <a:srgbClr val="7030A0"/>
                </a:solidFill>
              </a:rPr>
              <a:t>делятся на 4</a:t>
            </a:r>
          </a:p>
        </p:txBody>
      </p:sp>
      <p:pic>
        <p:nvPicPr>
          <p:cNvPr id="3074" name="Picture 2" descr="C:\Users\sanik\Pictures\школьные картинки\depositphotos_21519019-stock-illustration-school-boo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24392" y="4909043"/>
            <a:ext cx="1797076" cy="144925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063552" y="0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ru-RU" sz="4800" b="1" i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Устно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9376" y="1268760"/>
            <a:ext cx="1137726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из чисел </a:t>
            </a:r>
            <a:r>
              <a:rPr lang="ru-RU" sz="44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23 000</a:t>
            </a:r>
            <a:r>
              <a:rPr lang="ru-RU" sz="44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44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26 890</a:t>
            </a:r>
            <a:r>
              <a:rPr lang="ru-RU" sz="44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44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560 500</a:t>
            </a:r>
            <a:r>
              <a:rPr lang="ru-RU" sz="44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44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12 345 000</a:t>
            </a:r>
            <a:r>
              <a:rPr lang="ru-RU" sz="44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100, </a:t>
            </a:r>
            <a:r>
              <a:rPr lang="ru-RU" sz="44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8 508 500</a:t>
            </a:r>
            <a:r>
              <a:rPr lang="ru-RU" sz="44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44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1 010 000 </a:t>
            </a: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делятся на </a:t>
            </a:r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</a:t>
            </a: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а какие из них на </a:t>
            </a: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1 000</a:t>
            </a: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>
              <a:buNone/>
            </a:pP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 algn="r">
              <a:buNone/>
            </a:pP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Сформулируйте </a:t>
            </a:r>
            <a:r>
              <a:rPr lang="ru-RU" sz="4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признак </a:t>
            </a:r>
            <a:endParaRPr lang="ru-RU" sz="44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>
              <a:buNone/>
            </a:pPr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делимости </a:t>
            </a:r>
            <a:r>
              <a:rPr lang="ru-RU" sz="4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100, на </a:t>
            </a:r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1 000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C:\Users\sanik\Pictures\школьные картинки\25341827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628" y="4251237"/>
            <a:ext cx="1657143" cy="234501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720" name="Group 216"/>
          <p:cNvGraphicFramePr>
            <a:graphicFrameLocks noGrp="1"/>
          </p:cNvGraphicFramePr>
          <p:nvPr>
            <p:ph type="media" sz="half" idx="1"/>
            <p:extLst>
              <p:ext uri="{D42A27DB-BD31-4B8C-83A1-F6EECF244321}">
                <p14:modId xmlns:p14="http://schemas.microsoft.com/office/powerpoint/2010/main" val="3848926432"/>
              </p:ext>
            </p:extLst>
          </p:nvPr>
        </p:nvGraphicFramePr>
        <p:xfrm>
          <a:off x="623392" y="1628800"/>
          <a:ext cx="11089232" cy="4358312"/>
        </p:xfrm>
        <a:graphic>
          <a:graphicData uri="http://schemas.openxmlformats.org/drawingml/2006/table">
            <a:tbl>
              <a:tblPr/>
              <a:tblGrid>
                <a:gridCol w="1039562"/>
                <a:gridCol w="8702379"/>
                <a:gridCol w="1347291"/>
              </a:tblGrid>
              <a:tr h="8843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F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Число 945 делится на 3 и на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537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F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Число 8569 кратно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10068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F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2700 делится на 2;5;3;9;10 одновременно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7803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F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Число 3 – делитель 157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8038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F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Число 5 – делитель 524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919536" y="188640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Отметьте буквой </a:t>
            </a:r>
            <a:r>
              <a:rPr lang="ru-RU" sz="3600" b="1" i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</a:t>
            </a: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верные утверждения и буквой </a:t>
            </a:r>
            <a:r>
              <a:rPr lang="ru-RU" sz="3600" b="1" i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неверные.</a:t>
            </a:r>
          </a:p>
        </p:txBody>
      </p:sp>
      <p:pic>
        <p:nvPicPr>
          <p:cNvPr id="6146" name="Picture 2" descr="http://thepinkcart.com/sites/pinkcart.com/files/pink-question-mark.jpg"/>
          <p:cNvPicPr>
            <a:picLocks noChangeAspect="1" noChangeArrowheads="1"/>
          </p:cNvPicPr>
          <p:nvPr/>
        </p:nvPicPr>
        <p:blipFill>
          <a:blip r:embed="rId2" cstate="print"/>
          <a:srcRect l="21986" t="7649" r="21255" b="3620"/>
          <a:stretch>
            <a:fillRect/>
          </a:stretch>
        </p:blipFill>
        <p:spPr bwMode="auto">
          <a:xfrm>
            <a:off x="10344472" y="1628799"/>
            <a:ext cx="1440160" cy="43204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720" name="Group 216"/>
          <p:cNvGraphicFramePr>
            <a:graphicFrameLocks noGrp="1"/>
          </p:cNvGraphicFramePr>
          <p:nvPr>
            <p:ph type="media" sz="half" idx="1"/>
            <p:extLst>
              <p:ext uri="{D42A27DB-BD31-4B8C-83A1-F6EECF244321}">
                <p14:modId xmlns:p14="http://schemas.microsoft.com/office/powerpoint/2010/main" val="4036715483"/>
              </p:ext>
            </p:extLst>
          </p:nvPr>
        </p:nvGraphicFramePr>
        <p:xfrm>
          <a:off x="695400" y="1628800"/>
          <a:ext cx="11089232" cy="4122008"/>
        </p:xfrm>
        <a:graphic>
          <a:graphicData uri="http://schemas.openxmlformats.org/drawingml/2006/table">
            <a:tbl>
              <a:tblPr/>
              <a:tblGrid>
                <a:gridCol w="1039561"/>
                <a:gridCol w="8627975"/>
                <a:gridCol w="1421696"/>
              </a:tblGrid>
              <a:tr h="6821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F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Число 9 – делитель 818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821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F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Число 8232 кратно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8301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F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756 делится на 2 и 3 одновременно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821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F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Число 1267 - четное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11369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F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630000 делится на 2;3;5;9;10 одновременно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2" descr="http://thepinkcart.com/sites/pinkcart.com/files/pink-question-mark.jpg"/>
          <p:cNvPicPr>
            <a:picLocks noChangeAspect="1" noChangeArrowheads="1"/>
          </p:cNvPicPr>
          <p:nvPr/>
        </p:nvPicPr>
        <p:blipFill>
          <a:blip r:embed="rId2" cstate="print"/>
          <a:srcRect l="21986" t="7649" r="21255" b="3620"/>
          <a:stretch>
            <a:fillRect/>
          </a:stretch>
        </p:blipFill>
        <p:spPr bwMode="auto">
          <a:xfrm>
            <a:off x="10344472" y="1628800"/>
            <a:ext cx="1440160" cy="41044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919536" y="188640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Отметьте буквой </a:t>
            </a:r>
            <a:r>
              <a:rPr lang="ru-RU" sz="3600" b="1" i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</a:t>
            </a: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верные утверждения и буквой </a:t>
            </a:r>
            <a:r>
              <a:rPr lang="ru-RU" sz="3600" b="1" i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неверные.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07569" y="1772817"/>
            <a:ext cx="81708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Признаки делимости</a:t>
            </a:r>
          </a:p>
        </p:txBody>
      </p:sp>
      <p:pic>
        <p:nvPicPr>
          <p:cNvPr id="2050" name="Picture 2" descr="C:\Users\sanik\Pictures\школьные картинки\owl-cartoon-pictu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672" y="3501008"/>
            <a:ext cx="5184576" cy="307186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9456" y="116632"/>
            <a:ext cx="103632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Признак делимости на 2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1384" y="1412776"/>
            <a:ext cx="11377264" cy="504056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5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запись натурального числа оканчивается </a:t>
            </a:r>
            <a:r>
              <a:rPr lang="ru-RU" sz="4500" b="1" i="1" u="sng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чётной </a:t>
            </a:r>
            <a:r>
              <a:rPr lang="ru-RU" sz="4500" b="1" i="1" u="sng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цифрой</a:t>
            </a:r>
            <a:r>
              <a:rPr lang="ru-RU" sz="4500" b="1" i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5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</a:t>
            </a:r>
            <a:r>
              <a:rPr lang="ru-RU" sz="4500" b="1" i="1" u="sng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цифрой </a:t>
            </a:r>
            <a:r>
              <a:rPr lang="ru-RU" sz="4500" b="1" i="1" u="sng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0,</a:t>
            </a:r>
            <a:r>
              <a:rPr lang="ru-RU" sz="4500" b="1" i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5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 это число </a:t>
            </a:r>
            <a:r>
              <a:rPr lang="ru-RU" sz="4500" b="1" i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делится на 2</a:t>
            </a:r>
            <a:r>
              <a:rPr lang="ru-RU" sz="45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buNone/>
            </a:pPr>
            <a:r>
              <a:rPr lang="ru-RU" sz="2800" b="1" i="1" dirty="0" smtClean="0"/>
              <a:t>     Например:</a:t>
            </a:r>
          </a:p>
          <a:p>
            <a:pPr>
              <a:buNone/>
            </a:pPr>
            <a:r>
              <a:rPr lang="ru-RU" sz="6000" b="1" i="1" dirty="0"/>
              <a:t>           </a:t>
            </a:r>
            <a:r>
              <a:rPr lang="ru-RU" sz="4800" b="1" dirty="0"/>
              <a:t>1 23</a:t>
            </a:r>
            <a:r>
              <a:rPr lang="ru-RU" sz="4800" b="1" dirty="0">
                <a:solidFill>
                  <a:srgbClr val="92D050"/>
                </a:solidFill>
              </a:rPr>
              <a:t>2</a:t>
            </a:r>
            <a:r>
              <a:rPr lang="ru-RU" sz="4800" b="1" dirty="0"/>
              <a:t>, 34 74</a:t>
            </a:r>
            <a:r>
              <a:rPr lang="ru-RU" sz="4800" b="1" dirty="0">
                <a:solidFill>
                  <a:srgbClr val="92D050"/>
                </a:solidFill>
              </a:rPr>
              <a:t>4</a:t>
            </a:r>
            <a:r>
              <a:rPr lang="ru-RU" sz="4800" b="1" dirty="0"/>
              <a:t>, 1 00</a:t>
            </a:r>
            <a:r>
              <a:rPr lang="ru-RU" sz="4800" b="1" dirty="0">
                <a:solidFill>
                  <a:srgbClr val="92D050"/>
                </a:solidFill>
              </a:rPr>
              <a:t>0</a:t>
            </a:r>
            <a:r>
              <a:rPr lang="ru-RU" sz="4800" b="1" dirty="0"/>
              <a:t>, </a:t>
            </a:r>
          </a:p>
          <a:p>
            <a:pPr>
              <a:buNone/>
            </a:pPr>
            <a:r>
              <a:rPr lang="ru-RU" sz="4800" b="1" dirty="0"/>
              <a:t>          1 793 35</a:t>
            </a:r>
            <a:r>
              <a:rPr lang="ru-RU" sz="4800" b="1" dirty="0">
                <a:solidFill>
                  <a:srgbClr val="92D050"/>
                </a:solidFill>
              </a:rPr>
              <a:t>8</a:t>
            </a:r>
            <a:r>
              <a:rPr lang="ru-RU" sz="4800" b="1" dirty="0"/>
              <a:t>, 777 777 77</a:t>
            </a:r>
            <a:r>
              <a:rPr lang="ru-RU" sz="4800" b="1" dirty="0">
                <a:solidFill>
                  <a:srgbClr val="92D050"/>
                </a:solidFill>
              </a:rPr>
              <a:t>6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40416" y="4725144"/>
            <a:ext cx="1438616" cy="121050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1584" y="79065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Признак делимости на 5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9376" y="1484784"/>
            <a:ext cx="11305256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5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запись натурального числа оканчивается цифрой 0 или 5, то это число делится без остатка на 5.</a:t>
            </a:r>
          </a:p>
          <a:p>
            <a:pPr>
              <a:buNone/>
            </a:pPr>
            <a:r>
              <a:rPr lang="ru-RU" sz="2800" b="1" dirty="0" smtClean="0"/>
              <a:t>   Например:</a:t>
            </a:r>
          </a:p>
          <a:p>
            <a:pPr algn="ctr">
              <a:buNone/>
            </a:pPr>
            <a:r>
              <a:rPr lang="ru-RU" sz="4400" b="1" dirty="0"/>
              <a:t>   </a:t>
            </a:r>
            <a:r>
              <a:rPr lang="ru-RU" sz="4400" b="1" dirty="0" smtClean="0"/>
              <a:t>1 234 56</a:t>
            </a:r>
            <a:r>
              <a:rPr lang="ru-RU" sz="4400" b="1" dirty="0" smtClean="0">
                <a:solidFill>
                  <a:srgbClr val="00B050"/>
                </a:solidFill>
              </a:rPr>
              <a:t>0</a:t>
            </a:r>
            <a:r>
              <a:rPr lang="ru-RU" sz="4400" b="1" dirty="0"/>
              <a:t>, </a:t>
            </a:r>
            <a:r>
              <a:rPr lang="ru-RU" sz="4400" b="1" dirty="0" smtClean="0"/>
              <a:t>36 58</a:t>
            </a:r>
            <a:r>
              <a:rPr lang="ru-RU" sz="4400" b="1" dirty="0" smtClean="0">
                <a:solidFill>
                  <a:srgbClr val="00B050"/>
                </a:solidFill>
              </a:rPr>
              <a:t>5</a:t>
            </a:r>
            <a:r>
              <a:rPr lang="ru-RU" sz="4400" b="1" dirty="0"/>
              <a:t>, </a:t>
            </a:r>
            <a:r>
              <a:rPr lang="ru-RU" sz="4400" b="1" dirty="0" smtClean="0"/>
              <a:t>10 000 00</a:t>
            </a:r>
            <a:r>
              <a:rPr lang="ru-RU" sz="4400" b="1" dirty="0" smtClean="0">
                <a:solidFill>
                  <a:srgbClr val="00B050"/>
                </a:solidFill>
              </a:rPr>
              <a:t>0</a:t>
            </a:r>
            <a:r>
              <a:rPr lang="ru-RU" sz="4400" b="1" dirty="0"/>
              <a:t>,  </a:t>
            </a:r>
          </a:p>
          <a:p>
            <a:pPr algn="ctr">
              <a:buNone/>
            </a:pPr>
            <a:r>
              <a:rPr lang="ru-RU" sz="4400" b="1" dirty="0"/>
              <a:t>   </a:t>
            </a:r>
            <a:r>
              <a:rPr lang="ru-RU" sz="4400" b="1" dirty="0" smtClean="0"/>
              <a:t>400 00</a:t>
            </a:r>
            <a:r>
              <a:rPr lang="ru-RU" sz="4400" b="1" dirty="0" smtClean="0">
                <a:solidFill>
                  <a:srgbClr val="00B050"/>
                </a:solidFill>
              </a:rPr>
              <a:t>5</a:t>
            </a:r>
            <a:r>
              <a:rPr lang="ru-RU" sz="4400" b="1" dirty="0"/>
              <a:t>, </a:t>
            </a:r>
            <a:r>
              <a:rPr lang="ru-RU" sz="4400" b="1" dirty="0" smtClean="0"/>
              <a:t>555 55</a:t>
            </a:r>
            <a:r>
              <a:rPr lang="ru-RU" sz="4400" b="1" dirty="0" smtClean="0">
                <a:solidFill>
                  <a:srgbClr val="00B050"/>
                </a:solidFill>
              </a:rPr>
              <a:t>0</a:t>
            </a:r>
            <a:r>
              <a:rPr lang="ru-RU" sz="4400" b="1" dirty="0"/>
              <a:t>, </a:t>
            </a:r>
            <a:r>
              <a:rPr lang="ru-RU" sz="4400" b="1" dirty="0" smtClean="0"/>
              <a:t>987 65</a:t>
            </a:r>
            <a:r>
              <a:rPr lang="ru-RU" sz="4400" b="1" dirty="0" smtClean="0">
                <a:solidFill>
                  <a:srgbClr val="00B050"/>
                </a:solidFill>
              </a:rPr>
              <a:t>5</a:t>
            </a:r>
            <a:endParaRPr lang="ru-RU" sz="4400" b="1" dirty="0">
              <a:solidFill>
                <a:srgbClr val="00B05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6947" y="4725144"/>
            <a:ext cx="1917913" cy="19179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9576" y="25567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Признак делимости на 10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360" y="1340768"/>
            <a:ext cx="11449272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5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запись натурального числа оканчивается цифрой 0, то это число делится без остатка на 10.</a:t>
            </a:r>
          </a:p>
          <a:p>
            <a:pPr>
              <a:buNone/>
            </a:pPr>
            <a:r>
              <a:rPr lang="ru-RU" sz="2800" b="1" i="1" dirty="0" smtClean="0"/>
              <a:t>        </a:t>
            </a:r>
            <a:r>
              <a:rPr lang="ru-RU" sz="2800" b="1" dirty="0" smtClean="0"/>
              <a:t>Например:</a:t>
            </a:r>
          </a:p>
          <a:p>
            <a:pPr>
              <a:buNone/>
            </a:pPr>
            <a:r>
              <a:rPr lang="ru-RU" sz="4400" b="1" dirty="0"/>
              <a:t>               </a:t>
            </a:r>
            <a:r>
              <a:rPr lang="ru-RU" sz="4400" b="1" dirty="0" smtClean="0"/>
              <a:t>123 45</a:t>
            </a:r>
            <a:r>
              <a:rPr lang="ru-RU" sz="4400" b="1" dirty="0" smtClean="0">
                <a:solidFill>
                  <a:srgbClr val="00B050"/>
                </a:solidFill>
              </a:rPr>
              <a:t>0      </a:t>
            </a:r>
            <a:r>
              <a:rPr lang="ru-RU" sz="4400" b="1" dirty="0" smtClean="0"/>
              <a:t>54 000 00</a:t>
            </a:r>
            <a:r>
              <a:rPr lang="ru-RU" sz="4400" b="1" dirty="0" smtClean="0">
                <a:solidFill>
                  <a:srgbClr val="00B050"/>
                </a:solidFill>
              </a:rPr>
              <a:t>0</a:t>
            </a:r>
            <a:endParaRPr lang="ru-RU" sz="4400" b="1" dirty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4400" b="1" dirty="0">
                <a:solidFill>
                  <a:srgbClr val="00B050"/>
                </a:solidFill>
              </a:rPr>
              <a:t>                         </a:t>
            </a:r>
            <a:r>
              <a:rPr lang="ru-RU" sz="4400" b="1" dirty="0" smtClean="0"/>
              <a:t>987 645 05</a:t>
            </a:r>
            <a:r>
              <a:rPr lang="ru-RU" sz="4400" b="1" dirty="0" smtClean="0">
                <a:solidFill>
                  <a:srgbClr val="00B050"/>
                </a:solidFill>
              </a:rPr>
              <a:t>0</a:t>
            </a:r>
            <a:endParaRPr lang="ru-RU" sz="4400" dirty="0">
              <a:solidFill>
                <a:srgbClr val="00B05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4293096"/>
            <a:ext cx="1810402" cy="19508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3208" y="116632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Признак делимости на 3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368" y="1417638"/>
            <a:ext cx="11521280" cy="4572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5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сумма цифр числа делится на 3 (без остатка), то и число делится на 3.</a:t>
            </a:r>
          </a:p>
          <a:p>
            <a:pPr>
              <a:buNone/>
            </a:pPr>
            <a:r>
              <a:rPr lang="ru-RU" sz="3200" b="1" dirty="0"/>
              <a:t>   </a:t>
            </a:r>
            <a:r>
              <a:rPr lang="ru-RU" sz="3600" b="1" dirty="0"/>
              <a:t>Число</a:t>
            </a:r>
            <a:r>
              <a:rPr lang="ru-RU" sz="3200" b="1" dirty="0"/>
              <a:t>  </a:t>
            </a:r>
            <a:r>
              <a:rPr lang="ru-RU" sz="4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12345</a:t>
            </a:r>
            <a:r>
              <a:rPr lang="ru-RU" sz="4800" dirty="0">
                <a:solidFill>
                  <a:srgbClr val="00B050"/>
                </a:solidFill>
              </a:rPr>
              <a:t> </a:t>
            </a:r>
            <a:r>
              <a:rPr lang="ru-RU" sz="3600" b="1" dirty="0"/>
              <a:t>делится на 3, так как сумма его цифр: 1+2+3+4+5=15, 15:3=5</a:t>
            </a:r>
            <a:endParaRPr lang="ru-RU" sz="5400" b="1" dirty="0"/>
          </a:p>
          <a:p>
            <a:pPr>
              <a:buNone/>
            </a:pPr>
            <a:r>
              <a:rPr lang="ru-RU" sz="2800" b="1" dirty="0" smtClean="0"/>
              <a:t>Например:  </a:t>
            </a:r>
          </a:p>
          <a:p>
            <a:pPr algn="ctr">
              <a:buNone/>
            </a:pPr>
            <a:r>
              <a:rPr lang="ru-RU" sz="4800" b="1" dirty="0" smtClean="0"/>
              <a:t>54 321</a:t>
            </a:r>
            <a:r>
              <a:rPr lang="ru-RU" sz="4800" b="1" dirty="0"/>
              <a:t>, </a:t>
            </a:r>
            <a:r>
              <a:rPr lang="ru-RU" sz="4800" b="1" dirty="0" smtClean="0"/>
              <a:t>332 196</a:t>
            </a:r>
            <a:r>
              <a:rPr lang="ru-RU" sz="4800" b="1" dirty="0"/>
              <a:t>, </a:t>
            </a:r>
            <a:r>
              <a:rPr lang="ru-RU" sz="4800" b="1" dirty="0" smtClean="0"/>
              <a:t>11 111 112</a:t>
            </a:r>
            <a:endParaRPr lang="ru-RU" sz="4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0989" y="4869160"/>
            <a:ext cx="1484784" cy="14847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8185" y="58301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Признак делимости на 9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1756" y="1340768"/>
            <a:ext cx="11526891" cy="51495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5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сумма цифр числа делится на 9 (без остатка), то и число делится на 9.</a:t>
            </a:r>
          </a:p>
          <a:p>
            <a:pPr>
              <a:buNone/>
            </a:pPr>
            <a:r>
              <a:rPr lang="ru-RU" sz="2800" b="1" dirty="0" smtClean="0"/>
              <a:t>   </a:t>
            </a:r>
            <a:r>
              <a:rPr lang="ru-RU" sz="3200" b="1" dirty="0"/>
              <a:t>Число  </a:t>
            </a:r>
            <a:r>
              <a:rPr lang="ru-RU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123 453</a:t>
            </a: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/>
              <a:t>делится на 9, так как сумма его цифр: 1+2+3+4+5+3=18, 18:9=2</a:t>
            </a:r>
          </a:p>
          <a:p>
            <a:pPr>
              <a:buNone/>
            </a:pPr>
            <a:r>
              <a:rPr lang="ru-RU" sz="2800" b="1" dirty="0" smtClean="0"/>
              <a:t>      Например:  </a:t>
            </a:r>
          </a:p>
          <a:p>
            <a:pPr>
              <a:buNone/>
            </a:pPr>
            <a:r>
              <a:rPr lang="ru-RU" sz="4800" b="1" dirty="0"/>
              <a:t>      </a:t>
            </a:r>
            <a:r>
              <a:rPr lang="ru-RU" sz="4800" b="1" dirty="0" smtClean="0"/>
              <a:t>5 432 121</a:t>
            </a:r>
            <a:r>
              <a:rPr lang="ru-RU" sz="4800" b="1" dirty="0"/>
              <a:t>, </a:t>
            </a:r>
            <a:r>
              <a:rPr lang="ru-RU" sz="4800" b="1" dirty="0" smtClean="0"/>
              <a:t>33 219 630</a:t>
            </a:r>
            <a:r>
              <a:rPr lang="ru-RU" sz="4800" b="1" dirty="0"/>
              <a:t>,  </a:t>
            </a:r>
          </a:p>
          <a:p>
            <a:pPr>
              <a:buNone/>
            </a:pPr>
            <a:r>
              <a:rPr lang="ru-RU" sz="4800" b="1" dirty="0"/>
              <a:t>          </a:t>
            </a:r>
            <a:r>
              <a:rPr lang="ru-RU" sz="4800" b="1" dirty="0" smtClean="0"/>
              <a:t>11 111 112</a:t>
            </a:r>
            <a:endParaRPr lang="ru-RU" sz="4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4149080"/>
            <a:ext cx="1990782" cy="211830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063552" y="24474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Признак делимости на 4</a:t>
            </a: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391760" y="1268760"/>
            <a:ext cx="11305256" cy="48965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5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в числе две последние цифры образуют число, которое делится на 4, или число оканчивается двумя нулями, то само число делится на 4.</a:t>
            </a:r>
          </a:p>
          <a:p>
            <a:pPr>
              <a:buNone/>
            </a:pPr>
            <a:r>
              <a:rPr lang="ru-RU" sz="2800" b="1" dirty="0" smtClean="0"/>
              <a:t>   Например:</a:t>
            </a:r>
          </a:p>
          <a:p>
            <a:pPr algn="ctr">
              <a:buNone/>
            </a:pPr>
            <a:r>
              <a:rPr lang="ru-RU" sz="4400" b="1" dirty="0"/>
              <a:t>    </a:t>
            </a:r>
            <a:r>
              <a:rPr lang="ru-RU" sz="4400" b="1" dirty="0" smtClean="0"/>
              <a:t>265 8</a:t>
            </a:r>
            <a:r>
              <a:rPr lang="ru-RU" sz="4400" b="1" dirty="0" smtClean="0">
                <a:solidFill>
                  <a:srgbClr val="00B050"/>
                </a:solidFill>
              </a:rPr>
              <a:t>88</a:t>
            </a:r>
            <a:r>
              <a:rPr lang="ru-RU" sz="4400" b="1" dirty="0"/>
              <a:t>, </a:t>
            </a:r>
            <a:r>
              <a:rPr lang="ru-RU" sz="4400" b="1" dirty="0" smtClean="0"/>
              <a:t>7 214 5</a:t>
            </a:r>
            <a:r>
              <a:rPr lang="ru-RU" sz="4400" b="1" dirty="0" smtClean="0">
                <a:solidFill>
                  <a:srgbClr val="00B050"/>
                </a:solidFill>
              </a:rPr>
              <a:t>00</a:t>
            </a:r>
            <a:r>
              <a:rPr lang="ru-RU" sz="4400" b="1" dirty="0"/>
              <a:t>, </a:t>
            </a:r>
            <a:r>
              <a:rPr lang="ru-RU" sz="4400" b="1" dirty="0" smtClean="0"/>
              <a:t>95 815 5</a:t>
            </a:r>
            <a:r>
              <a:rPr lang="ru-RU" sz="4400" b="1" dirty="0" smtClean="0">
                <a:solidFill>
                  <a:srgbClr val="00B050"/>
                </a:solidFill>
              </a:rPr>
              <a:t>24</a:t>
            </a:r>
            <a:endParaRPr lang="ru-RU" sz="4400" b="1" dirty="0">
              <a:solidFill>
                <a:srgbClr val="00B05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1079" y="5229200"/>
            <a:ext cx="1295937" cy="122034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245804" y="92712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Признак делимости на 8</a:t>
            </a: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371364" y="1412776"/>
            <a:ext cx="11521280" cy="48965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5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в числе три последние цифры образуют число, которое делится на 8, или число оканчивается тремя нулями, то само число делится на 8.</a:t>
            </a:r>
          </a:p>
          <a:p>
            <a:pPr>
              <a:buNone/>
            </a:pPr>
            <a:r>
              <a:rPr lang="ru-RU" sz="2800" b="1" dirty="0" smtClean="0"/>
              <a:t>   Например:</a:t>
            </a:r>
          </a:p>
          <a:p>
            <a:pPr algn="ctr">
              <a:buNone/>
            </a:pPr>
            <a:r>
              <a:rPr lang="ru-RU" sz="4400" b="1" dirty="0"/>
              <a:t>        </a:t>
            </a:r>
            <a:r>
              <a:rPr lang="ru-RU" sz="4400" b="1" dirty="0" smtClean="0"/>
              <a:t>25 </a:t>
            </a:r>
            <a:r>
              <a:rPr lang="ru-RU" sz="4400" b="1" dirty="0" smtClean="0">
                <a:solidFill>
                  <a:srgbClr val="00B050"/>
                </a:solidFill>
              </a:rPr>
              <a:t>888</a:t>
            </a:r>
            <a:r>
              <a:rPr lang="ru-RU" sz="4400" b="1" dirty="0"/>
              <a:t>, </a:t>
            </a:r>
            <a:r>
              <a:rPr lang="ru-RU" sz="4400" b="1" dirty="0" smtClean="0"/>
              <a:t>7 214 </a:t>
            </a:r>
            <a:r>
              <a:rPr lang="ru-RU" sz="4400" b="1" dirty="0" smtClean="0">
                <a:solidFill>
                  <a:srgbClr val="00B050"/>
                </a:solidFill>
              </a:rPr>
              <a:t>000</a:t>
            </a:r>
            <a:r>
              <a:rPr lang="ru-RU" sz="4400" b="1" dirty="0"/>
              <a:t>, </a:t>
            </a:r>
            <a:r>
              <a:rPr lang="ru-RU" sz="4400" b="1" dirty="0" smtClean="0"/>
              <a:t>95 </a:t>
            </a:r>
            <a:r>
              <a:rPr lang="ru-RU" sz="4400" b="1" dirty="0" smtClean="0">
                <a:solidFill>
                  <a:srgbClr val="00B050"/>
                </a:solidFill>
              </a:rPr>
              <a:t>560</a:t>
            </a:r>
            <a:endParaRPr lang="ru-RU" sz="4400" b="1" dirty="0">
              <a:solidFill>
                <a:srgbClr val="00B05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0496" y="4833933"/>
            <a:ext cx="1168870" cy="167860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2ca3544e1584ac02a971d192ce978cb46fed0f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485</TotalTime>
  <Words>562</Words>
  <Application>Microsoft Office PowerPoint</Application>
  <PresentationFormat>Широкоэкранный</PresentationFormat>
  <Paragraphs>86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Calibri</vt:lpstr>
      <vt:lpstr>Cambria</vt:lpstr>
      <vt:lpstr>Franklin Gothic Book</vt:lpstr>
      <vt:lpstr>Perpetua</vt:lpstr>
      <vt:lpstr>Wingdings</vt:lpstr>
      <vt:lpstr>Wingdings 2</vt:lpstr>
      <vt:lpstr>Справедливость</vt:lpstr>
      <vt:lpstr>Презентация PowerPoint</vt:lpstr>
      <vt:lpstr>Презентация PowerPoint</vt:lpstr>
      <vt:lpstr>Признак делимости на 2</vt:lpstr>
      <vt:lpstr>Признак делимости на 5</vt:lpstr>
      <vt:lpstr>Признак делимости на 10</vt:lpstr>
      <vt:lpstr>Признак делимости на 3</vt:lpstr>
      <vt:lpstr>Признак делимости на 9</vt:lpstr>
      <vt:lpstr>Признак делимости на 4</vt:lpstr>
      <vt:lpstr>Признак делимости на 8</vt:lpstr>
      <vt:lpstr>Признак делимости на 25</vt:lpstr>
      <vt:lpstr>Устно</vt:lpstr>
      <vt:lpstr> 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sanik</dc:creator>
  <cp:lastModifiedBy>Кабинет317</cp:lastModifiedBy>
  <cp:revision>28</cp:revision>
  <dcterms:created xsi:type="dcterms:W3CDTF">2018-02-08T11:57:25Z</dcterms:created>
  <dcterms:modified xsi:type="dcterms:W3CDTF">2022-10-14T17:39:53Z</dcterms:modified>
</cp:coreProperties>
</file>