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ихаил" initials="М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06T17:06:08.500" idx="1">
    <p:pos x="7724" y="-652"/>
    <p:text/>
  </p:cm>
  <p:cm authorId="1" dt="2021-04-06T17:06:10.532" idx="2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5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1048676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0B6FBC-61DC-4083-A81B-50B81D97A628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677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1048678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9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1048680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75B21-F2BB-43B0-A78E-D85E26240AEC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1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1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75B21-F2BB-43B0-A78E-D85E26240AEC}" type="slidenum">
              <a:rPr lang="ru-RU" smtClean="0"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20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21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75B21-F2BB-43B0-A78E-D85E26240AEC}" type="slidenum">
              <a:rPr lang="ru-RU" smtClean="0"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EF56-F047-4398-A739-5456038F7155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B24E-26D1-43AB-B60F-247F5A52633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9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EF56-F047-4398-A739-5456038F7155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65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5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B24E-26D1-43AB-B60F-247F5A52633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8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EF56-F047-4398-A739-5456038F7155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64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4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B24E-26D1-43AB-B60F-247F5A52633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EF56-F047-4398-A739-5456038F7155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62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2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B24E-26D1-43AB-B60F-247F5A52633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4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EF56-F047-4398-A739-5456038F7155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65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5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B24E-26D1-43AB-B60F-247F5A52633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5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6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EF56-F047-4398-A739-5456038F7155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59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59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B24E-26D1-43AB-B60F-247F5A52633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9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0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1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2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3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EF56-F047-4398-A739-5456038F7155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664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65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B24E-26D1-43AB-B60F-247F5A52633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08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EF56-F047-4398-A739-5456038F7155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609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1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B24E-26D1-43AB-B60F-247F5A52633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EF56-F047-4398-A739-5456038F7155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667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6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B24E-26D1-43AB-B60F-247F5A52633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9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0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1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EF56-F047-4398-A739-5456038F7155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67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7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B24E-26D1-43AB-B60F-247F5A52633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104864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EF56-F047-4398-A739-5456038F7155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64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4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B24E-26D1-43AB-B60F-247F5A52633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0EF56-F047-4398-A739-5456038F7155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8B24E-26D1-43AB-B60F-247F5A52633F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2" descr="https://thumbs.dreamstime.com/z/%D1%80%D0%B0%D0%BC%D0%BA%D0%B0-%D1%88%D0%B0%D1%80%D0%B8%D0%BA%D0%B0-2096728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541" t="-13794"/>
          <a:stretch>
            <a:fillRect/>
          </a:stretch>
        </p:blipFill>
        <p:spPr bwMode="auto">
          <a:xfrm>
            <a:off x="-556202" y="-1018267"/>
            <a:ext cx="12748202" cy="8315537"/>
          </a:xfrm>
          <a:prstGeom prst="rect">
            <a:avLst/>
          </a:prstGeom>
          <a:noFill/>
        </p:spPr>
      </p:pic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44837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сенсорному развитию детей  1,6 – 3 лет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Желтый –да круглый»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661646"/>
            <a:ext cx="9144000" cy="1013013"/>
          </a:xfrm>
        </p:spPr>
        <p:txBody>
          <a:bodyPr>
            <a:normAutofit fontScale="50833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младшая группа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№11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Тебенькова О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1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0" y="-1009594"/>
            <a:ext cx="12192000" cy="7797256"/>
          </a:xfrm>
          <a:prstGeom prst="rect">
            <a:avLst/>
          </a:prstGeom>
          <a:noFill/>
        </p:spPr>
      </p:pic>
      <p:pic>
        <p:nvPicPr>
          <p:cNvPr id="2097172" name="Picture 6" descr="https://sun9-59.userapi.com/impg/Ac-rqzW4jeirGve6CYiL71G7id22RPCoY4M4Qw/lZv9eLTv_pE.jpg?size=1080x1072&amp;quality=96&amp;sign=1cb62cb2c856a9aa65c595a42ab4f2ad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380" y="298937"/>
            <a:ext cx="2947108" cy="28731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73" name="Picture 8" descr="https://sun9-28.userapi.com/impg/htqjDR9tzi6TuLcANbrtXO9jrRJf8wYJmuxxMw/xcq3-9xslRk.jpg?size=1200x1600&amp;quality=96&amp;sign=7d4acb1129983d864cf03eee2b98430a&amp;type=album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13"/>
          <a:stretch>
            <a:fillRect/>
          </a:stretch>
        </p:blipFill>
        <p:spPr bwMode="auto">
          <a:xfrm>
            <a:off x="8397389" y="144123"/>
            <a:ext cx="2979346" cy="31828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74" name="Picture 10" descr="https://sun9-28.userapi.com/impg/htqjDR9tzi6TuLcANbrtXO9jrRJf8wYJmuxxMw/xcq3-9xslRk.jpg?size=1200x1600&amp;quality=96&amp;sign=7d4acb1129983d864cf03eee2b98430a&amp;type=album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933" t="-1891"/>
          <a:stretch>
            <a:fillRect/>
          </a:stretch>
        </p:blipFill>
        <p:spPr bwMode="auto">
          <a:xfrm>
            <a:off x="412636" y="3436229"/>
            <a:ext cx="3258852" cy="3087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75" name="Объект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389" y="3496070"/>
            <a:ext cx="3263503" cy="31541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48611" name="Заголовок 1"/>
          <p:cNvSpPr>
            <a:spLocks noGrp="1"/>
          </p:cNvSpPr>
          <p:nvPr>
            <p:ph type="title"/>
          </p:nvPr>
        </p:nvSpPr>
        <p:spPr>
          <a:xfrm>
            <a:off x="525245" y="1890345"/>
            <a:ext cx="11432293" cy="360485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76" name="Picture 2" descr="https://sun9-72.userapi.com/impg/yQSU7XBP9-399FXZ-s699c7WXI7shnnRWjIH5w/XXjpbmoZh38.jpg?size=1600x1200&amp;quality=96&amp;sign=9ee1dfbd40e520fb66ce887639b86fb7&amp;type=album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0082" y="1429049"/>
            <a:ext cx="4091835" cy="37957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7" name="Picture 2" descr="https://thumbs.dreamstime.com/z/%D1%80%D0%B0%D0%BC%D0%BA%D0%B0-%D1%88%D0%B0%D1%80%D0%B8%D0%BA%D0%B0-20967217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/>
          <a:stretch>
            <a:fillRect/>
          </a:stretch>
        </p:blipFill>
        <p:spPr bwMode="auto">
          <a:xfrm>
            <a:off x="-1170184" y="-475129"/>
            <a:ext cx="13756632" cy="10126998"/>
          </a:xfrm>
          <a:prstGeom prst="rect">
            <a:avLst/>
          </a:prstGeom>
          <a:noFill/>
        </p:spPr>
      </p:pic>
      <p:sp>
        <p:nvSpPr>
          <p:cNvPr id="1048615" name="Заголовок 1"/>
          <p:cNvSpPr>
            <a:spLocks noGrp="1"/>
          </p:cNvSpPr>
          <p:nvPr>
            <p:ph type="title"/>
          </p:nvPr>
        </p:nvSpPr>
        <p:spPr>
          <a:xfrm>
            <a:off x="3065928" y="457200"/>
            <a:ext cx="8287871" cy="12334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 « Волшебная коробочка»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16" name="Прямоугольник 7"/>
          <p:cNvSpPr/>
          <p:nvPr/>
        </p:nvSpPr>
        <p:spPr>
          <a:xfrm>
            <a:off x="1318847" y="1556237"/>
            <a:ext cx="99265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78" name="Picture 4" descr="https://sun9-54.userapi.com/impg/Mm3yKIFs-i0GUPS44uyHyD78gc-V7-ONMUEVpg/PolvddzQ70U.jpg?size=1200x1600&amp;quality=96&amp;sign=8372bcb1296b0cb37a47769948160e31&amp;type=album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1435" y="1431420"/>
            <a:ext cx="4890421" cy="52923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9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-430823" y="-1783561"/>
            <a:ext cx="13443438" cy="8597599"/>
          </a:xfrm>
          <a:prstGeom prst="rect">
            <a:avLst/>
          </a:prstGeom>
          <a:noFill/>
        </p:spPr>
      </p:pic>
      <p:sp>
        <p:nvSpPr>
          <p:cNvPr id="1048617" name="Заголовок 3"/>
          <p:cNvSpPr>
            <a:spLocks noGrp="1"/>
          </p:cNvSpPr>
          <p:nvPr>
            <p:ph type="title"/>
          </p:nvPr>
        </p:nvSpPr>
        <p:spPr>
          <a:xfrm>
            <a:off x="838200" y="-413238"/>
            <a:ext cx="10515600" cy="2103926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80" name="Picture 2" descr="https://sun9-25.userapi.com/impg/PJAbID0GRqFbisAabkwk_cZYYBBRd2J2jfg99Q/Px6piuBApy0.jpg?size=1200x1600&amp;quality=96&amp;sign=49e38567e3667597a4a88b7457c3d06b&amp;type=album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0767" y="2346863"/>
            <a:ext cx="3159125" cy="42116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81" name="Picture 6" descr="https://sun9-72.userapi.com/impg/LkdVjgjA1VCt9ziTfB6ac_7abzCUvGNf8qIypQ/lI2Ld4LHUyo.jpg?size=1200x1600&amp;quality=96&amp;sign=8f28375fcbfccdd15595e5d6b26173c6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236" y="1055487"/>
            <a:ext cx="3124162" cy="41655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82" name="Picture 8" descr="https://sun9-13.userapi.com/impg/-KG3BH6XvSIlOGmZ7iMt707-H9X8_iDohtsz3A/ZRriTBZuOvo.jpg?size=1200x1600&amp;quality=96&amp;sign=005f7a871fdb145b2f56e8ff24832e82&amp;type=album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9262" y="1248918"/>
            <a:ext cx="3106748" cy="4142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48618" name="Прямоугольник 1"/>
          <p:cNvSpPr/>
          <p:nvPr/>
        </p:nvSpPr>
        <p:spPr>
          <a:xfrm>
            <a:off x="3807070" y="835269"/>
            <a:ext cx="4542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« Бусы»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3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-208335" y="-968340"/>
            <a:ext cx="12608670" cy="8063732"/>
          </a:xfrm>
          <a:prstGeom prst="rect">
            <a:avLst/>
          </a:prstGeom>
          <a:noFill/>
        </p:spPr>
      </p:pic>
      <p:sp>
        <p:nvSpPr>
          <p:cNvPr id="1048627" name="Заголовок 1"/>
          <p:cNvSpPr>
            <a:spLocks noGrp="1"/>
          </p:cNvSpPr>
          <p:nvPr>
            <p:ph type="title"/>
          </p:nvPr>
        </p:nvSpPr>
        <p:spPr>
          <a:xfrm>
            <a:off x="3311765" y="690283"/>
            <a:ext cx="5157262" cy="93232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 «Цветик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28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84" name="Picture 6" descr="https://sun9-40.userapi.com/impg/LzX2zvAnx9hUrnlMrXeh3DsMca2-avFxjjCTDA/ujfi7S6hTxw.jpg?size=806x1080&amp;quality=96&amp;sign=873555785ea281992240f73abd284b5f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52"/>
          <a:stretch>
            <a:fillRect/>
          </a:stretch>
        </p:blipFill>
        <p:spPr bwMode="auto">
          <a:xfrm>
            <a:off x="2940423" y="1591718"/>
            <a:ext cx="4742329" cy="47642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5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0" y="-1009594"/>
            <a:ext cx="12192000" cy="7797256"/>
          </a:xfrm>
          <a:prstGeom prst="rect">
            <a:avLst/>
          </a:prstGeom>
          <a:noFill/>
        </p:spPr>
      </p:pic>
      <p:pic>
        <p:nvPicPr>
          <p:cNvPr id="2097186" name="Picture 8" descr="https://sun9-52.userapi.com/impg/HKC7FPvJZtl79ZO9OXIZP2JGVKkAUGhOGV51lg/RjsK5H9lX9A.jpg?size=1200x1600&amp;quality=96&amp;sign=1c64509aa5a73e8a1543d98d5ca37bb6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94" r="-1664"/>
          <a:stretch>
            <a:fillRect/>
          </a:stretch>
        </p:blipFill>
        <p:spPr bwMode="auto">
          <a:xfrm>
            <a:off x="0" y="1273080"/>
            <a:ext cx="4108533" cy="37107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87" name="Picture 2" descr="https://sun9-30.userapi.com/impg/in227g7soswZO40JSGGzPqNrHZX-SoqGa9i0Wg/XLbWcpLbKrM.jpg?size=1600x1200&amp;quality=96&amp;sign=6bba7a70998ab1ac918476f7dfb3a566&amp;type=album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8587" y="1304419"/>
            <a:ext cx="4862512" cy="36480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88" name="Picture 2" descr="https://sun9-51.userapi.com/impg/c5HFiUjAu72sruEkA8jfKfBUBUDscQQbXTwlhQ/RKr8k9SrYlE.jpg?size=1600x1200&amp;quality=96&amp;sign=74ce6ce164b86482e503ab9b58335426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8533" y="3672677"/>
            <a:ext cx="3770622" cy="28279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48629" name="Прямоугольник 1"/>
          <p:cNvSpPr/>
          <p:nvPr/>
        </p:nvSpPr>
        <p:spPr>
          <a:xfrm>
            <a:off x="3798277" y="1160585"/>
            <a:ext cx="48621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 « Винтики и гаечки»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9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76200" y="-894088"/>
            <a:ext cx="12192000" cy="7883972"/>
          </a:xfrm>
          <a:prstGeom prst="rect">
            <a:avLst/>
          </a:prstGeom>
          <a:noFill/>
        </p:spPr>
      </p:pic>
      <p:sp>
        <p:nvSpPr>
          <p:cNvPr id="1048630" name="Заголовок 1"/>
          <p:cNvSpPr>
            <a:spLocks noGrp="1"/>
          </p:cNvSpPr>
          <p:nvPr>
            <p:ph type="title"/>
          </p:nvPr>
        </p:nvSpPr>
        <p:spPr>
          <a:xfrm>
            <a:off x="838200" y="1002323"/>
            <a:ext cx="10515600" cy="68836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для чтения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90" name="Picture 2" descr="https://sun9-47.userapi.com/impg/SGaaqixFe4YjDHHU4bAdR6sj9DkqAvggsHySqA/JZr7Qz7-th4.jpg?size=1200x1600&amp;quality=96&amp;sign=e25fa562c9e1301f4172feabc5bda22f&amp;type=albu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133079" y="1164207"/>
            <a:ext cx="3968505" cy="52913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1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0" y="-1147515"/>
            <a:ext cx="13122545" cy="8392376"/>
          </a:xfrm>
          <a:prstGeom prst="rect">
            <a:avLst/>
          </a:prstGeom>
          <a:noFill/>
        </p:spPr>
      </p:pic>
      <p:pic>
        <p:nvPicPr>
          <p:cNvPr id="209719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56" y="1348535"/>
            <a:ext cx="3930161" cy="37960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93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1117" y="2830946"/>
            <a:ext cx="3974123" cy="39486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94" name="Рисунок 4" descr="Мессенджер - Opera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4737" y="1348535"/>
            <a:ext cx="4149969" cy="39784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48631" name="Прямоугольник 5"/>
          <p:cNvSpPr/>
          <p:nvPr/>
        </p:nvSpPr>
        <p:spPr>
          <a:xfrm>
            <a:off x="3376247" y="1090245"/>
            <a:ext cx="63920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«Пирамидка»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5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0" y="-1104499"/>
            <a:ext cx="13122545" cy="8392376"/>
          </a:xfrm>
          <a:prstGeom prst="rect">
            <a:avLst/>
          </a:prstGeom>
          <a:noFill/>
        </p:spPr>
      </p:pic>
      <p:sp>
        <p:nvSpPr>
          <p:cNvPr id="1048632" name="Заголовок 6"/>
          <p:cNvSpPr>
            <a:spLocks noGrp="1"/>
          </p:cNvSpPr>
          <p:nvPr>
            <p:ph type="title"/>
          </p:nvPr>
        </p:nvSpPr>
        <p:spPr>
          <a:xfrm>
            <a:off x="1635368" y="958362"/>
            <a:ext cx="9718431" cy="73232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«Игры с прищепками»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96" name="Picture 10" descr="https://sun9-58.userapi.com/impg/bBMCcXymt3uxTEIwusKz6fOyci6Re2qnG20NBA/bo7uHR8Sav0.jpg?size=1200x1600&amp;quality=96&amp;sign=f41037346535a25c9e5bc2802041b7c7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2423" y="1943521"/>
            <a:ext cx="3622430" cy="44642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48633" name="Прямоугольник 4"/>
          <p:cNvSpPr/>
          <p:nvPr/>
        </p:nvSpPr>
        <p:spPr>
          <a:xfrm>
            <a:off x="4306799" y="-528421"/>
            <a:ext cx="106939" cy="220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97197" name="Picture 16" descr="https://sun9-42.userapi.com/impg/-VWwsWOI1ykoJobW0d9WpYQd938LVUMJkDqPLw/kxPFDIuq2EA.jpg?size=1200x1600&amp;quality=96&amp;sign=cd3a6fdab269ff2cad8b7918894acc67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5134" y="1961526"/>
            <a:ext cx="3334686" cy="44462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8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-512239" y="-1076971"/>
            <a:ext cx="12980594" cy="8301591"/>
          </a:xfrm>
          <a:prstGeom prst="rect">
            <a:avLst/>
          </a:prstGeom>
          <a:noFill/>
        </p:spPr>
      </p:pic>
      <p:pic>
        <p:nvPicPr>
          <p:cNvPr id="2097199" name="Picture 2" descr="https://sun9-41.userapi.com/impg/Sld8A4oglzE0AeuKO4v9wCnrxw9dscXlzM3Ctg/QFVMtfWxl0g.jpg?size=1200x1600&amp;quality=96&amp;sign=bd6adf026503b7286c215dbec14255e6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19"/>
          <a:stretch>
            <a:fillRect/>
          </a:stretch>
        </p:blipFill>
        <p:spPr bwMode="auto">
          <a:xfrm>
            <a:off x="608801" y="1905404"/>
            <a:ext cx="2920425" cy="311443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486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26776"/>
            <a:ext cx="9144000" cy="504713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 «Сенсорный стол»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200" name="Picture 4" descr="https://sun9-32.userapi.com/impg/YUXFUkaQBGoKDpBAuvtL_6ejyytLjp1WXV37sQ/tifpZ4V-QHI.jpg?size=1200x1600&amp;quality=96&amp;sign=948efe3d52292769d5627bf024a679f2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9191" y="1836042"/>
            <a:ext cx="3508131" cy="35520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201" name="Picture 6" descr="https://sun9-73.userapi.com/impg/enbnMJ-4EuKcJPlHkvPRHXRNWZQulPJQcXcF7w/0bT8DEaHM0U.jpg?size=1600x1200&amp;quality=96&amp;sign=029bb8a9088eb64d670efe4b15167cac&amp;type=album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756" y="2468803"/>
            <a:ext cx="3566836" cy="36952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2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-512239" y="-1076971"/>
            <a:ext cx="12980594" cy="8301591"/>
          </a:xfrm>
          <a:prstGeom prst="rect">
            <a:avLst/>
          </a:prstGeom>
          <a:noFill/>
        </p:spPr>
      </p:pic>
      <p:sp>
        <p:nvSpPr>
          <p:cNvPr id="10486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26776"/>
            <a:ext cx="9144000" cy="504713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развития проекта: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альнейшая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непрерывная систематическая работа по формированию сенсорных эталонов у детей младшего дошкольного возраста;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ополнение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необходимыми играми и материалами;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родолжение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 использованию проектных технологий по сенсорному развитию.</a:t>
            </a:r>
          </a:p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0" y="-1118550"/>
            <a:ext cx="12192000" cy="7797256"/>
          </a:xfrm>
          <a:prstGeom prst="rect">
            <a:avLst/>
          </a:prstGeom>
          <a:noFill/>
        </p:spPr>
      </p:pic>
      <p:sp>
        <p:nvSpPr>
          <p:cNvPr id="104858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26776"/>
            <a:ext cx="9144000" cy="504713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пришедших в детский сад в раннем возрасте, очень слабо развита мелкая моторика рук и практически не сформированы сенсорные понятия. Это выясняется в ходе наблюдения за детьми. Поэтому, одним из основных направлений в работе с детьми является их сенсорное развитие и развитие мелкой моторики рук</a:t>
            </a:r>
            <a:r>
              <a:rPr lang="ru-RU" dirty="0"/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3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-512239" y="-1076971"/>
            <a:ext cx="12980594" cy="8301591"/>
          </a:xfrm>
          <a:prstGeom prst="rect">
            <a:avLst/>
          </a:prstGeom>
          <a:noFill/>
        </p:spPr>
      </p:pic>
      <p:sp>
        <p:nvSpPr>
          <p:cNvPr id="104863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26776"/>
            <a:ext cx="9144000" cy="5047130"/>
          </a:xfrm>
        </p:spPr>
        <p:txBody>
          <a:bodyPr>
            <a:norm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 smtClean="0"/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-612100" y="-1370080"/>
            <a:ext cx="13870900" cy="8870978"/>
          </a:xfrm>
          <a:prstGeom prst="rect">
            <a:avLst/>
          </a:prstGeom>
          <a:noFill/>
        </p:spPr>
      </p:pic>
      <p:sp>
        <p:nvSpPr>
          <p:cNvPr id="104858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8007" y="948707"/>
            <a:ext cx="9144000" cy="504713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n w="11430"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1048590" name="Прямоугольник 1"/>
          <p:cNvSpPr/>
          <p:nvPr/>
        </p:nvSpPr>
        <p:spPr>
          <a:xfrm>
            <a:off x="693126" y="1389185"/>
            <a:ext cx="10928840" cy="5425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 входит в жизнь детей постепенно. Сначала ребёнок познаёт то, что окружает его дома, в детском саду. Со временем его жизненный опыт обогащается. Он стремится к активному взаимодействию с окружающей средой. Непосредственный контакт ребёнка с доступными ему предметами позволяет познать их отличительные особенности. Для познания окружающего их мира детям приходит на помощь сенсорное воспитание, с помощью которого закладывается фундамент умственного развития, от которого будет зависеть успешность ребенка в школе. Поэтому так важно, чтобы сенсорное воспитание планомерно и систематически включалось во все моменты жизни малыша.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раннего детства наиболее благоприятен для совершенствования деятельности органов чувств, накопления представлений об окружающем мире.  В этом возрасте закладывается и формируется  развитие сенсорных представлений у детей средствами дидактических игр и игровых упражнений.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0" y="-1306810"/>
            <a:ext cx="12828494" cy="8204319"/>
          </a:xfrm>
          <a:prstGeom prst="rect">
            <a:avLst/>
          </a:prstGeom>
          <a:noFill/>
        </p:spPr>
      </p:pic>
      <p:sp>
        <p:nvSpPr>
          <p:cNvPr id="10485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26776"/>
            <a:ext cx="9144000" cy="5047130"/>
          </a:xfrm>
        </p:spPr>
        <p:txBody>
          <a:bodyPr>
            <a:normAutofit/>
          </a:bodyPr>
          <a:lstStyle/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познавательный, исследовательский, творческий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По количеству участников: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групповой;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Длительность: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краткосрочный;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, родители - 10, дети- 15;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0" y="-1105553"/>
            <a:ext cx="13231907" cy="8462317"/>
          </a:xfrm>
          <a:prstGeom prst="rect">
            <a:avLst/>
          </a:prstGeom>
          <a:noFill/>
        </p:spPr>
      </p:pic>
      <p:sp>
        <p:nvSpPr>
          <p:cNvPr id="104859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2376" y="1039907"/>
            <a:ext cx="11367248" cy="5513294"/>
          </a:xfrm>
        </p:spPr>
        <p:txBody>
          <a:bodyPr>
            <a:normAutofit fontScale="41667" lnSpcReduction="20000"/>
          </a:bodyPr>
          <a:lstStyle/>
          <a:p>
            <a:r>
              <a:rPr lang="ru-RU" sz="6700" dirty="0">
                <a:ln w="11430"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itchFamily="18" charset="0"/>
              </a:rPr>
              <a:t>Цель: </a:t>
            </a:r>
            <a:endParaRPr lang="ru-RU" sz="6700" dirty="0" smtClean="0">
              <a:ln w="11430">
                <a:solidFill>
                  <a:srgbClr val="002060"/>
                </a:solidFill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развитие сенсорных представлений у детей раннего дошкольного возраста средствами дидактических игр и игровых упражнений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700" dirty="0" smtClean="0">
                <a:ln w="11430"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6700" dirty="0">
                <a:ln w="11430"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условия, обеспечивающие эффективное использование дидактических игр для формирования представлений о сенсорных эталонах цвета, формы, величины;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представлений о сенсорных эталонах цвета;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навыки установления тождества и различия предметов по их свойствам: величине, форме, цвету;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бережного отношения к игрушке;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представление родителей о сенсорном развитии детей;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пополнить предметно – развивающую среду группы;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методические рекомендации 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выступить с темой проекта на педсовете;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итоговое открытое занятие для воспитателей ДОУ.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-693319" y="-1810871"/>
            <a:ext cx="14181794" cy="8668871"/>
          </a:xfrm>
          <a:prstGeom prst="rect">
            <a:avLst/>
          </a:prstGeom>
          <a:noFill/>
        </p:spPr>
      </p:pic>
      <p:sp>
        <p:nvSpPr>
          <p:cNvPr id="104859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758953"/>
            <a:ext cx="9823704" cy="5614954"/>
          </a:xfrm>
        </p:spPr>
        <p:txBody>
          <a:bodyPr>
            <a:normAutofit/>
          </a:bodyPr>
          <a:lstStyle/>
          <a:p>
            <a:r>
              <a:rPr lang="ru-RU" dirty="0" smtClean="0">
                <a:ln w="11430"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r>
              <a:rPr lang="ru-RU" sz="2000" b="1" i="1" dirty="0">
                <a:ln w="11430"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ln w="11430"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194304" name="Таблица 7"/>
          <p:cNvGraphicFramePr>
            <a:graphicFrameLocks noGrp="1"/>
          </p:cNvGraphicFramePr>
          <p:nvPr/>
        </p:nvGraphicFramePr>
        <p:xfrm>
          <a:off x="283464" y="1188720"/>
          <a:ext cx="11530584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19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0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2956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1этап</a:t>
                      </a:r>
                    </a:p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Организационно- информационный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знакомство с темой проекта;</a:t>
                      </a:r>
                    </a:p>
                    <a:p>
                      <a:pPr rtl="0"/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изучение литературы;</a:t>
                      </a:r>
                    </a:p>
                    <a:p>
                      <a:pPr rtl="0"/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выявление проблемы, цели, задачи;</a:t>
                      </a:r>
                    </a:p>
                    <a:p>
                      <a:pPr rtl="0"/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составление перспективного плана работы;</a:t>
                      </a:r>
                    </a:p>
                    <a:p>
                      <a:pPr rtl="0"/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разработка консультаций, тематического пособия для родителей;</a:t>
                      </a:r>
                    </a:p>
                    <a:p>
                      <a:pPr rtl="0"/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создание условий для эффективного использования игр;</a:t>
                      </a:r>
                    </a:p>
                    <a:p>
                      <a:pPr rtl="0"/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подбор дидактического материала и игр;</a:t>
                      </a:r>
                    </a:p>
                    <a:p>
                      <a:pPr rtl="0"/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анкетирование родителей по выявлению знаний о сенсорном развитии.</a:t>
                      </a:r>
                    </a:p>
                    <a:p>
                      <a:pPr rtl="0"/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проведение Мастер-класса для родителей «Сенсорные игры для развития речи детей младшего дошкольного возраста»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024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этап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Практический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 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реализация перспективного плана проекта</a:t>
                      </a:r>
                    </a:p>
                    <a:p>
                      <a:pPr rtl="0"/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формирование у детей основ познавательного, бережного, созидательного отношения к окружающему миру;</a:t>
                      </a:r>
                    </a:p>
                    <a:p>
                      <a:pPr rtl="0"/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знакомство детей с дидактическим материалом и играми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659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этап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Заключительный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диагностика детей;</a:t>
                      </a:r>
                    </a:p>
                    <a:p>
                      <a:pPr rtl="0"/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проведение родительского собрания на тему проекта;</a:t>
                      </a:r>
                    </a:p>
                    <a:p>
                      <a:pPr rtl="0"/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открытое занятие для педагогов ДОУ;</a:t>
                      </a:r>
                    </a:p>
                    <a:p>
                      <a:pPr rtl="0"/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выступление с темой и презентацией проекта на педсовете.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-1982475" y="-1900518"/>
            <a:ext cx="15782366" cy="9551393"/>
          </a:xfrm>
          <a:prstGeom prst="rect">
            <a:avLst/>
          </a:prstGeom>
          <a:noFill/>
        </p:spPr>
      </p:pic>
      <p:sp>
        <p:nvSpPr>
          <p:cNvPr id="1048600" name="Прямоугольник 1"/>
          <p:cNvSpPr/>
          <p:nvPr/>
        </p:nvSpPr>
        <p:spPr>
          <a:xfrm>
            <a:off x="448409" y="518746"/>
            <a:ext cx="111662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01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02" name="Объект 3"/>
          <p:cNvSpPr>
            <a:spLocks noGrp="1"/>
          </p:cNvSpPr>
          <p:nvPr>
            <p:ph sz="half" idx="1"/>
          </p:nvPr>
        </p:nvSpPr>
        <p:spPr>
          <a:xfrm>
            <a:off x="685799" y="1577789"/>
            <a:ext cx="9740153" cy="41058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59" name="Picture 2" descr="https://sun9-50.userapi.com/impg/3I6rfi-5bZmuqcMtWocRtJGqUzdvOKJ6OcZCwg/JvIe7hl0yRs.jpg?size=1200x1600&amp;quality=96&amp;sign=1241de9680b10ef07f860038d31770a9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123" y="1983440"/>
            <a:ext cx="4051281" cy="42588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60" name="Picture 4" descr="https://sun9-42.userapi.com/impg/lTAL2fM2ekrPMhb88Sy2XumNPtPVdjymyPK6lg/yfjyb6CBPRw.jpg?size=1200x1600&amp;quality=96&amp;sign=c514c60fe561b79e51caa338ca60ac1a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4554" y="1937198"/>
            <a:ext cx="3969722" cy="43513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-220365" y="-1945341"/>
            <a:ext cx="15782366" cy="9551393"/>
          </a:xfrm>
          <a:prstGeom prst="rect">
            <a:avLst/>
          </a:prstGeom>
          <a:noFill/>
        </p:spPr>
      </p:pic>
      <p:sp>
        <p:nvSpPr>
          <p:cNvPr id="1048603" name="Прямоугольник 1"/>
          <p:cNvSpPr/>
          <p:nvPr/>
        </p:nvSpPr>
        <p:spPr>
          <a:xfrm>
            <a:off x="448409" y="518746"/>
            <a:ext cx="111662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04" name="Заголовок 2"/>
          <p:cNvSpPr>
            <a:spLocks noGrp="1"/>
          </p:cNvSpPr>
          <p:nvPr>
            <p:ph type="title"/>
          </p:nvPr>
        </p:nvSpPr>
        <p:spPr>
          <a:xfrm>
            <a:off x="192013" y="365126"/>
            <a:ext cx="13990152" cy="107487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05" name="Объект 3"/>
          <p:cNvSpPr>
            <a:spLocks noGrp="1"/>
          </p:cNvSpPr>
          <p:nvPr>
            <p:ph sz="half" idx="1"/>
          </p:nvPr>
        </p:nvSpPr>
        <p:spPr>
          <a:xfrm>
            <a:off x="3904130" y="1440003"/>
            <a:ext cx="5181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62" name="Picture 2" descr="https://sun9-52.userapi.com/impg/JjQpKSFclAl1rqhV-wDFxlY016-X1IaStJIayQ/-FuzMS6uu2s.jpg?size=1200x1600&amp;quality=96&amp;sign=dc6db14c610fe9a8f3153b078d58bf25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104" y="1440002"/>
            <a:ext cx="3917576" cy="47932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63" name="Picture 4" descr="https://sun9-72.userapi.com/impg/nDvE4pOfVGacMLqzxmsEnYJ9xWTxORh0aDc7wQ/8nlaiweN9I8.jpg?size=1200x1600&amp;quality=96&amp;sign=7843472c3aae66993c577cd9eb1ee5bf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5730" y="1629985"/>
            <a:ext cx="3801534" cy="50687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64" name="Picture 10" descr="https://sun9-12.userapi.com/impg/a_S4g3fkJpP9-XuDYkw6asLUMnm59pxQ53iI4A/xHpMj7ZALmM.jpg?size=1200x1600&amp;quality=96&amp;sign=d6edec6495574673db6377f928adf262&amp;type=album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869" y="2099568"/>
            <a:ext cx="3635189" cy="48469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5" name="Picture 2" descr="https://thumbs.dreamstime.com/z/%D1%80%D0%B0%D0%BC%D0%BA%D0%B0-%D1%88%D0%B0%D1%80%D0%B8%D0%BA%D0%B0-209672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165" r="-256"/>
          <a:stretch>
            <a:fillRect/>
          </a:stretch>
        </p:blipFill>
        <p:spPr bwMode="auto">
          <a:xfrm>
            <a:off x="0" y="-1009594"/>
            <a:ext cx="12192000" cy="7797256"/>
          </a:xfrm>
          <a:prstGeom prst="rect">
            <a:avLst/>
          </a:prstGeom>
          <a:noFill/>
        </p:spPr>
      </p:pic>
      <p:pic>
        <p:nvPicPr>
          <p:cNvPr id="2097166" name="Picture 4" descr="https://sun9-40.userapi.com/impg/6X6TPdGbJTDckFfdMKr2B6QXltlmqnt5x4kWPw/7ReJNEn40tU.jpg?size=806x1080&amp;quality=96&amp;sign=602b91567a70b5d7579cd4f54ad4612c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4756" y="1593865"/>
            <a:ext cx="3633909" cy="48692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67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175" y="292711"/>
            <a:ext cx="3140464" cy="28653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68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7975" y="222480"/>
            <a:ext cx="3304299" cy="31640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69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84"/>
          <a:stretch>
            <a:fillRect/>
          </a:stretch>
        </p:blipFill>
        <p:spPr>
          <a:xfrm rot="5400000">
            <a:off x="411734" y="3299007"/>
            <a:ext cx="3085346" cy="31020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97170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7974" y="3648809"/>
            <a:ext cx="3505200" cy="29805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48606" name="Прямоугольник 5"/>
          <p:cNvSpPr/>
          <p:nvPr/>
        </p:nvSpPr>
        <p:spPr>
          <a:xfrm>
            <a:off x="4043948" y="923191"/>
            <a:ext cx="36147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« Вкладыши»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404</Words>
  <Application>Microsoft Office PowerPoint</Application>
  <PresentationFormat>Широкоэкранный</PresentationFormat>
  <Paragraphs>81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Тема Office</vt:lpstr>
      <vt:lpstr>Проект по сенсорному развитию детей  1,6 – 3 лет «Желтый –да круглый»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Художественное творчество</vt:lpstr>
      <vt:lpstr>Художественное творчество</vt:lpstr>
      <vt:lpstr>Презентация PowerPoint</vt:lpstr>
      <vt:lpstr> </vt:lpstr>
      <vt:lpstr>Д/И « Волшебная коробочка»</vt:lpstr>
      <vt:lpstr> </vt:lpstr>
      <vt:lpstr>Д/И «Цветик Семицветик»</vt:lpstr>
      <vt:lpstr>Презентация PowerPoint</vt:lpstr>
      <vt:lpstr>Книги для чтения</vt:lpstr>
      <vt:lpstr>Презентация PowerPoint</vt:lpstr>
      <vt:lpstr>«Игры с прищепками»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сенсорному развитию детей  1,6 – 3 лет</dc:title>
  <dc:creator>Михаил</dc:creator>
  <cp:lastModifiedBy>Natalia</cp:lastModifiedBy>
  <cp:revision>2</cp:revision>
  <dcterms:created xsi:type="dcterms:W3CDTF">2021-04-05T07:12:52Z</dcterms:created>
  <dcterms:modified xsi:type="dcterms:W3CDTF">2022-12-04T14:49:31Z</dcterms:modified>
</cp:coreProperties>
</file>