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4" r:id="rId14"/>
    <p:sldId id="269" r:id="rId15"/>
    <p:sldId id="270" r:id="rId16"/>
    <p:sldId id="276" r:id="rId17"/>
    <p:sldId id="275" r:id="rId18"/>
    <p:sldId id="273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FF"/>
    <a:srgbClr val="FFFFCC"/>
    <a:srgbClr val="FFFF99"/>
    <a:srgbClr val="800080"/>
    <a:srgbClr val="000099"/>
    <a:srgbClr val="0000CC"/>
    <a:srgbClr val="0066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30" autoAdjust="0"/>
  </p:normalViewPr>
  <p:slideViewPr>
    <p:cSldViewPr>
      <p:cViewPr>
        <p:scale>
          <a:sx n="66" d="100"/>
          <a:sy n="66" d="100"/>
        </p:scale>
        <p:origin x="-1930" y="-4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2FAB6-3C70-4322-B8F5-41CDDAC8B2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FD765-8EEB-4503-9BAB-ECCC39FA18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7359C-16CB-4052-B50A-58BE27D2D5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826C3-C927-44D0-9D20-1A3F34283E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14919-E472-4688-B6E8-547BAE1D68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9CDCA-0F9E-4205-ABDD-ADFC8B78AF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FD3A1-54EF-4999-A0DF-B5F7ED1A97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913C6-9E3B-4BF4-8C42-377474B8C3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96D13-FBD7-443B-B512-9266FD95EC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9DAAA-74E0-427C-A3BD-57DD086AAC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FCFEF-B7C9-4844-9F06-E1B06EC0FB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FA2CEED-CAA1-4BA5-9097-F9AB06983D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strips dir="rd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4"/>
          <p:cNvSpPr>
            <a:spLocks noChangeArrowheads="1" noChangeShapeType="1" noTextEdit="1"/>
          </p:cNvSpPr>
          <p:nvPr/>
        </p:nvSpPr>
        <p:spPr bwMode="auto">
          <a:xfrm>
            <a:off x="1371600" y="762000"/>
            <a:ext cx="73818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8200"/>
                    </a:gs>
                    <a:gs pos="10001">
                      <a:srgbClr val="FF0000"/>
                    </a:gs>
                    <a:gs pos="35001">
                      <a:srgbClr val="BA0066"/>
                    </a:gs>
                    <a:gs pos="70000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Консультация для воспитателей</a:t>
            </a:r>
          </a:p>
        </p:txBody>
      </p:sp>
      <p:sp>
        <p:nvSpPr>
          <p:cNvPr id="4101" name="WordArt 5"/>
          <p:cNvSpPr>
            <a:spLocks noChangeArrowheads="1" noChangeShapeType="1" noTextEdit="1"/>
          </p:cNvSpPr>
          <p:nvPr/>
        </p:nvSpPr>
        <p:spPr bwMode="auto">
          <a:xfrm>
            <a:off x="685800" y="1981200"/>
            <a:ext cx="7924800" cy="2743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Развитие </a:t>
            </a:r>
          </a:p>
          <a:p>
            <a:pPr algn="ctr"/>
            <a:r>
              <a:rPr lang="ru-RU" kern="1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фонематического слуха</a:t>
            </a:r>
          </a:p>
          <a:p>
            <a:pPr algn="ctr"/>
            <a:r>
              <a:rPr lang="ru-RU" kern="1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 и восприятия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3352800" y="5257800"/>
            <a:ext cx="4267200" cy="103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b="1" i="1">
                <a:solidFill>
                  <a:srgbClr val="660066"/>
                </a:solidFill>
              </a:rPr>
              <a:t>Подготовила: учитель – логопед 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b="1" i="1">
                <a:solidFill>
                  <a:srgbClr val="660066"/>
                </a:solidFill>
              </a:rPr>
              <a:t>ГБОУ Школа № 1935 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b="1" i="1">
                <a:solidFill>
                  <a:srgbClr val="660066"/>
                </a:solidFill>
              </a:rPr>
              <a:t>Булатова Э.Ю.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animBg="1"/>
      <p:bldP spid="410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6" name="Picture 6" descr="111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00800" y="1447800"/>
            <a:ext cx="2743200" cy="235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  <a:buClr>
                <a:srgbClr val="0000FF"/>
              </a:buClr>
              <a:buFont typeface="Wingdings" pitchFamily="2" charset="2"/>
              <a:buChar char="Ø"/>
            </a:pPr>
            <a:r>
              <a:rPr lang="ru-RU" sz="2400" b="1" smtClean="0">
                <a:solidFill>
                  <a:srgbClr val="000099"/>
                </a:solidFill>
              </a:rPr>
              <a:t>Различение и выделение</a:t>
            </a:r>
          </a:p>
          <a:p>
            <a:pPr marL="533400" indent="-533400" eaLnBrk="1" hangingPunct="1">
              <a:lnSpc>
                <a:spcPct val="90000"/>
              </a:lnSpc>
              <a:buClr>
                <a:srgbClr val="0000FF"/>
              </a:buClr>
              <a:buFont typeface="Wingdings" pitchFamily="2" charset="2"/>
              <a:buNone/>
            </a:pPr>
            <a:r>
              <a:rPr lang="ru-RU" sz="2400" b="1" smtClean="0">
                <a:solidFill>
                  <a:srgbClr val="000099"/>
                </a:solidFill>
              </a:rPr>
              <a:t>                   - слов в предложении;</a:t>
            </a:r>
          </a:p>
          <a:p>
            <a:pPr marL="533400" indent="-533400" eaLnBrk="1" hangingPunct="1">
              <a:lnSpc>
                <a:spcPct val="90000"/>
              </a:lnSpc>
              <a:buClr>
                <a:srgbClr val="0000FF"/>
              </a:buClr>
              <a:buFont typeface="Wingdings" pitchFamily="2" charset="2"/>
              <a:buNone/>
            </a:pPr>
            <a:r>
              <a:rPr lang="ru-RU" sz="2400" b="1" smtClean="0">
                <a:solidFill>
                  <a:srgbClr val="000099"/>
                </a:solidFill>
              </a:rPr>
              <a:t>                   - слогов в слове;</a:t>
            </a:r>
          </a:p>
          <a:p>
            <a:pPr marL="533400" indent="-533400" eaLnBrk="1" hangingPunct="1">
              <a:lnSpc>
                <a:spcPct val="90000"/>
              </a:lnSpc>
              <a:buClr>
                <a:srgbClr val="0000FF"/>
              </a:buClr>
              <a:buFont typeface="Wingdings" pitchFamily="2" charset="2"/>
              <a:buNone/>
            </a:pPr>
            <a:r>
              <a:rPr lang="ru-RU" sz="2400" b="1" smtClean="0">
                <a:solidFill>
                  <a:srgbClr val="000099"/>
                </a:solidFill>
              </a:rPr>
              <a:t>                   - звуков в слоге и слове;</a:t>
            </a:r>
          </a:p>
          <a:p>
            <a:pPr marL="533400" indent="-533400" eaLnBrk="1" hangingPunct="1">
              <a:lnSpc>
                <a:spcPct val="90000"/>
              </a:lnSpc>
              <a:buClr>
                <a:srgbClr val="0000FF"/>
              </a:buClr>
              <a:buFont typeface="Wingdings" pitchFamily="2" charset="2"/>
              <a:buChar char="Ø"/>
            </a:pPr>
            <a:r>
              <a:rPr lang="ru-RU" sz="2400" b="1" smtClean="0">
                <a:solidFill>
                  <a:srgbClr val="000099"/>
                </a:solidFill>
              </a:rPr>
              <a:t>Овладение умением узнавать звук на фоне </a:t>
            </a:r>
          </a:p>
          <a:p>
            <a:pPr marL="533400" indent="-533400" eaLnBrk="1" hangingPunct="1">
              <a:lnSpc>
                <a:spcPct val="90000"/>
              </a:lnSpc>
              <a:buClr>
                <a:srgbClr val="0000FF"/>
              </a:buClr>
              <a:buFont typeface="Wingdings" pitchFamily="2" charset="2"/>
              <a:buNone/>
            </a:pPr>
            <a:r>
              <a:rPr lang="ru-RU" sz="2400" b="1" smtClean="0">
                <a:solidFill>
                  <a:srgbClr val="000099"/>
                </a:solidFill>
              </a:rPr>
              <a:t>      слова;</a:t>
            </a:r>
          </a:p>
          <a:p>
            <a:pPr marL="533400" indent="-533400" eaLnBrk="1" hangingPunct="1">
              <a:lnSpc>
                <a:spcPct val="90000"/>
              </a:lnSpc>
              <a:buClr>
                <a:srgbClr val="0000FF"/>
              </a:buClr>
              <a:buFont typeface="Wingdings" pitchFamily="2" charset="2"/>
              <a:buChar char="Ø"/>
            </a:pPr>
            <a:r>
              <a:rPr lang="ru-RU" sz="2400" b="1" smtClean="0">
                <a:solidFill>
                  <a:srgbClr val="000099"/>
                </a:solidFill>
              </a:rPr>
              <a:t>Выделять первый и последний звук в слове;</a:t>
            </a:r>
          </a:p>
          <a:p>
            <a:pPr marL="533400" indent="-533400" eaLnBrk="1" hangingPunct="1">
              <a:lnSpc>
                <a:spcPct val="90000"/>
              </a:lnSpc>
              <a:buClr>
                <a:srgbClr val="0000FF"/>
              </a:buClr>
              <a:buFont typeface="Wingdings" pitchFamily="2" charset="2"/>
              <a:buChar char="Ø"/>
            </a:pPr>
            <a:r>
              <a:rPr lang="ru-RU" sz="2400" b="1" smtClean="0">
                <a:solidFill>
                  <a:srgbClr val="000099"/>
                </a:solidFill>
              </a:rPr>
              <a:t>Определять последовательность, качество и   </a:t>
            </a:r>
          </a:p>
          <a:p>
            <a:pPr marL="533400" indent="-533400" eaLnBrk="1" hangingPunct="1">
              <a:lnSpc>
                <a:spcPct val="90000"/>
              </a:lnSpc>
              <a:buClr>
                <a:srgbClr val="0000FF"/>
              </a:buClr>
              <a:buFont typeface="Wingdings" pitchFamily="2" charset="2"/>
              <a:buNone/>
            </a:pPr>
            <a:r>
              <a:rPr lang="ru-RU" sz="2400" b="1" smtClean="0">
                <a:solidFill>
                  <a:srgbClr val="000099"/>
                </a:solidFill>
              </a:rPr>
              <a:t>      количество звуков в слове;</a:t>
            </a:r>
          </a:p>
          <a:p>
            <a:pPr marL="533400" indent="-533400" eaLnBrk="1" hangingPunct="1">
              <a:lnSpc>
                <a:spcPct val="90000"/>
              </a:lnSpc>
              <a:buClr>
                <a:srgbClr val="0000FF"/>
              </a:buClr>
              <a:buFont typeface="Wingdings" pitchFamily="2" charset="2"/>
              <a:buChar char="Ø"/>
            </a:pPr>
            <a:r>
              <a:rPr lang="ru-RU" sz="2400" b="1" smtClean="0">
                <a:solidFill>
                  <a:srgbClr val="000099"/>
                </a:solidFill>
              </a:rPr>
              <a:t>Определять место звука в слове по </a:t>
            </a:r>
          </a:p>
          <a:p>
            <a:pPr marL="533400" indent="-533400" eaLnBrk="1" hangingPunct="1">
              <a:lnSpc>
                <a:spcPct val="90000"/>
              </a:lnSpc>
              <a:buClr>
                <a:srgbClr val="0000FF"/>
              </a:buClr>
              <a:buFont typeface="Wingdings" pitchFamily="2" charset="2"/>
              <a:buNone/>
            </a:pPr>
            <a:r>
              <a:rPr lang="ru-RU" sz="2400" b="1" smtClean="0">
                <a:solidFill>
                  <a:srgbClr val="000099"/>
                </a:solidFill>
              </a:rPr>
              <a:t>      отношению к другим звукам в слове.</a:t>
            </a:r>
          </a:p>
        </p:txBody>
      </p:sp>
      <p:sp>
        <p:nvSpPr>
          <p:cNvPr id="15364" name="WordArt 4"/>
          <p:cNvSpPr>
            <a:spLocks noChangeArrowheads="1" noChangeShapeType="1" noTextEdit="1"/>
          </p:cNvSpPr>
          <p:nvPr/>
        </p:nvSpPr>
        <p:spPr bwMode="auto">
          <a:xfrm>
            <a:off x="1371600" y="609600"/>
            <a:ext cx="72390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8200"/>
                    </a:gs>
                    <a:gs pos="10001">
                      <a:srgbClr val="FF0000"/>
                    </a:gs>
                    <a:gs pos="35001">
                      <a:srgbClr val="BA0066"/>
                    </a:gs>
                    <a:gs pos="70000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Ступени формирования фонематического восприятия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5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5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53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53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3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  <p:bldP spid="1536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000099"/>
                </a:solidFill>
              </a:rPr>
              <a:t>Взрослый своевременно приходит на помощь и целенаправленно руководит развитием речевой деятельности.</a:t>
            </a:r>
          </a:p>
        </p:txBody>
      </p:sp>
      <p:sp>
        <p:nvSpPr>
          <p:cNvPr id="16388" name="WordArt 4"/>
          <p:cNvSpPr>
            <a:spLocks noChangeArrowheads="1" noChangeShapeType="1" noTextEdit="1"/>
          </p:cNvSpPr>
          <p:nvPr/>
        </p:nvSpPr>
        <p:spPr bwMode="auto">
          <a:xfrm>
            <a:off x="1600200" y="762000"/>
            <a:ext cx="53340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8200"/>
                    </a:gs>
                    <a:gs pos="10001">
                      <a:srgbClr val="FF0000"/>
                    </a:gs>
                    <a:gs pos="35001">
                      <a:srgbClr val="BA0066"/>
                    </a:gs>
                    <a:gs pos="70000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Помощь взрослого</a:t>
            </a:r>
          </a:p>
        </p:txBody>
      </p:sp>
      <p:pic>
        <p:nvPicPr>
          <p:cNvPr id="16389" name="Picture 5" descr="22222"/>
          <p:cNvPicPr>
            <a:picLocks noChangeAspect="1" noChangeArrowheads="1"/>
          </p:cNvPicPr>
          <p:nvPr/>
        </p:nvPicPr>
        <p:blipFill>
          <a:blip r:embed="rId2" cstate="screen">
            <a:lum bright="-12000" contrast="18000"/>
          </a:blip>
          <a:srcRect/>
          <a:stretch>
            <a:fillRect/>
          </a:stretch>
        </p:blipFill>
        <p:spPr bwMode="auto">
          <a:xfrm>
            <a:off x="685800" y="3657600"/>
            <a:ext cx="2667000" cy="266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14800" y="3200400"/>
            <a:ext cx="38862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  <p:bldP spid="1638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50292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b="1" smtClean="0">
                <a:solidFill>
                  <a:srgbClr val="000099"/>
                </a:solidFill>
              </a:rPr>
              <a:t>Дети старшего возраста различают звуки на слух, называют слова с определённым звуком, находят слова с этим звуком, определяют место звука в слове (в начале, в середине, в конце слова). У них развивается способность к звуковому анализу слова. </a:t>
            </a:r>
          </a:p>
        </p:txBody>
      </p:sp>
      <p:sp>
        <p:nvSpPr>
          <p:cNvPr id="17412" name="WordArt 4"/>
          <p:cNvSpPr>
            <a:spLocks noChangeArrowheads="1" noChangeShapeType="1" noTextEdit="1"/>
          </p:cNvSpPr>
          <p:nvPr/>
        </p:nvSpPr>
        <p:spPr bwMode="auto">
          <a:xfrm>
            <a:off x="1524000" y="838200"/>
            <a:ext cx="6781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8200"/>
                    </a:gs>
                    <a:gs pos="10001">
                      <a:srgbClr val="FF0000"/>
                    </a:gs>
                    <a:gs pos="35001">
                      <a:srgbClr val="BA0066"/>
                    </a:gs>
                    <a:gs pos="70000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Старший дошкольный возраст</a:t>
            </a:r>
          </a:p>
        </p:txBody>
      </p:sp>
      <p:pic>
        <p:nvPicPr>
          <p:cNvPr id="17413" name="Picture 5" descr="1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705600" y="1295400"/>
            <a:ext cx="1993900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  <p:bldP spid="174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7" name="Picture 5" descr="мальчик и девочка с книгой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781800" y="381000"/>
            <a:ext cx="2209800" cy="182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600200"/>
            <a:ext cx="54102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b="1" smtClean="0">
                <a:solidFill>
                  <a:srgbClr val="000099"/>
                </a:solidFill>
              </a:rPr>
              <a:t>Детей подготовительной  к школе группы учат делить слова на слоги, называть каждую часть слова, Составлять слова из слогов, определять последовательное звучание слогов в слове, развивать умение выделять звуки, входящие в состав слога, находить и вычленять ударный слог, самостоятельно преобразовывать слова: лук-лучок-лучище. Совершенствуют фонематический слух: умение называть слова с определённым звуком, в предложении находить слова с этим звуком, определять место звука в слове.</a:t>
            </a:r>
          </a:p>
          <a:p>
            <a:pPr eaLnBrk="1" hangingPunct="1">
              <a:lnSpc>
                <a:spcPct val="80000"/>
              </a:lnSpc>
            </a:pPr>
            <a:endParaRPr lang="ru-RU" sz="2000" b="1" smtClean="0">
              <a:solidFill>
                <a:srgbClr val="000099"/>
              </a:solidFill>
            </a:endParaRPr>
          </a:p>
        </p:txBody>
      </p:sp>
      <p:sp>
        <p:nvSpPr>
          <p:cNvPr id="23556" name="WordArt 4"/>
          <p:cNvSpPr>
            <a:spLocks noChangeArrowheads="1" noChangeShapeType="1" noTextEdit="1"/>
          </p:cNvSpPr>
          <p:nvPr/>
        </p:nvSpPr>
        <p:spPr bwMode="auto">
          <a:xfrm>
            <a:off x="1219200" y="609600"/>
            <a:ext cx="45720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8200"/>
                    </a:gs>
                    <a:gs pos="10001">
                      <a:srgbClr val="FF0000"/>
                    </a:gs>
                    <a:gs pos="35001">
                      <a:srgbClr val="BA0066"/>
                    </a:gs>
                    <a:gs pos="70000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Подготовительный </a:t>
            </a:r>
          </a:p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8200"/>
                    </a:gs>
                    <a:gs pos="10001">
                      <a:srgbClr val="FF0000"/>
                    </a:gs>
                    <a:gs pos="35001">
                      <a:srgbClr val="BA0066"/>
                    </a:gs>
                    <a:gs pos="70000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дошкольный возраст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  <p:bldP spid="2355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86000"/>
            <a:ext cx="7010400" cy="3840163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000099"/>
                </a:solidFill>
              </a:rPr>
              <a:t>Развитие фонематического слуха и восприятия у детей в дошкольный период и, прежде всего,  ориентировка в звуковой стороне слова готовит ребёнка к усвоению грамоты, письменной речи.</a:t>
            </a:r>
          </a:p>
        </p:txBody>
      </p:sp>
      <p:sp>
        <p:nvSpPr>
          <p:cNvPr id="18436" name="WordArt 4"/>
          <p:cNvSpPr>
            <a:spLocks noChangeArrowheads="1" noChangeShapeType="1" noTextEdit="1"/>
          </p:cNvSpPr>
          <p:nvPr/>
        </p:nvSpPr>
        <p:spPr bwMode="auto">
          <a:xfrm>
            <a:off x="1447800" y="533400"/>
            <a:ext cx="7162800" cy="1447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8200"/>
                    </a:gs>
                    <a:gs pos="10001">
                      <a:srgbClr val="FF0000"/>
                    </a:gs>
                    <a:gs pos="35001">
                      <a:srgbClr val="BA0066"/>
                    </a:gs>
                    <a:gs pos="70000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К чему готовит развитие </a:t>
            </a:r>
          </a:p>
          <a:p>
            <a:pPr algn="ctr"/>
            <a:r>
              <a:rPr lang="ru-RU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8200"/>
                    </a:gs>
                    <a:gs pos="10001">
                      <a:srgbClr val="FF0000"/>
                    </a:gs>
                    <a:gs pos="35001">
                      <a:srgbClr val="BA0066"/>
                    </a:gs>
                    <a:gs pos="70000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фонематического слуха</a:t>
            </a:r>
          </a:p>
          <a:p>
            <a:pPr algn="ctr"/>
            <a:r>
              <a:rPr lang="ru-RU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8200"/>
                    </a:gs>
                    <a:gs pos="10001">
                      <a:srgbClr val="FF0000"/>
                    </a:gs>
                    <a:gs pos="35001">
                      <a:srgbClr val="BA0066"/>
                    </a:gs>
                    <a:gs pos="70000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и восприятия</a:t>
            </a:r>
          </a:p>
        </p:txBody>
      </p:sp>
      <p:pic>
        <p:nvPicPr>
          <p:cNvPr id="18437" name="Picture 5" descr="мальчик с вопросом"/>
          <p:cNvPicPr>
            <a:picLocks noChangeAspect="1" noChangeArrowheads="1"/>
          </p:cNvPicPr>
          <p:nvPr/>
        </p:nvPicPr>
        <p:blipFill>
          <a:blip r:embed="rId2" cstate="screen">
            <a:lum bright="-6000" contrast="18000"/>
          </a:blip>
          <a:srcRect/>
          <a:stretch>
            <a:fillRect/>
          </a:stretch>
        </p:blipFill>
        <p:spPr bwMode="auto">
          <a:xfrm>
            <a:off x="6705600" y="1447800"/>
            <a:ext cx="24384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  <p:bldP spid="1843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524000"/>
            <a:ext cx="66294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800" b="1" smtClean="0">
                <a:solidFill>
                  <a:srgbClr val="000099"/>
                </a:solidFill>
              </a:rPr>
              <a:t>В результате работы над звуковой стороной слова у детей формируется особое, лингвистическое отношение к речи, к языковой действительности. Сознательное отношение к языку является основой для освоения всех сторон языка (фонетической, лексической, грамматической) и форм речи (диалогической и монологической).</a:t>
            </a:r>
          </a:p>
        </p:txBody>
      </p:sp>
      <p:sp>
        <p:nvSpPr>
          <p:cNvPr id="19460" name="WordArt 4"/>
          <p:cNvSpPr>
            <a:spLocks noChangeArrowheads="1" noChangeShapeType="1" noTextEdit="1"/>
          </p:cNvSpPr>
          <p:nvPr/>
        </p:nvSpPr>
        <p:spPr bwMode="auto">
          <a:xfrm>
            <a:off x="1143000" y="762000"/>
            <a:ext cx="76200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8200"/>
                    </a:gs>
                    <a:gs pos="10001">
                      <a:srgbClr val="FF0000"/>
                    </a:gs>
                    <a:gs pos="35001">
                      <a:srgbClr val="BA0066"/>
                    </a:gs>
                    <a:gs pos="70000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Результат работы над звуковой стороной слова </a:t>
            </a:r>
          </a:p>
        </p:txBody>
      </p:sp>
      <p:pic>
        <p:nvPicPr>
          <p:cNvPr id="19461" name="Picture 5" descr="девочка с книгами"/>
          <p:cNvPicPr>
            <a:picLocks noChangeAspect="1" noChangeArrowheads="1"/>
          </p:cNvPicPr>
          <p:nvPr/>
        </p:nvPicPr>
        <p:blipFill>
          <a:blip r:embed="rId2" cstate="screen">
            <a:lum bright="-6000" contrast="12000"/>
          </a:blip>
          <a:srcRect/>
          <a:stretch>
            <a:fillRect/>
          </a:stretch>
        </p:blipFill>
        <p:spPr bwMode="auto">
          <a:xfrm>
            <a:off x="6324600" y="1447800"/>
            <a:ext cx="281940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  <p:bldP spid="1946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8200"/>
                    </a:gs>
                    <a:gs pos="10001">
                      <a:srgbClr val="FF0000"/>
                    </a:gs>
                    <a:gs pos="35001">
                      <a:srgbClr val="BA0066"/>
                    </a:gs>
                    <a:gs pos="70000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8200"/>
                    </a:gs>
                    <a:gs pos="10001">
                      <a:srgbClr val="FF0000"/>
                    </a:gs>
                    <a:gs pos="35001">
                      <a:srgbClr val="BA0066"/>
                    </a:gs>
                    <a:gs pos="70000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8200"/>
                    </a:gs>
                    <a:gs pos="10001">
                      <a:srgbClr val="FF0000"/>
                    </a:gs>
                    <a:gs pos="35001">
                      <a:srgbClr val="BA0066"/>
                    </a:gs>
                    <a:gs pos="70000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Игры по развитию фонематического слуха</a:t>
            </a:r>
            <a:br>
              <a:rPr lang="ru-RU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8200"/>
                    </a:gs>
                    <a:gs pos="10001">
                      <a:srgbClr val="FF0000"/>
                    </a:gs>
                    <a:gs pos="35001">
                      <a:srgbClr val="BA0066"/>
                    </a:gs>
                    <a:gs pos="70000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800" b="1" smtClean="0">
                <a:solidFill>
                  <a:srgbClr val="0033CC"/>
                </a:solidFill>
              </a:rPr>
              <a:t>«Чудо-звуки»</a:t>
            </a:r>
            <a:r>
              <a:rPr lang="ru-RU" sz="2800" smtClean="0">
                <a:solidFill>
                  <a:srgbClr val="0033CC"/>
                </a:solidFill>
              </a:rPr>
              <a:t>. »</a:t>
            </a:r>
            <a:r>
              <a:rPr lang="ru-RU" sz="2800" b="1" smtClean="0">
                <a:solidFill>
                  <a:srgbClr val="0033CC"/>
                </a:solidFill>
              </a:rPr>
              <a:t>Слушай, пробуй, как звучит»</a:t>
            </a:r>
            <a:r>
              <a:rPr lang="ru-RU" sz="2800" smtClean="0">
                <a:solidFill>
                  <a:srgbClr val="0033CC"/>
                </a:solidFill>
              </a:rPr>
              <a:t>.</a:t>
            </a:r>
            <a:r>
              <a:rPr lang="ru-RU" sz="2800" b="1" smtClean="0">
                <a:solidFill>
                  <a:srgbClr val="0033CC"/>
                </a:solidFill>
              </a:rPr>
              <a:t> «Угадай, что звучало»</a:t>
            </a:r>
            <a:r>
              <a:rPr lang="ru-RU" sz="2800" smtClean="0">
                <a:solidFill>
                  <a:srgbClr val="0033CC"/>
                </a:solidFill>
              </a:rPr>
              <a:t>. »</a:t>
            </a:r>
            <a:r>
              <a:rPr lang="ru-RU" sz="2800" b="1" smtClean="0">
                <a:solidFill>
                  <a:srgbClr val="0033CC"/>
                </a:solidFill>
              </a:rPr>
              <a:t>Шумящие коробочки»</a:t>
            </a:r>
            <a:r>
              <a:rPr lang="ru-RU" sz="2800" smtClean="0">
                <a:solidFill>
                  <a:srgbClr val="0033CC"/>
                </a:solidFill>
              </a:rPr>
              <a:t>.</a:t>
            </a:r>
            <a:r>
              <a:rPr lang="ru-RU" sz="2800" b="1" smtClean="0">
                <a:solidFill>
                  <a:srgbClr val="0033CC"/>
                </a:solidFill>
              </a:rPr>
              <a:t> «Подбери картинку или игрушку»</a:t>
            </a:r>
            <a:r>
              <a:rPr lang="ru-RU" sz="2800" smtClean="0">
                <a:solidFill>
                  <a:srgbClr val="0033CC"/>
                </a:solidFill>
              </a:rPr>
              <a:t>. »</a:t>
            </a:r>
            <a:r>
              <a:rPr lang="ru-RU" sz="2800" b="1" smtClean="0">
                <a:solidFill>
                  <a:srgbClr val="0033CC"/>
                </a:solidFill>
              </a:rPr>
              <a:t>Создаем мелодию»</a:t>
            </a:r>
            <a:r>
              <a:rPr lang="ru-RU" sz="2800" smtClean="0">
                <a:solidFill>
                  <a:srgbClr val="0033CC"/>
                </a:solidFill>
              </a:rPr>
              <a:t>.</a:t>
            </a:r>
            <a:r>
              <a:rPr lang="ru-RU" sz="2800" b="1" smtClean="0">
                <a:solidFill>
                  <a:srgbClr val="0033CC"/>
                </a:solidFill>
              </a:rPr>
              <a:t> «Узнай свой голос»</a:t>
            </a:r>
            <a:r>
              <a:rPr lang="ru-RU" sz="2800" smtClean="0">
                <a:solidFill>
                  <a:srgbClr val="0033CC"/>
                </a:solidFill>
              </a:rPr>
              <a:t>.</a:t>
            </a:r>
            <a:r>
              <a:rPr lang="ru-RU" sz="2800" b="1" smtClean="0">
                <a:solidFill>
                  <a:srgbClr val="0033CC"/>
                </a:solidFill>
              </a:rPr>
              <a:t> «Услышишь — хлопни». «Нужное слово». «Чудесный художник». «Запоминай-ка». «Слушай и выбирай». «Верно-неверно». «Сложи звуки». «Придумай слово». «Замени звук». «Подбери слово». «Что лишнее?». «Подними руку».</a:t>
            </a:r>
            <a:endParaRPr lang="ru-RU" sz="2800" smtClean="0">
              <a:solidFill>
                <a:srgbClr val="0033CC"/>
              </a:solidFill>
            </a:endParaRPr>
          </a:p>
        </p:txBody>
      </p:sp>
    </p:spTree>
  </p:cSld>
  <p:clrMapOvr>
    <a:masterClrMapping/>
  </p:clrMapOvr>
  <p:transition spd="med">
    <p:strips dir="r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WordArt 4"/>
          <p:cNvSpPr>
            <a:spLocks noChangeArrowheads="1" noChangeShapeType="1" noTextEdit="1"/>
          </p:cNvSpPr>
          <p:nvPr/>
        </p:nvSpPr>
        <p:spPr bwMode="auto">
          <a:xfrm>
            <a:off x="990600" y="762000"/>
            <a:ext cx="76200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8200"/>
                    </a:gs>
                    <a:gs pos="10001">
                      <a:srgbClr val="FF0000"/>
                    </a:gs>
                    <a:gs pos="35001">
                      <a:srgbClr val="BA0066"/>
                    </a:gs>
                    <a:gs pos="70000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Игры по развитию фонематического слуха</a:t>
            </a:r>
          </a:p>
        </p:txBody>
      </p:sp>
      <p:pic>
        <p:nvPicPr>
          <p:cNvPr id="18435" name="Picture 8" descr="C:\Users\бикомпакт\Pictures\IMG_0086(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62000" y="1498600"/>
            <a:ext cx="7105650" cy="473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WordArt 4"/>
          <p:cNvSpPr>
            <a:spLocks noChangeArrowheads="1" noChangeShapeType="1" noTextEdit="1"/>
          </p:cNvSpPr>
          <p:nvPr/>
        </p:nvSpPr>
        <p:spPr bwMode="auto">
          <a:xfrm>
            <a:off x="838200" y="1524000"/>
            <a:ext cx="7315200" cy="40386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endParaRPr lang="ru-RU" sz="3600" kern="10">
              <a:ln w="19050">
                <a:solidFill>
                  <a:schemeClr val="tx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8200"/>
                  </a:gs>
                  <a:gs pos="10001">
                    <a:srgbClr val="FF0000"/>
                  </a:gs>
                  <a:gs pos="35001">
                    <a:srgbClr val="BA0066"/>
                  </a:gs>
                  <a:gs pos="70000">
                    <a:srgbClr val="66008F"/>
                  </a:gs>
                  <a:gs pos="100000">
                    <a:srgbClr val="000082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pic>
        <p:nvPicPr>
          <p:cNvPr id="19459" name="Picture 3" descr="C:\Users\бикомпакт\Pictures\IMG_0077(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90600" y="1511300"/>
            <a:ext cx="6858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1219200" y="762000"/>
            <a:ext cx="76200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8200"/>
                    </a:gs>
                    <a:gs pos="10001">
                      <a:srgbClr val="FF0000"/>
                    </a:gs>
                    <a:gs pos="35001">
                      <a:srgbClr val="BA0066"/>
                    </a:gs>
                    <a:gs pos="70000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Игры по развитию фонематического слуха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animBg="1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WordArt 4"/>
          <p:cNvSpPr>
            <a:spLocks noChangeArrowheads="1" noChangeShapeType="1" noTextEdit="1"/>
          </p:cNvSpPr>
          <p:nvPr/>
        </p:nvSpPr>
        <p:spPr bwMode="auto">
          <a:xfrm>
            <a:off x="457200" y="2133600"/>
            <a:ext cx="19812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7C80"/>
                  </a:solidFill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Цель:</a:t>
            </a: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2590800" y="2043113"/>
            <a:ext cx="6092825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ru-RU" sz="3600" b="1" i="1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Показать педагогам </a:t>
            </a:r>
          </a:p>
          <a:p>
            <a:pPr>
              <a:defRPr/>
            </a:pPr>
            <a:r>
              <a:rPr lang="ru-RU" sz="3600" b="1" i="1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значимость и важность </a:t>
            </a:r>
          </a:p>
          <a:p>
            <a:pPr>
              <a:defRPr/>
            </a:pPr>
            <a:r>
              <a:rPr lang="ru-RU" sz="3600" b="1" i="1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работы с детьми </a:t>
            </a:r>
          </a:p>
          <a:p>
            <a:pPr>
              <a:defRPr/>
            </a:pPr>
            <a:r>
              <a:rPr lang="ru-RU" sz="3600" b="1" i="1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 развитию </a:t>
            </a:r>
          </a:p>
          <a:p>
            <a:pPr>
              <a:defRPr/>
            </a:pPr>
            <a:r>
              <a:rPr lang="ru-RU" sz="3600" b="1" i="1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фонематического слуха</a:t>
            </a:r>
          </a:p>
          <a:p>
            <a:pPr>
              <a:defRPr/>
            </a:pPr>
            <a:r>
              <a:rPr lang="ru-RU" sz="3600" b="1" i="1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 восприятия.</a:t>
            </a:r>
            <a:r>
              <a:rPr lang="ru-RU" sz="3600" dirty="0">
                <a:solidFill>
                  <a:srgbClr val="003366"/>
                </a:solidFill>
              </a:rPr>
              <a:t> </a:t>
            </a:r>
          </a:p>
        </p:txBody>
      </p:sp>
      <p:sp>
        <p:nvSpPr>
          <p:cNvPr id="3076" name="WordArt 6"/>
          <p:cNvSpPr>
            <a:spLocks noChangeArrowheads="1" noChangeShapeType="1" noTextEdit="1"/>
          </p:cNvSpPr>
          <p:nvPr/>
        </p:nvSpPr>
        <p:spPr bwMode="auto">
          <a:xfrm>
            <a:off x="1371600" y="762000"/>
            <a:ext cx="73818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8200"/>
                    </a:gs>
                    <a:gs pos="10001">
                      <a:srgbClr val="FF0000"/>
                    </a:gs>
                    <a:gs pos="35001">
                      <a:srgbClr val="BA0066"/>
                    </a:gs>
                    <a:gs pos="70000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Консультация для воспитателей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animBg="1"/>
      <p:bldP spid="51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4"/>
          <p:cNvSpPr>
            <a:spLocks noChangeArrowheads="1" noChangeShapeType="1" noTextEdit="1"/>
          </p:cNvSpPr>
          <p:nvPr/>
        </p:nvSpPr>
        <p:spPr bwMode="auto">
          <a:xfrm>
            <a:off x="1371600" y="762000"/>
            <a:ext cx="73818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8200"/>
                    </a:gs>
                    <a:gs pos="10001">
                      <a:srgbClr val="FF0000"/>
                    </a:gs>
                    <a:gs pos="35001">
                      <a:srgbClr val="BA0066"/>
                    </a:gs>
                    <a:gs pos="70000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Консультация для воспитателей</a:t>
            </a:r>
          </a:p>
        </p:txBody>
      </p:sp>
      <p:sp>
        <p:nvSpPr>
          <p:cNvPr id="6149" name="WordArt 5"/>
          <p:cNvSpPr>
            <a:spLocks noChangeArrowheads="1" noChangeShapeType="1" noTextEdit="1"/>
          </p:cNvSpPr>
          <p:nvPr/>
        </p:nvSpPr>
        <p:spPr bwMode="auto">
          <a:xfrm>
            <a:off x="228600" y="1524000"/>
            <a:ext cx="19812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7C80"/>
                  </a:solidFill>
                  <a:round/>
                  <a:headEnd/>
                  <a:tailEnd/>
                </a:ln>
                <a:solidFill>
                  <a:srgbClr val="99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Задачи:</a:t>
            </a: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284163" y="2057400"/>
            <a:ext cx="8424862" cy="451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indent="449263">
              <a:lnSpc>
                <a:spcPct val="110000"/>
              </a:lnSpc>
              <a:buClr>
                <a:srgbClr val="800000"/>
              </a:buClr>
              <a:buFont typeface="Wingdings" pitchFamily="2" charset="2"/>
              <a:buChar char="q"/>
              <a:defRPr/>
            </a:pPr>
            <a:r>
              <a:rPr lang="ru-RU" sz="2200" b="1" i="1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Дать понятие фонематический слух </a:t>
            </a:r>
          </a:p>
          <a:p>
            <a:pPr indent="449263">
              <a:lnSpc>
                <a:spcPct val="110000"/>
              </a:lnSpc>
              <a:buClr>
                <a:srgbClr val="800000"/>
              </a:buClr>
              <a:buFont typeface="Wingdings" pitchFamily="2" charset="2"/>
              <a:buNone/>
              <a:defRPr/>
            </a:pPr>
            <a:r>
              <a:rPr lang="ru-RU" sz="2200" b="1" i="1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и фонематическое восприятие;</a:t>
            </a:r>
          </a:p>
          <a:p>
            <a:pPr indent="449263">
              <a:lnSpc>
                <a:spcPct val="110000"/>
              </a:lnSpc>
              <a:buClr>
                <a:srgbClr val="800000"/>
              </a:buClr>
              <a:buFont typeface="Wingdings" pitchFamily="2" charset="2"/>
              <a:buChar char="q"/>
              <a:defRPr/>
            </a:pPr>
            <a:r>
              <a:rPr lang="ru-RU" sz="2200" b="1" i="1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Выделить основные этапы воспитания</a:t>
            </a:r>
          </a:p>
          <a:p>
            <a:pPr indent="449263">
              <a:lnSpc>
                <a:spcPct val="110000"/>
              </a:lnSpc>
              <a:buClr>
                <a:srgbClr val="800000"/>
              </a:buClr>
              <a:buFont typeface="Wingdings" pitchFamily="2" charset="2"/>
              <a:buNone/>
              <a:defRPr/>
            </a:pPr>
            <a:r>
              <a:rPr lang="ru-RU" sz="2200" b="1" i="1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фонематического слуха и последовательности </a:t>
            </a:r>
          </a:p>
          <a:p>
            <a:pPr indent="449263">
              <a:lnSpc>
                <a:spcPct val="110000"/>
              </a:lnSpc>
              <a:buClr>
                <a:srgbClr val="800000"/>
              </a:buClr>
              <a:buFont typeface="Wingdings" pitchFamily="2" charset="2"/>
              <a:buNone/>
              <a:defRPr/>
            </a:pPr>
            <a:r>
              <a:rPr lang="ru-RU" sz="2200" b="1" i="1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работы по усвоению звукового строения слова;</a:t>
            </a:r>
          </a:p>
          <a:p>
            <a:pPr indent="449263">
              <a:lnSpc>
                <a:spcPct val="110000"/>
              </a:lnSpc>
              <a:buClr>
                <a:srgbClr val="800000"/>
              </a:buClr>
              <a:buFont typeface="Wingdings" pitchFamily="2" charset="2"/>
              <a:buChar char="q"/>
              <a:defRPr/>
            </a:pPr>
            <a:r>
              <a:rPr lang="ru-RU" sz="2200" b="1" i="1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Заинтересовать воспитателей в необходимости </a:t>
            </a:r>
          </a:p>
          <a:p>
            <a:pPr indent="449263">
              <a:lnSpc>
                <a:spcPct val="110000"/>
              </a:lnSpc>
              <a:buClr>
                <a:srgbClr val="800000"/>
              </a:buClr>
              <a:buFont typeface="Wingdings" pitchFamily="2" charset="2"/>
              <a:buNone/>
              <a:defRPr/>
            </a:pPr>
            <a:r>
              <a:rPr lang="ru-RU" sz="2200" b="1" i="1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проводить занятия в игровой форме</a:t>
            </a:r>
          </a:p>
          <a:p>
            <a:pPr indent="449263">
              <a:lnSpc>
                <a:spcPct val="110000"/>
              </a:lnSpc>
              <a:buClr>
                <a:srgbClr val="800000"/>
              </a:buClr>
              <a:buFont typeface="Wingdings" pitchFamily="2" charset="2"/>
              <a:buNone/>
              <a:defRPr/>
            </a:pPr>
            <a:r>
              <a:rPr lang="ru-RU" sz="2200" b="1" i="1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по развитию фонематических процессов;</a:t>
            </a:r>
          </a:p>
          <a:p>
            <a:pPr indent="449263">
              <a:lnSpc>
                <a:spcPct val="110000"/>
              </a:lnSpc>
              <a:buClr>
                <a:srgbClr val="800000"/>
              </a:buClr>
              <a:buFont typeface="Wingdings" pitchFamily="2" charset="2"/>
              <a:buChar char="q"/>
              <a:defRPr/>
            </a:pPr>
            <a:r>
              <a:rPr lang="ru-RU" sz="2200" b="1" i="1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Показать различные игры и упражнения; </a:t>
            </a:r>
          </a:p>
          <a:p>
            <a:pPr indent="449263">
              <a:lnSpc>
                <a:spcPct val="110000"/>
              </a:lnSpc>
              <a:buClr>
                <a:srgbClr val="800000"/>
              </a:buClr>
              <a:buFont typeface="Wingdings" pitchFamily="2" charset="2"/>
              <a:buChar char="q"/>
              <a:defRPr/>
            </a:pPr>
            <a:r>
              <a:rPr lang="ru-RU" sz="2200" b="1" i="1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Рассказать о методах  и приёмах работы</a:t>
            </a:r>
          </a:p>
          <a:p>
            <a:pPr indent="449263">
              <a:lnSpc>
                <a:spcPct val="110000"/>
              </a:lnSpc>
              <a:buClr>
                <a:srgbClr val="800000"/>
              </a:buClr>
              <a:buFont typeface="Wingdings" pitchFamily="2" charset="2"/>
              <a:buNone/>
              <a:defRPr/>
            </a:pPr>
            <a:r>
              <a:rPr lang="ru-RU" sz="2200" b="1" i="1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при ознакомлении детей со звуковой </a:t>
            </a:r>
          </a:p>
          <a:p>
            <a:pPr indent="449263">
              <a:lnSpc>
                <a:spcPct val="110000"/>
              </a:lnSpc>
              <a:buClr>
                <a:srgbClr val="800000"/>
              </a:buClr>
              <a:buFont typeface="Wingdings" pitchFamily="2" charset="2"/>
              <a:buNone/>
              <a:defRPr/>
            </a:pPr>
            <a:r>
              <a:rPr lang="ru-RU" sz="2200" b="1" i="1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стороной слова.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animBg="1"/>
      <p:bldP spid="615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Rectangle 6"/>
          <p:cNvSpPr>
            <a:spLocks noGrp="1" noChangeArrowheads="1"/>
          </p:cNvSpPr>
          <p:nvPr>
            <p:ph idx="1"/>
          </p:nvPr>
        </p:nvSpPr>
        <p:spPr>
          <a:xfrm>
            <a:off x="304800" y="2332038"/>
            <a:ext cx="8229600" cy="3687762"/>
          </a:xfrm>
        </p:spPr>
        <p:txBody>
          <a:bodyPr/>
          <a:lstStyle/>
          <a:p>
            <a:pPr eaLnBrk="1" hangingPunct="1">
              <a:buFont typeface="Wingdings" pitchFamily="2" charset="2"/>
              <a:buChar char="v"/>
            </a:pPr>
            <a:r>
              <a:rPr lang="ru-RU" sz="2800" b="1" smtClean="0">
                <a:solidFill>
                  <a:srgbClr val="000099"/>
                </a:solidFill>
              </a:rPr>
              <a:t>С рождения ребёнка окружает множество звуков: речь людей, музыка, шелест листьев, щебетание птиц и т.д. Но из всех звуков, воспринимаемых ухом ребёнка, лишь речевые звуки, и то только в словах, служат целям общения его  со взрослыми, средством передачи  различной информации, побуждения к действию.</a:t>
            </a:r>
          </a:p>
        </p:txBody>
      </p:sp>
      <p:sp>
        <p:nvSpPr>
          <p:cNvPr id="8199" name="WordArt 7"/>
          <p:cNvSpPr>
            <a:spLocks noChangeArrowheads="1" noChangeShapeType="1" noTextEdit="1"/>
          </p:cNvSpPr>
          <p:nvPr/>
        </p:nvSpPr>
        <p:spPr bwMode="auto">
          <a:xfrm>
            <a:off x="1447800" y="838200"/>
            <a:ext cx="57912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8200"/>
                    </a:gs>
                    <a:gs pos="10001">
                      <a:srgbClr val="FF0000"/>
                    </a:gs>
                    <a:gs pos="35001">
                      <a:srgbClr val="BA0066"/>
                    </a:gs>
                    <a:gs pos="70000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Восприятие речевых звуков</a:t>
            </a:r>
          </a:p>
        </p:txBody>
      </p:sp>
      <p:pic>
        <p:nvPicPr>
          <p:cNvPr id="8200" name="Picture 8" descr="мальчик с девочкой лежат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2400" y="1371600"/>
            <a:ext cx="2209800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 build="p"/>
      <p:bldP spid="819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6" name="Picture 6" descr="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03963" y="2209800"/>
            <a:ext cx="2840037" cy="181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7086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400" b="1" smtClean="0">
                <a:solidFill>
                  <a:srgbClr val="000099"/>
                </a:solidFill>
              </a:rPr>
              <a:t>    Усвоение дошкольником звуковой стороны слова – длительный процесс. Он осуществляется в различных видах деятельности детей.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400" b="1" smtClean="0">
                <a:solidFill>
                  <a:srgbClr val="000099"/>
                </a:solidFill>
              </a:rPr>
              <a:t>	Задача взрослого состоит в том, чтобы слово, которое ребёнок воспринимает как неразрывно звучащий комплекс, сделать объектом специального внимания, наблюдения и изучения. В дошкольном периоде ребёнок усваивает звуковое строение слова и его слоговой состав. Знакомство со звуковой стороной слова начинается с прихода их в детский сад.</a:t>
            </a:r>
          </a:p>
        </p:txBody>
      </p:sp>
      <p:sp>
        <p:nvSpPr>
          <p:cNvPr id="10245" name="WordArt 5"/>
          <p:cNvSpPr>
            <a:spLocks noChangeArrowheads="1" noChangeShapeType="1" noTextEdit="1"/>
          </p:cNvSpPr>
          <p:nvPr/>
        </p:nvSpPr>
        <p:spPr bwMode="auto">
          <a:xfrm>
            <a:off x="1295400" y="685800"/>
            <a:ext cx="74676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8200"/>
                    </a:gs>
                    <a:gs pos="10001">
                      <a:srgbClr val="FF0000"/>
                    </a:gs>
                    <a:gs pos="35001">
                      <a:srgbClr val="BA0066"/>
                    </a:gs>
                    <a:gs pos="70000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Усвоение звуковой стороны слова 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  <p:bldP spid="1024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5638800" cy="4525963"/>
          </a:xfrm>
        </p:spPr>
        <p:txBody>
          <a:bodyPr/>
          <a:lstStyle/>
          <a:p>
            <a:pPr eaLnBrk="1" hangingPunct="1">
              <a:buFont typeface="Wingdings" pitchFamily="2" charset="2"/>
              <a:buChar char="v"/>
            </a:pPr>
            <a:endParaRPr lang="ru-RU" sz="2800" b="1" smtClean="0">
              <a:solidFill>
                <a:srgbClr val="003366"/>
              </a:solidFill>
            </a:endParaRPr>
          </a:p>
          <a:p>
            <a:pPr eaLnBrk="1" hangingPunct="1">
              <a:buFont typeface="Wingdings" pitchFamily="2" charset="2"/>
              <a:buChar char="v"/>
            </a:pPr>
            <a:r>
              <a:rPr lang="ru-RU" sz="2800" b="1" smtClean="0">
                <a:solidFill>
                  <a:srgbClr val="800000"/>
                </a:solidFill>
              </a:rPr>
              <a:t>Фонематический слух</a:t>
            </a:r>
            <a:r>
              <a:rPr lang="ru-RU" sz="2800" b="1" smtClean="0">
                <a:solidFill>
                  <a:srgbClr val="003366"/>
                </a:solidFill>
              </a:rPr>
              <a:t> </a:t>
            </a:r>
            <a:r>
              <a:rPr lang="ru-RU" sz="2800" b="1" smtClean="0">
                <a:solidFill>
                  <a:srgbClr val="000099"/>
                </a:solidFill>
              </a:rPr>
              <a:t>– тонкий, систематизирован-ный слух, позволяющий различать и узнавать фонемы родного языка, т.е. это представление ребёнка о звуковом составе слова. </a:t>
            </a:r>
          </a:p>
        </p:txBody>
      </p:sp>
      <p:sp>
        <p:nvSpPr>
          <p:cNvPr id="11269" name="WordArt 5"/>
          <p:cNvSpPr>
            <a:spLocks noChangeArrowheads="1" noChangeShapeType="1" noTextEdit="1"/>
          </p:cNvSpPr>
          <p:nvPr/>
        </p:nvSpPr>
        <p:spPr bwMode="auto">
          <a:xfrm>
            <a:off x="1600200" y="609600"/>
            <a:ext cx="70866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8200"/>
                    </a:gs>
                    <a:gs pos="10001">
                      <a:srgbClr val="FF0000"/>
                    </a:gs>
                    <a:gs pos="35001">
                      <a:srgbClr val="BA0066"/>
                    </a:gs>
                    <a:gs pos="70000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Что такое «фонематический слух»?</a:t>
            </a:r>
          </a:p>
        </p:txBody>
      </p:sp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943600" y="1600200"/>
            <a:ext cx="2971800" cy="188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  <p:bldP spid="1126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05000"/>
            <a:ext cx="6553200" cy="3352800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  <a:buClr>
                <a:srgbClr val="0000FF"/>
              </a:buClr>
              <a:buFont typeface="Wingdings" pitchFamily="2" charset="2"/>
              <a:buChar char="Ø"/>
            </a:pPr>
            <a:r>
              <a:rPr lang="ru-RU" b="1" smtClean="0">
                <a:solidFill>
                  <a:srgbClr val="000099"/>
                </a:solidFill>
              </a:rPr>
              <a:t> </a:t>
            </a:r>
            <a:r>
              <a:rPr lang="ru-RU" sz="3200" b="1" smtClean="0">
                <a:solidFill>
                  <a:srgbClr val="000099"/>
                </a:solidFill>
              </a:rPr>
              <a:t>Формирование  </a:t>
            </a:r>
          </a:p>
          <a:p>
            <a:pPr lvl="1" eaLnBrk="1" hangingPunct="1">
              <a:lnSpc>
                <a:spcPct val="90000"/>
              </a:lnSpc>
              <a:buClr>
                <a:srgbClr val="0000FF"/>
              </a:buClr>
              <a:buFont typeface="Wingdings" pitchFamily="2" charset="2"/>
              <a:buNone/>
            </a:pPr>
            <a:r>
              <a:rPr lang="ru-RU" sz="3200" b="1" smtClean="0">
                <a:solidFill>
                  <a:srgbClr val="000099"/>
                </a:solidFill>
              </a:rPr>
              <a:t>   способности различать </a:t>
            </a:r>
          </a:p>
          <a:p>
            <a:pPr lvl="1" eaLnBrk="1" hangingPunct="1">
              <a:lnSpc>
                <a:spcPct val="90000"/>
              </a:lnSpc>
              <a:buClr>
                <a:srgbClr val="0000FF"/>
              </a:buClr>
              <a:buFont typeface="Wingdings" pitchFamily="2" charset="2"/>
              <a:buNone/>
            </a:pPr>
            <a:r>
              <a:rPr lang="ru-RU" sz="3200" b="1" smtClean="0">
                <a:solidFill>
                  <a:srgbClr val="000099"/>
                </a:solidFill>
              </a:rPr>
              <a:t>   гласные звуки;</a:t>
            </a:r>
          </a:p>
          <a:p>
            <a:pPr lvl="1" eaLnBrk="1" hangingPunct="1">
              <a:lnSpc>
                <a:spcPct val="90000"/>
              </a:lnSpc>
              <a:buClr>
                <a:srgbClr val="0000FF"/>
              </a:buClr>
              <a:buFont typeface="Wingdings" pitchFamily="2" charset="2"/>
              <a:buChar char="Ø"/>
            </a:pPr>
            <a:endParaRPr lang="ru-RU" sz="3200" b="1" smtClean="0">
              <a:solidFill>
                <a:srgbClr val="000099"/>
              </a:solidFill>
            </a:endParaRPr>
          </a:p>
          <a:p>
            <a:pPr lvl="1" eaLnBrk="1" hangingPunct="1">
              <a:lnSpc>
                <a:spcPct val="90000"/>
              </a:lnSpc>
              <a:buClr>
                <a:srgbClr val="0000FF"/>
              </a:buClr>
              <a:buFont typeface="Wingdings" pitchFamily="2" charset="2"/>
              <a:buChar char="Ø"/>
            </a:pPr>
            <a:r>
              <a:rPr lang="ru-RU" sz="3200" b="1" smtClean="0">
                <a:solidFill>
                  <a:srgbClr val="000099"/>
                </a:solidFill>
              </a:rPr>
              <a:t> Различать согласные </a:t>
            </a:r>
          </a:p>
          <a:p>
            <a:pPr lvl="1" eaLnBrk="1" hangingPunct="1">
              <a:lnSpc>
                <a:spcPct val="90000"/>
              </a:lnSpc>
              <a:buClr>
                <a:srgbClr val="0000FF"/>
              </a:buClr>
              <a:buFont typeface="Wingdings" pitchFamily="2" charset="2"/>
              <a:buNone/>
            </a:pPr>
            <a:r>
              <a:rPr lang="ru-RU" sz="3200" b="1" smtClean="0">
                <a:solidFill>
                  <a:srgbClr val="000099"/>
                </a:solidFill>
              </a:rPr>
              <a:t>    звуки.</a:t>
            </a:r>
          </a:p>
        </p:txBody>
      </p:sp>
      <p:sp>
        <p:nvSpPr>
          <p:cNvPr id="12293" name="WordArt 5"/>
          <p:cNvSpPr>
            <a:spLocks noChangeArrowheads="1" noChangeShapeType="1" noTextEdit="1"/>
          </p:cNvSpPr>
          <p:nvPr/>
        </p:nvSpPr>
        <p:spPr bwMode="auto">
          <a:xfrm>
            <a:off x="1447800" y="762000"/>
            <a:ext cx="7486650" cy="588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8200"/>
                    </a:gs>
                    <a:gs pos="10001">
                      <a:srgbClr val="FF0000"/>
                    </a:gs>
                    <a:gs pos="35001">
                      <a:srgbClr val="BA0066"/>
                    </a:gs>
                    <a:gs pos="70000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Стадии развития фонематического слуха:</a:t>
            </a:r>
          </a:p>
        </p:txBody>
      </p:sp>
      <p:pic>
        <p:nvPicPr>
          <p:cNvPr id="12295" name="Picture 7" descr="1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72225" y="3733800"/>
            <a:ext cx="27717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  <p:bldP spid="1229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7467600" cy="24384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>
                <a:srgbClr val="0000FF"/>
              </a:buClr>
              <a:buFont typeface="Wingdings" pitchFamily="2" charset="2"/>
              <a:buChar char="Ø"/>
              <a:defRPr/>
            </a:pPr>
            <a:r>
              <a:rPr lang="ru-RU" b="1" smtClean="0">
                <a:solidFill>
                  <a:srgbClr val="000099"/>
                </a:solidFill>
              </a:rPr>
              <a:t>Использование музыкальных инструментов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>
                <a:srgbClr val="0000FF"/>
              </a:buClr>
              <a:buFont typeface="Wingdings" pitchFamily="2" charset="2"/>
              <a:buChar char="Ø"/>
              <a:defRPr/>
            </a:pPr>
            <a:endParaRPr lang="ru-RU" b="1" smtClean="0">
              <a:solidFill>
                <a:srgbClr val="000099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>
                <a:srgbClr val="0000FF"/>
              </a:buClr>
              <a:buFont typeface="Wingdings" pitchFamily="2" charset="2"/>
              <a:buChar char="Ø"/>
              <a:defRPr/>
            </a:pPr>
            <a:r>
              <a:rPr lang="ru-RU" b="1" smtClean="0">
                <a:solidFill>
                  <a:srgbClr val="000099"/>
                </a:solidFill>
              </a:rPr>
              <a:t> Использование игрушек, различных  предметов.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ru-RU" b="1" i="1" u="sng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318" name="WordArt 6"/>
          <p:cNvSpPr>
            <a:spLocks noChangeArrowheads="1" noChangeShapeType="1" noTextEdit="1"/>
          </p:cNvSpPr>
          <p:nvPr/>
        </p:nvSpPr>
        <p:spPr bwMode="auto">
          <a:xfrm>
            <a:off x="1447800" y="685800"/>
            <a:ext cx="71628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8200"/>
                    </a:gs>
                    <a:gs pos="10001">
                      <a:srgbClr val="FF0000"/>
                    </a:gs>
                    <a:gs pos="35001">
                      <a:srgbClr val="BA0066"/>
                    </a:gs>
                    <a:gs pos="70000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Приемы воспитания слухового внимания</a:t>
            </a:r>
          </a:p>
        </p:txBody>
      </p:sp>
      <p:pic>
        <p:nvPicPr>
          <p:cNvPr id="13329" name="Picture 17" descr="clip_image00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5800" y="3657600"/>
            <a:ext cx="2362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3" name="Picture 21" descr="be6ce83e4f9f копия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19800" y="1828800"/>
            <a:ext cx="2895600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1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13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  <p:bldP spid="133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800000"/>
                </a:solidFill>
              </a:rPr>
              <a:t>Фонематическое восприятие</a:t>
            </a:r>
            <a:r>
              <a:rPr lang="ru-RU" b="1" smtClean="0"/>
              <a:t> </a:t>
            </a:r>
            <a:r>
              <a:rPr lang="ru-RU" b="1" smtClean="0">
                <a:solidFill>
                  <a:srgbClr val="000099"/>
                </a:solidFill>
              </a:rPr>
              <a:t>– </a:t>
            </a:r>
          </a:p>
          <a:p>
            <a:pPr eaLnBrk="1" hangingPunct="1">
              <a:buFontTx/>
              <a:buNone/>
            </a:pPr>
            <a:r>
              <a:rPr lang="ru-RU" b="1" smtClean="0">
                <a:solidFill>
                  <a:srgbClr val="000099"/>
                </a:solidFill>
              </a:rPr>
              <a:t>   способность различать фонемы</a:t>
            </a:r>
          </a:p>
          <a:p>
            <a:pPr eaLnBrk="1" hangingPunct="1">
              <a:buFontTx/>
              <a:buNone/>
            </a:pPr>
            <a:r>
              <a:rPr lang="ru-RU" b="1" smtClean="0">
                <a:solidFill>
                  <a:srgbClr val="000099"/>
                </a:solidFill>
              </a:rPr>
              <a:t>   родного языка и определять </a:t>
            </a:r>
          </a:p>
          <a:p>
            <a:pPr eaLnBrk="1" hangingPunct="1">
              <a:buFontTx/>
              <a:buNone/>
            </a:pPr>
            <a:r>
              <a:rPr lang="ru-RU" b="1" smtClean="0">
                <a:solidFill>
                  <a:srgbClr val="000099"/>
                </a:solidFill>
              </a:rPr>
              <a:t>   звуковой состав слова.</a:t>
            </a:r>
          </a:p>
        </p:txBody>
      </p:sp>
      <p:sp>
        <p:nvSpPr>
          <p:cNvPr id="14341" name="WordArt 5"/>
          <p:cNvSpPr>
            <a:spLocks noChangeArrowheads="1" noChangeShapeType="1" noTextEdit="1"/>
          </p:cNvSpPr>
          <p:nvPr/>
        </p:nvSpPr>
        <p:spPr bwMode="auto">
          <a:xfrm>
            <a:off x="1295400" y="609600"/>
            <a:ext cx="73152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8200"/>
                    </a:gs>
                    <a:gs pos="10001">
                      <a:srgbClr val="FF0000"/>
                    </a:gs>
                    <a:gs pos="35001">
                      <a:srgbClr val="BA0066"/>
                    </a:gs>
                    <a:gs pos="70000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Что такое «фонематическое восприятие»?</a:t>
            </a:r>
          </a:p>
        </p:txBody>
      </p:sp>
      <p:pic>
        <p:nvPicPr>
          <p:cNvPr id="14342" name="Picture 6" descr="0_802d8_53263e94_X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943600" y="3352800"/>
            <a:ext cx="2982913" cy="245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7" descr="P104012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1000" y="4191000"/>
            <a:ext cx="2667000" cy="199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  <p:bldP spid="1434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314</TotalTime>
  <Words>596</Words>
  <Application>Microsoft Office PowerPoint</Application>
  <PresentationFormat>Экран (4:3)</PresentationFormat>
  <Paragraphs>82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Wingdings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 Игры по развитию фонематического слуха  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Эльвира Булатова</dc:creator>
  <cp:lastModifiedBy>Эльвира Булатова</cp:lastModifiedBy>
  <cp:revision>45</cp:revision>
  <cp:lastPrinted>1601-01-01T00:00:00Z</cp:lastPrinted>
  <dcterms:created xsi:type="dcterms:W3CDTF">1601-01-01T00:00:00Z</dcterms:created>
  <dcterms:modified xsi:type="dcterms:W3CDTF">2022-12-04T13:12:07Z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