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9" r:id="rId5"/>
    <p:sldId id="295" r:id="rId6"/>
    <p:sldId id="293" r:id="rId7"/>
    <p:sldId id="294" r:id="rId8"/>
    <p:sldId id="274" r:id="rId9"/>
    <p:sldId id="275" r:id="rId10"/>
    <p:sldId id="280" r:id="rId11"/>
    <p:sldId id="292" r:id="rId12"/>
    <p:sldId id="28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1" autoAdjust="0"/>
    <p:restoredTop sz="94660"/>
  </p:normalViewPr>
  <p:slideViewPr>
    <p:cSldViewPr>
      <p:cViewPr varScale="1">
        <p:scale>
          <a:sx n="91" d="100"/>
          <a:sy n="91" d="100"/>
        </p:scale>
        <p:origin x="13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6C219-6BB9-487C-8AFE-199D1D1EF820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EEFAD-931C-45CF-8FF0-781CB1DD1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5BFC2-61B9-4442-A141-82CC95409A04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980D6-71A8-4DC5-B19A-0E2192DB2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795A6-4282-4028-A9FB-661168F0DAEB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F2281-D8A1-45AD-B4C8-A42DB0B22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78CC-9056-4C15-8FBA-B11963B8EBE7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6CA71-73CD-44B0-BBA5-1033EA8B3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A2220-2688-4314-AED4-1163B271DD23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534B4-808A-4ECD-A09B-C1115054C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E0ED2-437B-4190-B74C-82ECA09FC12F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FB9AC-8E88-4DA1-87DD-E3D47377F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DBD1-B8B9-4BBB-A2A3-597C3954303C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128FD-49E0-4EB5-92A9-B04842E79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B1106-073F-4EDB-A724-9492B8C2D060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FE7A5-CEDB-498B-B243-16E08B264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CE552-1C72-42C4-9C32-F63DD1F73870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AFDA3-0393-418E-A6E5-BA232BFDA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B84D5-5823-4F41-9ED6-0C7390BA2EE6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D81F9-B6EF-4098-B633-07389EBAD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C809D-86B9-4D3E-8285-9002493E8D4E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37D6B-75DF-4507-AF72-BCF327199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9F6FE-3E10-4833-AC91-FE8D07D43ACF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CDD3B-1ED5-4902-A7A9-0B7E09FBF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821B5-8C24-4084-A15A-13CB019F9ED8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1B8B1-5984-4CB9-A58E-EDA0CAFBB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800A71-7340-4023-9383-118CB430CED4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723728-C3F1-4E8D-B24B-632E88D9B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 txBox="1">
            <a:spLocks/>
          </p:cNvSpPr>
          <p:nvPr/>
        </p:nvSpPr>
        <p:spPr bwMode="auto">
          <a:xfrm>
            <a:off x="1258888" y="1052513"/>
            <a:ext cx="7273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600" dirty="0">
                <a:solidFill>
                  <a:srgbClr val="953735"/>
                </a:solidFill>
                <a:latin typeface="Times New Roman" pitchFamily="18" charset="0"/>
              </a:rPr>
              <a:t>Урок русского языка</a:t>
            </a:r>
          </a:p>
          <a:p>
            <a:pPr algn="ctr"/>
            <a:r>
              <a:rPr lang="ru-RU" sz="3600" dirty="0">
                <a:solidFill>
                  <a:srgbClr val="953735"/>
                </a:solidFill>
                <a:latin typeface="Times New Roman" pitchFamily="18" charset="0"/>
              </a:rPr>
              <a:t>УМК «Школа России»</a:t>
            </a:r>
          </a:p>
          <a:p>
            <a:pPr algn="ctr"/>
            <a:r>
              <a:rPr lang="ru-RU" sz="3600" dirty="0">
                <a:solidFill>
                  <a:srgbClr val="953735"/>
                </a:solidFill>
                <a:latin typeface="Times New Roman" pitchFamily="18" charset="0"/>
              </a:rPr>
              <a:t>Тема: </a:t>
            </a:r>
            <a:r>
              <a:rPr lang="ru-RU" sz="3600" dirty="0" smtClean="0">
                <a:solidFill>
                  <a:srgbClr val="953735"/>
                </a:solidFill>
                <a:latin typeface="Times New Roman" pitchFamily="18" charset="0"/>
              </a:rPr>
              <a:t>«Роль предлогов </a:t>
            </a:r>
            <a:r>
              <a:rPr lang="ru-RU" sz="3600" dirty="0">
                <a:solidFill>
                  <a:srgbClr val="953735"/>
                </a:solidFill>
                <a:latin typeface="Times New Roman" pitchFamily="18" charset="0"/>
              </a:rPr>
              <a:t>в </a:t>
            </a:r>
            <a:r>
              <a:rPr lang="ru-RU" sz="3600" dirty="0" smtClean="0">
                <a:solidFill>
                  <a:srgbClr val="953735"/>
                </a:solidFill>
                <a:latin typeface="Times New Roman" pitchFamily="18" charset="0"/>
              </a:rPr>
              <a:t>речи»</a:t>
            </a:r>
            <a:endParaRPr lang="ru-RU" sz="3600" dirty="0">
              <a:solidFill>
                <a:srgbClr val="953735"/>
              </a:solidFill>
              <a:latin typeface="Times New Roman" pitchFamily="18" charset="0"/>
            </a:endParaRP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938" y="4149725"/>
            <a:ext cx="3992562" cy="225583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2200" i="1" dirty="0" smtClean="0">
                <a:solidFill>
                  <a:schemeClr val="tx1"/>
                </a:solidFill>
                <a:cs typeface="Times New Roman" pitchFamily="18" charset="0"/>
              </a:rPr>
              <a:t>Подготовила :</a:t>
            </a:r>
          </a:p>
          <a:p>
            <a:pPr eaLnBrk="1" hangingPunct="1">
              <a:spcBef>
                <a:spcPct val="0"/>
              </a:spcBef>
            </a:pPr>
            <a:r>
              <a:rPr lang="ru-RU" sz="2200" i="1" dirty="0" smtClean="0">
                <a:solidFill>
                  <a:schemeClr val="tx1"/>
                </a:solidFill>
                <a:cs typeface="Times New Roman" pitchFamily="18" charset="0"/>
              </a:rPr>
              <a:t>Бычкова Е.Г., МБОУ «</a:t>
            </a:r>
            <a:r>
              <a:rPr lang="ru-RU" sz="2200" i="1" dirty="0" err="1" smtClean="0">
                <a:solidFill>
                  <a:schemeClr val="tx1"/>
                </a:solidFill>
                <a:cs typeface="Times New Roman" pitchFamily="18" charset="0"/>
              </a:rPr>
              <a:t>Нагорьевская</a:t>
            </a:r>
            <a:r>
              <a:rPr lang="ru-RU" sz="2200" i="1" dirty="0" smtClean="0">
                <a:solidFill>
                  <a:schemeClr val="tx1"/>
                </a:solidFill>
                <a:cs typeface="Times New Roman" pitchFamily="18" charset="0"/>
              </a:rPr>
              <a:t> СОШ»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4175993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002060"/>
                </a:solidFill>
              </a:rPr>
              <a:t>Р.т</a:t>
            </a:r>
            <a:r>
              <a:rPr lang="ru-RU" dirty="0" smtClean="0">
                <a:solidFill>
                  <a:srgbClr val="002060"/>
                </a:solidFill>
              </a:rPr>
              <a:t>. с. 53, упр. 115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выучить стихотворение - памятку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sz="4000" dirty="0" smtClean="0">
              <a:solidFill>
                <a:srgbClr val="4F6228"/>
              </a:solidFill>
            </a:endParaRPr>
          </a:p>
        </p:txBody>
      </p:sp>
      <p:sp>
        <p:nvSpPr>
          <p:cNvPr id="38914" name="Объект 4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575430"/>
              </p:ext>
            </p:extLst>
          </p:nvPr>
        </p:nvGraphicFramePr>
        <p:xfrm>
          <a:off x="1259631" y="1484784"/>
          <a:ext cx="6840762" cy="4104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1350">
                  <a:extLst>
                    <a:ext uri="{9D8B030D-6E8A-4147-A177-3AD203B41FA5}">
                      <a16:colId xmlns:a16="http://schemas.microsoft.com/office/drawing/2014/main" val="3712470989"/>
                    </a:ext>
                  </a:extLst>
                </a:gridCol>
                <a:gridCol w="5219412">
                  <a:extLst>
                    <a:ext uri="{9D8B030D-6E8A-4147-A177-3AD203B41FA5}">
                      <a16:colId xmlns:a16="http://schemas.microsoft.com/office/drawing/2014/main" val="2770743069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00"/>
                          </a:solidFill>
                          <a:effectLst/>
                        </a:rPr>
                        <a:t>Предлог  это</a:t>
                      </a:r>
                      <a:endParaRPr lang="ru-RU" sz="11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слово</a:t>
                      </a:r>
                      <a:r>
                        <a:rPr lang="ru-RU" sz="1800" dirty="0">
                          <a:effectLst/>
                        </a:rPr>
                        <a:t/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-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часть алфавита</a:t>
                      </a:r>
                      <a:b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- часть слова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40607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00"/>
                          </a:solidFill>
                          <a:effectLst/>
                        </a:rPr>
                        <a:t>Предлоги пишутся</a:t>
                      </a:r>
                      <a:endParaRPr lang="ru-RU" sz="11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-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слитно с другими словами</a:t>
                      </a:r>
                      <a:r>
                        <a:rPr lang="ru-RU" sz="1800" dirty="0">
                          <a:effectLst/>
                        </a:rPr>
                        <a:t/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-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раздельно с другими словами</a:t>
                      </a:r>
                      <a:r>
                        <a:rPr lang="ru-RU" sz="1800" dirty="0">
                          <a:solidFill>
                            <a:srgbClr val="FFFF00"/>
                          </a:solidFill>
                          <a:effectLst/>
                        </a:rPr>
                        <a:t/>
                      </a:r>
                      <a:br>
                        <a:rPr lang="ru-RU" sz="1800" dirty="0">
                          <a:solidFill>
                            <a:srgbClr val="FFFF00"/>
                          </a:solidFill>
                          <a:effectLst/>
                        </a:rPr>
                      </a:br>
                      <a:r>
                        <a:rPr lang="ru-RU" sz="1800" b="1" dirty="0">
                          <a:effectLst/>
                        </a:rPr>
                        <a:t>- по-разному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3223308517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00"/>
                          </a:solidFill>
                          <a:effectLst/>
                        </a:rPr>
                        <a:t>Предлоги служат</a:t>
                      </a:r>
                      <a:endParaRPr lang="ru-RU" sz="11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</a:rPr>
                        <a:t>для связи слов в предложении</a:t>
                      </a:r>
                      <a:r>
                        <a:rPr lang="ru-RU" sz="1800" dirty="0">
                          <a:effectLst/>
                        </a:rPr>
                        <a:t/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b="1" dirty="0">
                          <a:effectLst/>
                        </a:rPr>
                        <a:t>- не нужны совсем</a:t>
                      </a:r>
                      <a:br>
                        <a:rPr lang="ru-RU" sz="1800" b="1" dirty="0">
                          <a:effectLst/>
                        </a:rPr>
                      </a:br>
                      <a:r>
                        <a:rPr lang="ru-RU" sz="1800" b="1" dirty="0">
                          <a:effectLst/>
                        </a:rPr>
                        <a:t>- для красоты речи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409270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3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908050"/>
            <a:ext cx="8229600" cy="41052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solidFill>
                  <a:schemeClr val="accent6">
                    <a:lumMod val="50000"/>
                  </a:schemeClr>
                </a:solidFill>
              </a:rPr>
              <a:t>Молодцы!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3"/>
          <p:cNvSpPr>
            <a:spLocks noGrp="1"/>
          </p:cNvSpPr>
          <p:nvPr>
            <p:ph type="title"/>
          </p:nvPr>
        </p:nvSpPr>
        <p:spPr>
          <a:xfrm>
            <a:off x="457200" y="1484313"/>
            <a:ext cx="8229600" cy="2952750"/>
          </a:xfrm>
        </p:spPr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984807"/>
                </a:solidFill>
              </a:rPr>
              <a:t>Земля заботу любит.</a:t>
            </a:r>
          </a:p>
        </p:txBody>
      </p:sp>
      <p:pic>
        <p:nvPicPr>
          <p:cNvPr id="4" name="Рисунок 4" descr="http://img-fotki.yandex.ru/get/5308/89635038.618/0_6faf0_1105a8aa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8482" y="3717032"/>
            <a:ext cx="22701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692150"/>
            <a:ext cx="7127875" cy="14414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solidFill>
                  <a:schemeClr val="accent6">
                    <a:lumMod val="50000"/>
                  </a:schemeClr>
                </a:solidFill>
              </a:rPr>
              <a:t>Чистописание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600" i="1" dirty="0" smtClean="0">
                <a:latin typeface="+mn-lt"/>
                <a:cs typeface="Aparajita" panose="020B0604020202020204" pitchFamily="34" charset="0"/>
              </a:rPr>
              <a:t>.</a:t>
            </a:r>
            <a:endParaRPr lang="ru-RU" sz="3600" i="1" dirty="0">
              <a:latin typeface="+mn-lt"/>
              <a:cs typeface="Aparajita" panose="020B0604020202020204" pitchFamily="34" charset="0"/>
            </a:endParaRP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827088" y="2492375"/>
            <a:ext cx="7632700" cy="288131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6000" i="1" dirty="0">
                <a:solidFill>
                  <a:srgbClr val="002060"/>
                </a:solidFill>
              </a:rPr>
              <a:t>Земля заботу любит</a:t>
            </a:r>
            <a:r>
              <a:rPr lang="ru-RU" sz="6000" dirty="0" smtClean="0">
                <a:solidFill>
                  <a:srgbClr val="002060"/>
                </a:solidFill>
              </a:rPr>
              <a:t>.</a:t>
            </a:r>
          </a:p>
          <a:p>
            <a:pPr marL="0" indent="0" eaLnBrk="1" hangingPunct="1">
              <a:buNone/>
            </a:pPr>
            <a:r>
              <a:rPr lang="ru-RU" sz="6000" i="1" dirty="0">
                <a:solidFill>
                  <a:srgbClr val="002060"/>
                </a:solidFill>
              </a:rPr>
              <a:t>м</a:t>
            </a:r>
            <a:r>
              <a:rPr lang="ru-RU" sz="6000" i="1" dirty="0" smtClean="0">
                <a:solidFill>
                  <a:srgbClr val="002060"/>
                </a:solidFill>
              </a:rPr>
              <a:t>ля </a:t>
            </a:r>
            <a:r>
              <a:rPr lang="ru-RU" sz="6000" i="1" dirty="0" err="1" smtClean="0">
                <a:solidFill>
                  <a:srgbClr val="002060"/>
                </a:solidFill>
              </a:rPr>
              <a:t>мля</a:t>
            </a:r>
            <a:r>
              <a:rPr lang="ru-RU" sz="6000" i="1" dirty="0" smtClean="0">
                <a:solidFill>
                  <a:srgbClr val="002060"/>
                </a:solidFill>
              </a:rPr>
              <a:t> </a:t>
            </a:r>
            <a:r>
              <a:rPr lang="ru-RU" sz="6000" i="1" dirty="0" err="1" smtClean="0">
                <a:solidFill>
                  <a:srgbClr val="002060"/>
                </a:solidFill>
              </a:rPr>
              <a:t>мля</a:t>
            </a:r>
            <a:r>
              <a:rPr lang="ru-RU" sz="6000" i="1" dirty="0" smtClean="0">
                <a:solidFill>
                  <a:srgbClr val="002060"/>
                </a:solidFill>
              </a:rPr>
              <a:t> </a:t>
            </a:r>
            <a:r>
              <a:rPr lang="ru-RU" sz="6000" i="1" dirty="0" err="1" smtClean="0">
                <a:solidFill>
                  <a:srgbClr val="002060"/>
                </a:solidFill>
              </a:rPr>
              <a:t>мля</a:t>
            </a:r>
            <a:r>
              <a:rPr lang="ru-RU" sz="6000" i="1" dirty="0" smtClean="0">
                <a:solidFill>
                  <a:srgbClr val="002060"/>
                </a:solidFill>
              </a:rPr>
              <a:t> </a:t>
            </a:r>
            <a:r>
              <a:rPr lang="ru-RU" sz="6000" i="1" dirty="0" err="1" smtClean="0">
                <a:solidFill>
                  <a:srgbClr val="002060"/>
                </a:solidFill>
              </a:rPr>
              <a:t>мля</a:t>
            </a:r>
            <a:endParaRPr lang="ru-RU" sz="6000" i="1" dirty="0" smtClean="0">
              <a:solidFill>
                <a:srgbClr val="002060"/>
              </a:solidFill>
            </a:endParaRPr>
          </a:p>
        </p:txBody>
      </p:sp>
      <p:pic>
        <p:nvPicPr>
          <p:cNvPr id="4" name="Рисунок 4" descr="http://img-fotki.yandex.ru/get/5308/89635038.618/0_6faf0_1105a8aa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73763" y="4581128"/>
            <a:ext cx="22701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371600" y="549275"/>
            <a:ext cx="7086600" cy="14398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Тема урока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subTitle" idx="1"/>
          </p:nvPr>
        </p:nvSpPr>
        <p:spPr>
          <a:xfrm>
            <a:off x="971550" y="2349500"/>
            <a:ext cx="7848600" cy="19431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Роль предлогов в речи</a:t>
            </a: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4800" dirty="0" smtClean="0">
                <a:solidFill>
                  <a:srgbClr val="FF0000"/>
                </a:solidFill>
                <a:latin typeface="+mn-lt"/>
              </a:rPr>
            </a:br>
            <a:r>
              <a:rPr lang="ru-RU" sz="4800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+mn-lt"/>
              </a:rPr>
            </a:br>
            <a:r>
              <a:rPr lang="ru-RU" sz="4600" dirty="0" smtClean="0">
                <a:solidFill>
                  <a:srgbClr val="FF0000"/>
                </a:solidFill>
                <a:latin typeface="+mn-lt"/>
              </a:rPr>
              <a:t>Алгоритм изучения частей речи</a:t>
            </a:r>
            <a:r>
              <a:rPr lang="ru-RU" dirty="0">
                <a:solidFill>
                  <a:srgbClr val="FF0000"/>
                </a:solidFill>
                <a:latin typeface="+mn-lt"/>
              </a:rPr>
              <a:t/>
            </a:r>
            <a:br>
              <a:rPr lang="ru-RU" dirty="0">
                <a:solidFill>
                  <a:srgbClr val="FF0000"/>
                </a:solidFill>
                <a:latin typeface="+mn-lt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17638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Часть </a:t>
            </a:r>
            <a:r>
              <a:rPr lang="ru-RU" sz="4000" b="1" dirty="0">
                <a:solidFill>
                  <a:srgbClr val="002060"/>
                </a:solidFill>
                <a:latin typeface="+mn-lt"/>
              </a:rPr>
              <a:t>речи</a:t>
            </a:r>
          </a:p>
          <a:p>
            <a:pPr marL="514350" indent="-514350">
              <a:buAutoNum type="arabicPeriod"/>
              <a:defRPr/>
            </a:pPr>
            <a:r>
              <a:rPr lang="ru-RU" sz="4000" b="1" dirty="0">
                <a:solidFill>
                  <a:srgbClr val="002060"/>
                </a:solidFill>
                <a:latin typeface="+mn-lt"/>
              </a:rPr>
              <a:t>На какие вопросы отвечает</a:t>
            </a:r>
          </a:p>
          <a:p>
            <a:pPr marL="514350" indent="-514350">
              <a:buAutoNum type="arabicPeriod"/>
              <a:defRPr/>
            </a:pPr>
            <a:r>
              <a:rPr lang="ru-RU" sz="4000" b="1" dirty="0">
                <a:solidFill>
                  <a:srgbClr val="002060"/>
                </a:solidFill>
                <a:latin typeface="+mn-lt"/>
              </a:rPr>
              <a:t>Что обозначает</a:t>
            </a:r>
          </a:p>
          <a:p>
            <a:pPr marL="514350" indent="-514350">
              <a:buAutoNum type="arabicPeriod"/>
              <a:defRPr/>
            </a:pPr>
            <a:r>
              <a:rPr lang="ru-RU" sz="4000" b="1" dirty="0">
                <a:solidFill>
                  <a:srgbClr val="002060"/>
                </a:solidFill>
                <a:latin typeface="+mn-lt"/>
              </a:rPr>
              <a:t>Для чего нужны</a:t>
            </a:r>
          </a:p>
          <a:p>
            <a:pPr marL="514350" indent="-514350">
              <a:buAutoNum type="arabicPeriod"/>
              <a:defRPr/>
            </a:pPr>
            <a:r>
              <a:rPr lang="ru-RU" sz="4000" b="1" dirty="0">
                <a:solidFill>
                  <a:srgbClr val="002060"/>
                </a:solidFill>
                <a:latin typeface="+mn-lt"/>
              </a:rPr>
              <a:t>Роль в предложении</a:t>
            </a:r>
          </a:p>
          <a:p>
            <a:pPr marL="514350" indent="-514350">
              <a:buAutoNum type="arabicPeriod"/>
              <a:defRPr/>
            </a:pPr>
            <a:r>
              <a:rPr lang="ru-RU" sz="4000" b="1" dirty="0">
                <a:solidFill>
                  <a:srgbClr val="002060"/>
                </a:solidFill>
                <a:latin typeface="+mn-lt"/>
              </a:rPr>
              <a:t>С какими частями речи употребляется</a:t>
            </a:r>
          </a:p>
        </p:txBody>
      </p:sp>
    </p:spTree>
    <p:extLst>
      <p:ext uri="{BB962C8B-B14F-4D97-AF65-F5344CB8AC3E}">
        <p14:creationId xmlns:p14="http://schemas.microsoft.com/office/powerpoint/2010/main" val="270598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Дорогие </a:t>
            </a:r>
            <a:r>
              <a:rPr lang="ru-RU" sz="4800" dirty="0">
                <a:solidFill>
                  <a:srgbClr val="002060"/>
                </a:solidFill>
              </a:rPr>
              <a:t>дети!</a:t>
            </a:r>
          </a:p>
          <a:p>
            <a:pPr marL="0" indent="0" algn="ctr">
              <a:buNone/>
            </a:pPr>
            <a:r>
              <a:rPr lang="ru-RU" sz="4800" dirty="0">
                <a:solidFill>
                  <a:srgbClr val="002060"/>
                </a:solidFill>
              </a:rPr>
              <a:t>…нетерпением  жду встречи …вами!  Спешу … вам … цветами …легком облаке. Весна.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41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>
                <a:solidFill>
                  <a:srgbClr val="002060"/>
                </a:solidFill>
              </a:rPr>
              <a:t>Дорогие дети!</a:t>
            </a: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С</a:t>
            </a:r>
            <a:r>
              <a:rPr lang="ru-RU" sz="4800" dirty="0" smtClean="0">
                <a:solidFill>
                  <a:srgbClr val="002060"/>
                </a:solidFill>
              </a:rPr>
              <a:t> нетерпением </a:t>
            </a:r>
            <a:r>
              <a:rPr lang="ru-RU" sz="4800" dirty="0">
                <a:solidFill>
                  <a:srgbClr val="002060"/>
                </a:solidFill>
              </a:rPr>
              <a:t> жду встречи </a:t>
            </a:r>
            <a:r>
              <a:rPr lang="ru-RU" sz="4800" dirty="0" smtClean="0">
                <a:solidFill>
                  <a:srgbClr val="FF0000"/>
                </a:solidFill>
              </a:rPr>
              <a:t>с</a:t>
            </a:r>
            <a:r>
              <a:rPr lang="ru-RU" sz="4800" dirty="0" smtClean="0">
                <a:solidFill>
                  <a:srgbClr val="002060"/>
                </a:solidFill>
              </a:rPr>
              <a:t> вами</a:t>
            </a:r>
            <a:r>
              <a:rPr lang="ru-RU" sz="4800" dirty="0">
                <a:solidFill>
                  <a:srgbClr val="002060"/>
                </a:solidFill>
              </a:rPr>
              <a:t>!  Спешу </a:t>
            </a:r>
            <a:r>
              <a:rPr lang="ru-RU" sz="4800" dirty="0" smtClean="0">
                <a:solidFill>
                  <a:srgbClr val="FF0000"/>
                </a:solidFill>
              </a:rPr>
              <a:t>к</a:t>
            </a:r>
            <a:r>
              <a:rPr lang="ru-RU" sz="4800" dirty="0" smtClean="0">
                <a:solidFill>
                  <a:srgbClr val="002060"/>
                </a:solidFill>
              </a:rPr>
              <a:t> вам с </a:t>
            </a:r>
            <a:r>
              <a:rPr lang="ru-RU" sz="4800" dirty="0">
                <a:solidFill>
                  <a:srgbClr val="002060"/>
                </a:solidFill>
              </a:rPr>
              <a:t>цветами </a:t>
            </a:r>
            <a:r>
              <a:rPr lang="ru-RU" sz="4800" dirty="0" smtClean="0">
                <a:solidFill>
                  <a:srgbClr val="FF0000"/>
                </a:solidFill>
              </a:rPr>
              <a:t>на</a:t>
            </a:r>
            <a:r>
              <a:rPr lang="ru-RU" sz="4800" dirty="0" smtClean="0">
                <a:solidFill>
                  <a:srgbClr val="002060"/>
                </a:solidFill>
              </a:rPr>
              <a:t> легком </a:t>
            </a:r>
            <a:r>
              <a:rPr lang="ru-RU" sz="4800" dirty="0">
                <a:solidFill>
                  <a:srgbClr val="002060"/>
                </a:solidFill>
              </a:rPr>
              <a:t>облаке. </a:t>
            </a:r>
            <a:endParaRPr lang="ru-RU" sz="48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Весна</a:t>
            </a:r>
            <a:r>
              <a:rPr lang="ru-RU" sz="4800" dirty="0">
                <a:solidFill>
                  <a:srgbClr val="002060"/>
                </a:solidFill>
              </a:rPr>
              <a:t>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7965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1125538"/>
            <a:ext cx="8229600" cy="3959225"/>
          </a:xfrm>
        </p:spPr>
        <p:txBody>
          <a:bodyPr/>
          <a:lstStyle/>
          <a:p>
            <a:pPr algn="l" eaLnBrk="1" hangingPunct="1"/>
            <a:r>
              <a:rPr lang="ru-RU" sz="3600" dirty="0" smtClean="0"/>
              <a:t>пушистый, под, заяц, ёлочкой, построил, дом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белочка, ветку, ветки, с, рыжая, прыгает, на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кот, серый, подошел, забору, к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1438"/>
            <a:ext cx="8229600" cy="381635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Пушистый заяц построил дом </a:t>
            </a:r>
            <a:r>
              <a:rPr lang="ru-RU" sz="3600" u="sng" dirty="0" smtClean="0"/>
              <a:t>под</a:t>
            </a:r>
            <a:r>
              <a:rPr lang="ru-RU" sz="3600" dirty="0" smtClean="0"/>
              <a:t> ёлочкой.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Рыжая белочка прыгает </a:t>
            </a:r>
            <a:r>
              <a:rPr lang="ru-RU" sz="3600" u="sng" dirty="0" smtClean="0"/>
              <a:t>с</a:t>
            </a:r>
            <a:r>
              <a:rPr lang="ru-RU" sz="3600" dirty="0" smtClean="0"/>
              <a:t> ветки </a:t>
            </a:r>
            <a:r>
              <a:rPr lang="ru-RU" sz="3600" u="sng" dirty="0" smtClean="0"/>
              <a:t>на</a:t>
            </a:r>
            <a:r>
              <a:rPr lang="ru-RU" sz="3600" dirty="0" smtClean="0"/>
              <a:t> ветку.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Серый кот подошёл </a:t>
            </a:r>
            <a:r>
              <a:rPr lang="ru-RU" sz="3600" u="sng" dirty="0" smtClean="0"/>
              <a:t>к</a:t>
            </a:r>
            <a:r>
              <a:rPr lang="ru-RU" sz="3600" dirty="0" smtClean="0"/>
              <a:t> забору.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110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Aparajita</vt:lpstr>
      <vt:lpstr>Arial</vt:lpstr>
      <vt:lpstr>Calibri</vt:lpstr>
      <vt:lpstr>Times New Roman</vt:lpstr>
      <vt:lpstr>Тема Office</vt:lpstr>
      <vt:lpstr>Презентация PowerPoint</vt:lpstr>
      <vt:lpstr>Земля заботу любит.</vt:lpstr>
      <vt:lpstr> Чистописание  .</vt:lpstr>
      <vt:lpstr>Тема урока:</vt:lpstr>
      <vt:lpstr>  Алгоритм изучения частей речи </vt:lpstr>
      <vt:lpstr>Презентация PowerPoint</vt:lpstr>
      <vt:lpstr>Презентация PowerPoint</vt:lpstr>
      <vt:lpstr>пушистый, под, заяц, ёлочкой, построил, дом  белочка, ветку, ветки, с, рыжая, прыгает, на  кот, серый, подошел, забору, к  </vt:lpstr>
      <vt:lpstr>Пушистый заяц построил дом под ёлочкой.  Рыжая белочка прыгает с ветки на ветку.  Серый кот подошёл к забору.  .</vt:lpstr>
      <vt:lpstr>Домашнее задание  Р.т. с. 53, упр. 115 выучить стихотворение - памятку 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38</cp:revision>
  <dcterms:created xsi:type="dcterms:W3CDTF">2013-08-20T23:50:31Z</dcterms:created>
  <dcterms:modified xsi:type="dcterms:W3CDTF">2021-04-22T03:11:41Z</dcterms:modified>
</cp:coreProperties>
</file>