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79ADF9D-81B4-42B8-A84B-62411CDFCECB}">
  <a:tblStyle styleId="{679ADF9D-81B4-42B8-A84B-62411CDFCEC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23c70b70e0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23c70b70e0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a4a5d86801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a4a5d86801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23c70b70e0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23c70b70e0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23c70b70e0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23c70b70e0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23c70b70e0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23c70b70e0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23c70b70e0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23c70b70e0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23c70b70e0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23c70b70e0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23c70b70e0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23c70b70e0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23c70b70e0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23c70b70e0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23c70b70e0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123c70b70e0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23c70b70e0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23c70b70e0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23c70b70e0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23c70b70e0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23c70b70e0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123c70b70e0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a4a5d86801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1a4a5d86801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a4a5d8680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a4a5d868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23c70b70e0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23c70b70e0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a4a5d8680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a4a5d8680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23c70b70e0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23c70b70e0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a4a5d86801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a4a5d8680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23c70b70e0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23c70b70e0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a4a5d86801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a4a5d86801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650" y="536550"/>
            <a:ext cx="8520600" cy="185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6200"/>
              <a:t>СЕВЕРНАЯ АМЕРИКА</a:t>
            </a:r>
            <a:endParaRPr sz="62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-65900" y="2316950"/>
            <a:ext cx="8520600" cy="173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500">
                <a:solidFill>
                  <a:srgbClr val="FFFFFF"/>
                </a:solidFill>
              </a:rPr>
              <a:t>географическое положение</a:t>
            </a:r>
            <a:endParaRPr sz="35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500">
                <a:solidFill>
                  <a:srgbClr val="FFFFFF"/>
                </a:solidFill>
              </a:rPr>
              <a:t>(работаем с картами атласа)</a:t>
            </a:r>
            <a:endParaRPr sz="35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320"/>
              <a:t>Заполните пропуски в предложениях:</a:t>
            </a:r>
            <a:endParaRPr sz="3320"/>
          </a:p>
        </p:txBody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311700" y="1406125"/>
            <a:ext cx="8520600" cy="316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042">
              <a:solidFill>
                <a:srgbClr val="FFFFF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ru" sz="4342">
                <a:solidFill>
                  <a:srgbClr val="FFFFFF"/>
                </a:solidFill>
                <a:highlight>
                  <a:schemeClr val="lt1"/>
                </a:highlight>
              </a:rPr>
              <a:t>От Евразии Северную Америку. отделяет_________________.</a:t>
            </a:r>
            <a:endParaRPr sz="4342">
              <a:solidFill>
                <a:srgbClr val="FFFFF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2597">
              <a:solidFill>
                <a:srgbClr val="FFFFFF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320"/>
              <a:t>Заполните пропуски в предложениях:</a:t>
            </a:r>
            <a:endParaRPr sz="3320"/>
          </a:p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>
            <a:off x="311700" y="1406125"/>
            <a:ext cx="8520600" cy="316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042">
              <a:solidFill>
                <a:srgbClr val="FFFFF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ru" sz="4342">
                <a:solidFill>
                  <a:srgbClr val="FFFFFF"/>
                </a:solidFill>
                <a:highlight>
                  <a:schemeClr val="lt1"/>
                </a:highlight>
              </a:rPr>
              <a:t>От Евразии Северную Америку. отделяет </a:t>
            </a:r>
            <a:r>
              <a:rPr lang="ru" sz="4342">
                <a:solidFill>
                  <a:srgbClr val="FFFF00"/>
                </a:solidFill>
                <a:highlight>
                  <a:schemeClr val="lt1"/>
                </a:highlight>
              </a:rPr>
              <a:t>Берингов пролив</a:t>
            </a:r>
            <a:r>
              <a:rPr lang="ru" sz="4342">
                <a:solidFill>
                  <a:srgbClr val="FFFFFF"/>
                </a:solidFill>
                <a:highlight>
                  <a:schemeClr val="lt1"/>
                </a:highlight>
              </a:rPr>
              <a:t>.</a:t>
            </a:r>
            <a:endParaRPr sz="4342">
              <a:solidFill>
                <a:srgbClr val="FFFFF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2597">
              <a:solidFill>
                <a:srgbClr val="FFFFFF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320"/>
              <a:t>Заполните пропуски в таблице:</a:t>
            </a:r>
            <a:endParaRPr sz="3320"/>
          </a:p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042">
              <a:solidFill>
                <a:srgbClr val="FFFFF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2597">
              <a:solidFill>
                <a:srgbClr val="FFFFFF"/>
              </a:solidFill>
              <a:highlight>
                <a:schemeClr val="lt1"/>
              </a:highlight>
            </a:endParaRPr>
          </a:p>
        </p:txBody>
      </p:sp>
      <p:graphicFrame>
        <p:nvGraphicFramePr>
          <p:cNvPr id="122" name="Google Shape;122;p24"/>
          <p:cNvGraphicFramePr/>
          <p:nvPr/>
        </p:nvGraphicFramePr>
        <p:xfrm>
          <a:off x="95250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{679ADF9D-81B4-42B8-A84B-62411CDFCECB}</a:tableStyleId>
              </a:tblPr>
              <a:tblGrid>
                <a:gridCol w="1228900"/>
                <a:gridCol w="3116050"/>
                <a:gridCol w="28940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точки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название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координаты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С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Ю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З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В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320"/>
              <a:t>Заполните пропуски в таблице:</a:t>
            </a:r>
            <a:endParaRPr sz="3320"/>
          </a:p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042">
              <a:solidFill>
                <a:srgbClr val="FFFFF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2597">
              <a:solidFill>
                <a:srgbClr val="FFFFFF"/>
              </a:solidFill>
              <a:highlight>
                <a:schemeClr val="lt1"/>
              </a:highlight>
            </a:endParaRPr>
          </a:p>
        </p:txBody>
      </p:sp>
      <p:graphicFrame>
        <p:nvGraphicFramePr>
          <p:cNvPr id="129" name="Google Shape;129;p25"/>
          <p:cNvGraphicFramePr/>
          <p:nvPr/>
        </p:nvGraphicFramePr>
        <p:xfrm>
          <a:off x="48995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{679ADF9D-81B4-42B8-A84B-62411CDFCECB}</a:tableStyleId>
              </a:tblPr>
              <a:tblGrid>
                <a:gridCol w="1173375"/>
                <a:gridCol w="4207675"/>
                <a:gridCol w="31160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точки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название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координаты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С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3300">
                          <a:solidFill>
                            <a:schemeClr val="dk1"/>
                          </a:solidFill>
                        </a:rPr>
                        <a:t>м. Мёрчисон</a:t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Ю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З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В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320"/>
              <a:t>Заполните пропуски в таблице:</a:t>
            </a:r>
            <a:endParaRPr sz="3320"/>
          </a:p>
        </p:txBody>
      </p:sp>
      <p:sp>
        <p:nvSpPr>
          <p:cNvPr id="135" name="Google Shape;135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042">
              <a:solidFill>
                <a:srgbClr val="FFFFF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2597">
              <a:solidFill>
                <a:srgbClr val="FFFFFF"/>
              </a:solidFill>
              <a:highlight>
                <a:schemeClr val="lt1"/>
              </a:highlight>
            </a:endParaRPr>
          </a:p>
        </p:txBody>
      </p:sp>
      <p:graphicFrame>
        <p:nvGraphicFramePr>
          <p:cNvPr id="136" name="Google Shape;136;p26"/>
          <p:cNvGraphicFramePr/>
          <p:nvPr/>
        </p:nvGraphicFramePr>
        <p:xfrm>
          <a:off x="48995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{679ADF9D-81B4-42B8-A84B-62411CDFCECB}</a:tableStyleId>
              </a:tblPr>
              <a:tblGrid>
                <a:gridCol w="1173375"/>
                <a:gridCol w="4207675"/>
                <a:gridCol w="31160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точки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название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координаты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С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3300">
                          <a:solidFill>
                            <a:schemeClr val="dk1"/>
                          </a:solidFill>
                        </a:rPr>
                        <a:t>м. Мёрчисон</a:t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2700">
                          <a:solidFill>
                            <a:srgbClr val="FFFFFF"/>
                          </a:solidFill>
                          <a:highlight>
                            <a:srgbClr val="333333"/>
                          </a:highlight>
                        </a:rPr>
                        <a:t>71° с. ш. 94°з. д.</a:t>
                      </a:r>
                      <a:endParaRPr b="1" sz="4600">
                        <a:solidFill>
                          <a:srgbClr val="FFFFFF"/>
                        </a:solidFill>
                        <a:highlight>
                          <a:srgbClr val="333333"/>
                        </a:highlight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Ю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З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В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320"/>
              <a:t>Заполните пропуски в таблице:</a:t>
            </a:r>
            <a:endParaRPr sz="3320"/>
          </a:p>
        </p:txBody>
      </p:sp>
      <p:sp>
        <p:nvSpPr>
          <p:cNvPr id="142" name="Google Shape;142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042">
              <a:solidFill>
                <a:srgbClr val="FFFFF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2597">
              <a:solidFill>
                <a:srgbClr val="FFFFFF"/>
              </a:solidFill>
              <a:highlight>
                <a:schemeClr val="lt1"/>
              </a:highlight>
            </a:endParaRPr>
          </a:p>
        </p:txBody>
      </p:sp>
      <p:graphicFrame>
        <p:nvGraphicFramePr>
          <p:cNvPr id="143" name="Google Shape;143;p27"/>
          <p:cNvGraphicFramePr/>
          <p:nvPr/>
        </p:nvGraphicFramePr>
        <p:xfrm>
          <a:off x="48995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{679ADF9D-81B4-42B8-A84B-62411CDFCECB}</a:tableStyleId>
              </a:tblPr>
              <a:tblGrid>
                <a:gridCol w="1173375"/>
                <a:gridCol w="4207675"/>
                <a:gridCol w="31160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точки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название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координаты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С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3300">
                          <a:solidFill>
                            <a:schemeClr val="dk1"/>
                          </a:solidFill>
                        </a:rPr>
                        <a:t>м. Мёрчисон</a:t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2700">
                          <a:solidFill>
                            <a:srgbClr val="FFFFFF"/>
                          </a:solidFill>
                          <a:highlight>
                            <a:srgbClr val="333333"/>
                          </a:highlight>
                        </a:rPr>
                        <a:t>71° с. ш. 94°з. д.</a:t>
                      </a:r>
                      <a:endParaRPr b="1" sz="4600">
                        <a:solidFill>
                          <a:srgbClr val="FFFFFF"/>
                        </a:solidFill>
                        <a:highlight>
                          <a:srgbClr val="333333"/>
                        </a:highlight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Ю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3300">
                          <a:solidFill>
                            <a:schemeClr val="dk1"/>
                          </a:solidFill>
                        </a:rPr>
                        <a:t>м. Марьято</a:t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З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В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320"/>
              <a:t>Заполните пропуски в таблице:</a:t>
            </a:r>
            <a:endParaRPr sz="3320"/>
          </a:p>
        </p:txBody>
      </p:sp>
      <p:sp>
        <p:nvSpPr>
          <p:cNvPr id="149" name="Google Shape;149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042">
              <a:solidFill>
                <a:srgbClr val="FFFFF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2597">
              <a:solidFill>
                <a:srgbClr val="FFFFFF"/>
              </a:solidFill>
              <a:highlight>
                <a:schemeClr val="lt1"/>
              </a:highlight>
            </a:endParaRPr>
          </a:p>
        </p:txBody>
      </p:sp>
      <p:graphicFrame>
        <p:nvGraphicFramePr>
          <p:cNvPr id="150" name="Google Shape;150;p28"/>
          <p:cNvGraphicFramePr/>
          <p:nvPr/>
        </p:nvGraphicFramePr>
        <p:xfrm>
          <a:off x="48995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{679ADF9D-81B4-42B8-A84B-62411CDFCECB}</a:tableStyleId>
              </a:tblPr>
              <a:tblGrid>
                <a:gridCol w="1173375"/>
                <a:gridCol w="4207675"/>
                <a:gridCol w="31160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точки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название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координаты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С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3300">
                          <a:solidFill>
                            <a:schemeClr val="dk1"/>
                          </a:solidFill>
                        </a:rPr>
                        <a:t>м. Мёрчисон</a:t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2700">
                          <a:solidFill>
                            <a:srgbClr val="FFFFFF"/>
                          </a:solidFill>
                          <a:highlight>
                            <a:srgbClr val="333333"/>
                          </a:highlight>
                        </a:rPr>
                        <a:t>71° с. ш. 94°з. д.</a:t>
                      </a:r>
                      <a:endParaRPr b="1" sz="4600">
                        <a:solidFill>
                          <a:srgbClr val="FFFFFF"/>
                        </a:solidFill>
                        <a:highlight>
                          <a:srgbClr val="333333"/>
                        </a:highlight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Ю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3300">
                          <a:solidFill>
                            <a:schemeClr val="dk1"/>
                          </a:solidFill>
                        </a:rPr>
                        <a:t>м. Марьято</a:t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2750">
                          <a:solidFill>
                            <a:srgbClr val="FFFFFF"/>
                          </a:solidFill>
                          <a:highlight>
                            <a:srgbClr val="000000"/>
                          </a:highlight>
                        </a:rPr>
                        <a:t>7° с. ш. 80°з. д.</a:t>
                      </a:r>
                      <a:endParaRPr b="1" sz="4700">
                        <a:solidFill>
                          <a:srgbClr val="FFFFFF"/>
                        </a:solidFill>
                        <a:highlight>
                          <a:srgbClr val="000000"/>
                        </a:highlight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З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В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320"/>
              <a:t>Заполните пропуски в таблице:</a:t>
            </a:r>
            <a:endParaRPr sz="3320"/>
          </a:p>
        </p:txBody>
      </p:sp>
      <p:sp>
        <p:nvSpPr>
          <p:cNvPr id="156" name="Google Shape;156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042">
              <a:solidFill>
                <a:srgbClr val="FFFFF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2597">
              <a:solidFill>
                <a:srgbClr val="FFFFFF"/>
              </a:solidFill>
              <a:highlight>
                <a:schemeClr val="lt1"/>
              </a:highlight>
            </a:endParaRPr>
          </a:p>
        </p:txBody>
      </p:sp>
      <p:graphicFrame>
        <p:nvGraphicFramePr>
          <p:cNvPr id="157" name="Google Shape;157;p29"/>
          <p:cNvGraphicFramePr/>
          <p:nvPr/>
        </p:nvGraphicFramePr>
        <p:xfrm>
          <a:off x="48995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{679ADF9D-81B4-42B8-A84B-62411CDFCECB}</a:tableStyleId>
              </a:tblPr>
              <a:tblGrid>
                <a:gridCol w="1173375"/>
                <a:gridCol w="4207675"/>
                <a:gridCol w="31160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точки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название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координаты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С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3300">
                          <a:solidFill>
                            <a:schemeClr val="dk1"/>
                          </a:solidFill>
                        </a:rPr>
                        <a:t>м. Мёрчисон</a:t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2700">
                          <a:solidFill>
                            <a:srgbClr val="FFFFFF"/>
                          </a:solidFill>
                          <a:highlight>
                            <a:srgbClr val="333333"/>
                          </a:highlight>
                        </a:rPr>
                        <a:t>71° с. ш. 94°з. д.</a:t>
                      </a:r>
                      <a:endParaRPr b="1" sz="4600">
                        <a:solidFill>
                          <a:srgbClr val="FFFFFF"/>
                        </a:solidFill>
                        <a:highlight>
                          <a:srgbClr val="333333"/>
                        </a:highlight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Ю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3300">
                          <a:solidFill>
                            <a:schemeClr val="dk1"/>
                          </a:solidFill>
                        </a:rPr>
                        <a:t>м. Марьято</a:t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2750">
                          <a:solidFill>
                            <a:srgbClr val="FFFFFF"/>
                          </a:solidFill>
                          <a:highlight>
                            <a:srgbClr val="000000"/>
                          </a:highlight>
                        </a:rPr>
                        <a:t>7° с. ш. 80°з. д.</a:t>
                      </a:r>
                      <a:endParaRPr b="1" sz="4700">
                        <a:solidFill>
                          <a:srgbClr val="FFFFFF"/>
                        </a:solidFill>
                        <a:highlight>
                          <a:srgbClr val="000000"/>
                        </a:highlight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З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3300">
                          <a:solidFill>
                            <a:schemeClr val="dk1"/>
                          </a:solidFill>
                        </a:rPr>
                        <a:t>м.Принца Уэльского</a:t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В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320"/>
              <a:t>Заполните пропуски в таблице:</a:t>
            </a:r>
            <a:endParaRPr sz="3320"/>
          </a:p>
        </p:txBody>
      </p:sp>
      <p:sp>
        <p:nvSpPr>
          <p:cNvPr id="163" name="Google Shape;163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042">
              <a:solidFill>
                <a:srgbClr val="FFFFF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2597">
              <a:solidFill>
                <a:srgbClr val="FFFFFF"/>
              </a:solidFill>
              <a:highlight>
                <a:schemeClr val="lt1"/>
              </a:highlight>
            </a:endParaRPr>
          </a:p>
        </p:txBody>
      </p:sp>
      <p:graphicFrame>
        <p:nvGraphicFramePr>
          <p:cNvPr id="164" name="Google Shape;164;p30"/>
          <p:cNvGraphicFramePr/>
          <p:nvPr/>
        </p:nvGraphicFramePr>
        <p:xfrm>
          <a:off x="48995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{679ADF9D-81B4-42B8-A84B-62411CDFCECB}</a:tableStyleId>
              </a:tblPr>
              <a:tblGrid>
                <a:gridCol w="1173375"/>
                <a:gridCol w="4207675"/>
                <a:gridCol w="31160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точки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название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координаты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С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3300">
                          <a:solidFill>
                            <a:schemeClr val="dk1"/>
                          </a:solidFill>
                        </a:rPr>
                        <a:t>м. Мёрчисон</a:t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2700">
                          <a:solidFill>
                            <a:srgbClr val="FFFFFF"/>
                          </a:solidFill>
                          <a:highlight>
                            <a:srgbClr val="333333"/>
                          </a:highlight>
                        </a:rPr>
                        <a:t>71° с. ш. 94°з. д.</a:t>
                      </a:r>
                      <a:endParaRPr b="1" sz="4600">
                        <a:solidFill>
                          <a:srgbClr val="FFFFFF"/>
                        </a:solidFill>
                        <a:highlight>
                          <a:srgbClr val="333333"/>
                        </a:highlight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Ю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3300">
                          <a:solidFill>
                            <a:schemeClr val="dk1"/>
                          </a:solidFill>
                        </a:rPr>
                        <a:t>м. Марьято</a:t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2750">
                          <a:solidFill>
                            <a:srgbClr val="FFFFFF"/>
                          </a:solidFill>
                          <a:highlight>
                            <a:srgbClr val="000000"/>
                          </a:highlight>
                        </a:rPr>
                        <a:t>7° с. ш. 80°з. д.</a:t>
                      </a:r>
                      <a:endParaRPr b="1" sz="4700">
                        <a:solidFill>
                          <a:srgbClr val="FFFFFF"/>
                        </a:solidFill>
                        <a:highlight>
                          <a:srgbClr val="000000"/>
                        </a:highlight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З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3300">
                          <a:solidFill>
                            <a:schemeClr val="dk1"/>
                          </a:solidFill>
                        </a:rPr>
                        <a:t>м.Принца Уэльского</a:t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2750">
                          <a:solidFill>
                            <a:srgbClr val="FFFFFF"/>
                          </a:solidFill>
                          <a:highlight>
                            <a:srgbClr val="333333"/>
                          </a:highlight>
                        </a:rPr>
                        <a:t>65°с. ш. 168° з. д.</a:t>
                      </a:r>
                      <a:endParaRPr b="1" sz="4700">
                        <a:solidFill>
                          <a:srgbClr val="FFFFFF"/>
                        </a:solidFill>
                        <a:highlight>
                          <a:srgbClr val="333333"/>
                        </a:highlight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В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320"/>
              <a:t>Заполните пропуски в таблице:</a:t>
            </a:r>
            <a:endParaRPr sz="3320"/>
          </a:p>
        </p:txBody>
      </p:sp>
      <p:sp>
        <p:nvSpPr>
          <p:cNvPr id="170" name="Google Shape;170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042">
              <a:solidFill>
                <a:srgbClr val="FFFFF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2597">
              <a:solidFill>
                <a:srgbClr val="FFFFFF"/>
              </a:solidFill>
              <a:highlight>
                <a:schemeClr val="lt1"/>
              </a:highlight>
            </a:endParaRPr>
          </a:p>
        </p:txBody>
      </p:sp>
      <p:graphicFrame>
        <p:nvGraphicFramePr>
          <p:cNvPr id="171" name="Google Shape;171;p31"/>
          <p:cNvGraphicFramePr/>
          <p:nvPr/>
        </p:nvGraphicFramePr>
        <p:xfrm>
          <a:off x="48995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{679ADF9D-81B4-42B8-A84B-62411CDFCECB}</a:tableStyleId>
              </a:tblPr>
              <a:tblGrid>
                <a:gridCol w="1173375"/>
                <a:gridCol w="4207675"/>
                <a:gridCol w="31160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точки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название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координаты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С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3300">
                          <a:solidFill>
                            <a:schemeClr val="dk1"/>
                          </a:solidFill>
                        </a:rPr>
                        <a:t>м. Мёрчисон</a:t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2700">
                          <a:solidFill>
                            <a:srgbClr val="FFFFFF"/>
                          </a:solidFill>
                          <a:highlight>
                            <a:srgbClr val="333333"/>
                          </a:highlight>
                        </a:rPr>
                        <a:t>71° с. ш. 94°з. д.</a:t>
                      </a:r>
                      <a:endParaRPr b="1" sz="4600">
                        <a:solidFill>
                          <a:srgbClr val="FFFFFF"/>
                        </a:solidFill>
                        <a:highlight>
                          <a:srgbClr val="333333"/>
                        </a:highlight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Ю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3300">
                          <a:solidFill>
                            <a:schemeClr val="dk1"/>
                          </a:solidFill>
                        </a:rPr>
                        <a:t>м. Марьято</a:t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2750">
                          <a:solidFill>
                            <a:srgbClr val="FFFFFF"/>
                          </a:solidFill>
                          <a:highlight>
                            <a:srgbClr val="000000"/>
                          </a:highlight>
                        </a:rPr>
                        <a:t>7° с. ш. 80°з. д.</a:t>
                      </a:r>
                      <a:endParaRPr b="1" sz="4700">
                        <a:solidFill>
                          <a:srgbClr val="FFFFFF"/>
                        </a:solidFill>
                        <a:highlight>
                          <a:srgbClr val="000000"/>
                        </a:highlight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З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3300">
                          <a:solidFill>
                            <a:schemeClr val="dk1"/>
                          </a:solidFill>
                        </a:rPr>
                        <a:t>м.Принца Уэльского</a:t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2750">
                          <a:solidFill>
                            <a:srgbClr val="FFFFFF"/>
                          </a:solidFill>
                          <a:highlight>
                            <a:srgbClr val="333333"/>
                          </a:highlight>
                        </a:rPr>
                        <a:t>65°с. ш. 168° з. д.</a:t>
                      </a:r>
                      <a:endParaRPr b="1" sz="4700">
                        <a:solidFill>
                          <a:srgbClr val="FFFFFF"/>
                        </a:solidFill>
                        <a:highlight>
                          <a:srgbClr val="333333"/>
                        </a:highlight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В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3300">
                          <a:solidFill>
                            <a:schemeClr val="dk1"/>
                          </a:solidFill>
                        </a:rPr>
                        <a:t>м. Сент-Чарльз</a:t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4900">
                        <a:solidFill>
                          <a:schemeClr val="dk1"/>
                        </a:solidFill>
                        <a:highlight>
                          <a:srgbClr val="333333"/>
                        </a:highlight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320"/>
              <a:t>Заполните пропуски в предложениях:</a:t>
            </a:r>
            <a:endParaRPr sz="3320"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444050" y="1591150"/>
            <a:ext cx="8103900" cy="29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1018"/>
              <a:buNone/>
            </a:pPr>
            <a:r>
              <a:rPr lang="ru" sz="5042">
                <a:solidFill>
                  <a:srgbClr val="FFFFFF"/>
                </a:solidFill>
                <a:highlight>
                  <a:schemeClr val="lt1"/>
                </a:highlight>
              </a:rPr>
              <a:t>Северная Америка располагается в</a:t>
            </a:r>
            <a:r>
              <a:rPr lang="ru" sz="5042">
                <a:solidFill>
                  <a:srgbClr val="FFFFFF"/>
                </a:solidFill>
                <a:highlight>
                  <a:schemeClr val="lt1"/>
                </a:highlight>
              </a:rPr>
              <a:t>____ </a:t>
            </a:r>
            <a:r>
              <a:rPr lang="ru" sz="5042">
                <a:solidFill>
                  <a:srgbClr val="FFFFFF"/>
                </a:solidFill>
                <a:highlight>
                  <a:schemeClr val="lt1"/>
                </a:highlight>
              </a:rPr>
              <a:t>полушариях. </a:t>
            </a:r>
            <a:endParaRPr sz="5597">
              <a:solidFill>
                <a:srgbClr val="FFFFFF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320"/>
              <a:t>Заполните пропуски в таблице:</a:t>
            </a:r>
            <a:endParaRPr sz="3320"/>
          </a:p>
        </p:txBody>
      </p:sp>
      <p:sp>
        <p:nvSpPr>
          <p:cNvPr id="177" name="Google Shape;177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042">
              <a:solidFill>
                <a:srgbClr val="FFFFF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2597">
              <a:solidFill>
                <a:srgbClr val="FFFFFF"/>
              </a:solidFill>
              <a:highlight>
                <a:schemeClr val="lt1"/>
              </a:highlight>
            </a:endParaRPr>
          </a:p>
        </p:txBody>
      </p:sp>
      <p:graphicFrame>
        <p:nvGraphicFramePr>
          <p:cNvPr id="178" name="Google Shape;178;p32"/>
          <p:cNvGraphicFramePr/>
          <p:nvPr/>
        </p:nvGraphicFramePr>
        <p:xfrm>
          <a:off x="48995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{679ADF9D-81B4-42B8-A84B-62411CDFCECB}</a:tableStyleId>
              </a:tblPr>
              <a:tblGrid>
                <a:gridCol w="1173375"/>
                <a:gridCol w="4207675"/>
                <a:gridCol w="31160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точки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название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координаты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С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3300">
                          <a:solidFill>
                            <a:schemeClr val="dk1"/>
                          </a:solidFill>
                        </a:rPr>
                        <a:t>м. Мёрчисон</a:t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2700">
                          <a:solidFill>
                            <a:srgbClr val="FFFFFF"/>
                          </a:solidFill>
                          <a:highlight>
                            <a:srgbClr val="333333"/>
                          </a:highlight>
                        </a:rPr>
                        <a:t>71° с. ш. 94°з. д.</a:t>
                      </a:r>
                      <a:endParaRPr b="1" sz="4600">
                        <a:solidFill>
                          <a:srgbClr val="FFFFFF"/>
                        </a:solidFill>
                        <a:highlight>
                          <a:srgbClr val="333333"/>
                        </a:highlight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Ю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3300">
                          <a:solidFill>
                            <a:schemeClr val="dk1"/>
                          </a:solidFill>
                        </a:rPr>
                        <a:t>м. Марьято</a:t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2750">
                          <a:solidFill>
                            <a:srgbClr val="FFFFFF"/>
                          </a:solidFill>
                          <a:highlight>
                            <a:srgbClr val="000000"/>
                          </a:highlight>
                        </a:rPr>
                        <a:t>7° с. ш. 80°з. д.</a:t>
                      </a:r>
                      <a:endParaRPr b="1" sz="4700">
                        <a:solidFill>
                          <a:srgbClr val="FFFFFF"/>
                        </a:solidFill>
                        <a:highlight>
                          <a:srgbClr val="000000"/>
                        </a:highlight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З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3300">
                          <a:solidFill>
                            <a:schemeClr val="dk1"/>
                          </a:solidFill>
                        </a:rPr>
                        <a:t>м.Принца Уэльского</a:t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2750">
                          <a:solidFill>
                            <a:srgbClr val="FFFFFF"/>
                          </a:solidFill>
                          <a:highlight>
                            <a:srgbClr val="333333"/>
                          </a:highlight>
                        </a:rPr>
                        <a:t>65°с. ш. 168° з. д.</a:t>
                      </a:r>
                      <a:endParaRPr b="1" sz="4700">
                        <a:solidFill>
                          <a:srgbClr val="FFFFFF"/>
                        </a:solidFill>
                        <a:highlight>
                          <a:srgbClr val="333333"/>
                        </a:highlight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900">
                          <a:solidFill>
                            <a:schemeClr val="dk1"/>
                          </a:solidFill>
                        </a:rPr>
                        <a:t>   В</a:t>
                      </a:r>
                      <a:endParaRPr sz="2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3300">
                          <a:solidFill>
                            <a:schemeClr val="dk1"/>
                          </a:solidFill>
                        </a:rPr>
                        <a:t>м. Сент-Чарльз</a:t>
                      </a:r>
                      <a:endParaRPr sz="3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2950">
                          <a:solidFill>
                            <a:schemeClr val="dk1"/>
                          </a:solidFill>
                          <a:highlight>
                            <a:srgbClr val="333333"/>
                          </a:highlight>
                        </a:rPr>
                        <a:t>52°с. ш. 55°з. д.</a:t>
                      </a:r>
                      <a:endParaRPr b="1" sz="4900">
                        <a:solidFill>
                          <a:schemeClr val="dk1"/>
                        </a:solidFill>
                        <a:highlight>
                          <a:srgbClr val="333333"/>
                        </a:highlight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3320"/>
          </a:p>
        </p:txBody>
      </p:sp>
      <p:sp>
        <p:nvSpPr>
          <p:cNvPr id="184" name="Google Shape;184;p33"/>
          <p:cNvSpPr txBox="1"/>
          <p:nvPr>
            <p:ph idx="1" type="body"/>
          </p:nvPr>
        </p:nvSpPr>
        <p:spPr>
          <a:xfrm>
            <a:off x="311700" y="666075"/>
            <a:ext cx="8014200" cy="39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4900">
                <a:solidFill>
                  <a:srgbClr val="FBFBFB"/>
                </a:solidFill>
                <a:highlight>
                  <a:schemeClr val="lt1"/>
                </a:highlight>
              </a:rPr>
              <a:t>выпишите крупные заливы,проливы,острова, полуострова и покажите их на карте у доски</a:t>
            </a:r>
            <a:endParaRPr sz="4900">
              <a:solidFill>
                <a:srgbClr val="FBFBFB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332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5000">
                <a:solidFill>
                  <a:schemeClr val="dk1"/>
                </a:solidFill>
              </a:rPr>
              <a:t>           </a:t>
            </a:r>
            <a:r>
              <a:rPr lang="ru" sz="5000">
                <a:solidFill>
                  <a:schemeClr val="dk1"/>
                </a:solidFill>
              </a:rPr>
              <a:t>МОЛОДЦЫ!</a:t>
            </a:r>
            <a:endParaRPr sz="5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320"/>
              <a:t>Заполните пропуски в предложениях:</a:t>
            </a:r>
            <a:endParaRPr sz="3320"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444050" y="1591150"/>
            <a:ext cx="8103900" cy="29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1018"/>
              <a:buNone/>
            </a:pPr>
            <a:r>
              <a:rPr lang="ru" sz="5042">
                <a:solidFill>
                  <a:srgbClr val="FFFFFF"/>
                </a:solidFill>
                <a:highlight>
                  <a:schemeClr val="lt1"/>
                </a:highlight>
              </a:rPr>
              <a:t>Северная Америка располагается в </a:t>
            </a:r>
            <a:r>
              <a:rPr lang="ru" sz="5042">
                <a:solidFill>
                  <a:srgbClr val="FFFF00"/>
                </a:solidFill>
                <a:highlight>
                  <a:schemeClr val="lt1"/>
                </a:highlight>
              </a:rPr>
              <a:t>двух </a:t>
            </a:r>
            <a:r>
              <a:rPr lang="ru" sz="5042">
                <a:solidFill>
                  <a:srgbClr val="FFFFFF"/>
                </a:solidFill>
                <a:highlight>
                  <a:schemeClr val="lt1"/>
                </a:highlight>
              </a:rPr>
              <a:t>полушариях. </a:t>
            </a:r>
            <a:endParaRPr sz="5597">
              <a:solidFill>
                <a:srgbClr val="FFFFFF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320"/>
              <a:t>Заполните пропуски в предложениях:</a:t>
            </a:r>
            <a:endParaRPr sz="3320"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1221125" y="1554150"/>
            <a:ext cx="7611300" cy="301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ru" sz="5342">
                <a:solidFill>
                  <a:srgbClr val="FFFFFF"/>
                </a:solidFill>
                <a:highlight>
                  <a:schemeClr val="lt1"/>
                </a:highlight>
              </a:rPr>
              <a:t>Площадь материка _____млн км.</a:t>
            </a:r>
            <a:endParaRPr sz="5342">
              <a:solidFill>
                <a:srgbClr val="FFFFF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2597">
              <a:solidFill>
                <a:srgbClr val="FFFFFF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320"/>
              <a:t>Заполните пропуски в предложениях:</a:t>
            </a:r>
            <a:endParaRPr sz="3320"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1221125" y="1554150"/>
            <a:ext cx="7611300" cy="301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ru" sz="5342">
                <a:solidFill>
                  <a:srgbClr val="FFFFFF"/>
                </a:solidFill>
                <a:highlight>
                  <a:schemeClr val="lt1"/>
                </a:highlight>
              </a:rPr>
              <a:t>Площадь материка </a:t>
            </a:r>
            <a:r>
              <a:rPr lang="ru" sz="5342">
                <a:solidFill>
                  <a:srgbClr val="FFFF00"/>
                </a:solidFill>
                <a:highlight>
                  <a:schemeClr val="lt1"/>
                </a:highlight>
              </a:rPr>
              <a:t>20,36 </a:t>
            </a:r>
            <a:r>
              <a:rPr lang="ru" sz="5342">
                <a:solidFill>
                  <a:srgbClr val="FFFFFF"/>
                </a:solidFill>
                <a:highlight>
                  <a:schemeClr val="lt1"/>
                </a:highlight>
              </a:rPr>
              <a:t>млн км2.</a:t>
            </a:r>
            <a:endParaRPr sz="5342">
              <a:solidFill>
                <a:srgbClr val="FFFFF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2597">
              <a:solidFill>
                <a:srgbClr val="FFFFFF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320"/>
              <a:t>Заполните пропуски в предложениях:</a:t>
            </a:r>
            <a:endParaRPr sz="3320"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703075" y="1517150"/>
            <a:ext cx="7974300" cy="305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042">
              <a:solidFill>
                <a:srgbClr val="FFFFF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rPr lang="ru" sz="4842">
                <a:solidFill>
                  <a:srgbClr val="FFFFFF"/>
                </a:solidFill>
                <a:highlight>
                  <a:schemeClr val="lt1"/>
                </a:highlight>
              </a:rPr>
              <a:t>Береrа материка омывают воды __________океанов. </a:t>
            </a:r>
            <a:endParaRPr sz="5397">
              <a:solidFill>
                <a:srgbClr val="FFFFFF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320"/>
              <a:t>Заполните пропуски в предложениях:</a:t>
            </a:r>
            <a:endParaRPr sz="3320"/>
          </a:p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703075" y="1517150"/>
            <a:ext cx="7974300" cy="305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042">
              <a:solidFill>
                <a:srgbClr val="FFFFF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ru" sz="4842">
                <a:solidFill>
                  <a:srgbClr val="FFFFFF"/>
                </a:solidFill>
                <a:highlight>
                  <a:schemeClr val="lt1"/>
                </a:highlight>
              </a:rPr>
              <a:t>Береrа материка омывают воды </a:t>
            </a:r>
            <a:r>
              <a:rPr lang="ru" sz="4842">
                <a:solidFill>
                  <a:srgbClr val="FFFF00"/>
                </a:solidFill>
                <a:highlight>
                  <a:schemeClr val="lt1"/>
                </a:highlight>
              </a:rPr>
              <a:t>трёх </a:t>
            </a:r>
            <a:r>
              <a:rPr lang="ru" sz="4842">
                <a:solidFill>
                  <a:srgbClr val="FFFFFF"/>
                </a:solidFill>
                <a:highlight>
                  <a:schemeClr val="lt1"/>
                </a:highlight>
              </a:rPr>
              <a:t>океанов. </a:t>
            </a:r>
            <a:endParaRPr sz="4842">
              <a:solidFill>
                <a:srgbClr val="FFFFF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rPr lang="ru" sz="4842">
                <a:solidFill>
                  <a:srgbClr val="FFFF00"/>
                </a:solidFill>
                <a:highlight>
                  <a:schemeClr val="lt1"/>
                </a:highlight>
              </a:rPr>
              <a:t>Назовите их и покажите.</a:t>
            </a:r>
            <a:endParaRPr sz="4842">
              <a:solidFill>
                <a:srgbClr val="FFFF00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320"/>
              <a:t>Заполните пропуски в предложениях:</a:t>
            </a:r>
            <a:endParaRPr sz="3320"/>
          </a:p>
        </p:txBody>
      </p:sp>
      <p:sp>
        <p:nvSpPr>
          <p:cNvPr id="97" name="Google Shape;97;p20"/>
          <p:cNvSpPr txBox="1"/>
          <p:nvPr>
            <p:ph idx="1" type="body"/>
          </p:nvPr>
        </p:nvSpPr>
        <p:spPr>
          <a:xfrm>
            <a:off x="311700" y="1406125"/>
            <a:ext cx="8520600" cy="316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ru" sz="4842">
                <a:solidFill>
                  <a:srgbClr val="FFFFFF"/>
                </a:solidFill>
                <a:highlight>
                  <a:schemeClr val="lt1"/>
                </a:highlight>
              </a:rPr>
              <a:t>Наиболее изрезанная береговая линия на ____ Северной Америки.</a:t>
            </a:r>
            <a:endParaRPr sz="4842">
              <a:solidFill>
                <a:srgbClr val="FFFFF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2597">
              <a:solidFill>
                <a:srgbClr val="FFFFFF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320"/>
              <a:t>Заполните пропуски в предложениях:</a:t>
            </a:r>
            <a:endParaRPr sz="3320"/>
          </a:p>
        </p:txBody>
      </p:sp>
      <p:sp>
        <p:nvSpPr>
          <p:cNvPr id="103" name="Google Shape;103;p21"/>
          <p:cNvSpPr txBox="1"/>
          <p:nvPr>
            <p:ph idx="1" type="body"/>
          </p:nvPr>
        </p:nvSpPr>
        <p:spPr>
          <a:xfrm>
            <a:off x="311700" y="1406125"/>
            <a:ext cx="8520600" cy="316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ru" sz="4842">
                <a:solidFill>
                  <a:srgbClr val="FFFFFF"/>
                </a:solidFill>
                <a:highlight>
                  <a:schemeClr val="lt1"/>
                </a:highlight>
              </a:rPr>
              <a:t>Наиболее изрезанная береговая линия на </a:t>
            </a:r>
            <a:r>
              <a:rPr lang="ru" sz="4842">
                <a:solidFill>
                  <a:srgbClr val="FFFF00"/>
                </a:solidFill>
                <a:highlight>
                  <a:schemeClr val="lt1"/>
                </a:highlight>
              </a:rPr>
              <a:t>севере </a:t>
            </a:r>
            <a:r>
              <a:rPr lang="ru" sz="4842">
                <a:solidFill>
                  <a:srgbClr val="FFFFFF"/>
                </a:solidFill>
                <a:highlight>
                  <a:schemeClr val="lt1"/>
                </a:highlight>
              </a:rPr>
              <a:t>Северной Америки.</a:t>
            </a:r>
            <a:endParaRPr sz="4842">
              <a:solidFill>
                <a:srgbClr val="FFFFFF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2597">
              <a:solidFill>
                <a:srgbClr val="FFFFFF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