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58" r:id="rId3"/>
    <p:sldId id="279" r:id="rId4"/>
    <p:sldId id="278" r:id="rId5"/>
    <p:sldId id="261" r:id="rId6"/>
    <p:sldId id="262" r:id="rId7"/>
    <p:sldId id="269" r:id="rId8"/>
    <p:sldId id="264" r:id="rId9"/>
    <p:sldId id="270" r:id="rId10"/>
    <p:sldId id="275" r:id="rId11"/>
    <p:sldId id="272" r:id="rId12"/>
    <p:sldId id="273" r:id="rId13"/>
    <p:sldId id="274" r:id="rId14"/>
    <p:sldId id="280" r:id="rId15"/>
    <p:sldId id="276" r:id="rId16"/>
    <p:sldId id="281" r:id="rId17"/>
    <p:sldId id="282" r:id="rId18"/>
    <p:sldId id="283" r:id="rId19"/>
    <p:sldId id="284" r:id="rId20"/>
    <p:sldId id="277"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37" autoAdjust="0"/>
  </p:normalViewPr>
  <p:slideViewPr>
    <p:cSldViewPr>
      <p:cViewPr varScale="1">
        <p:scale>
          <a:sx n="65" d="100"/>
          <a:sy n="65" d="100"/>
        </p:scale>
        <p:origin x="-153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7"/>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04.12.2022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04.12.2022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0"/>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40"/>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04.12.2022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04.12.2022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04.12.2022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04.12.2022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2"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04.12.2022</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04.12.2022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04.12.2022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2"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1"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04.12.2022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1"/>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04.12.2022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04.12.2022</a:t>
            </a:fld>
            <a:endParaRPr lang="ru-RU" dirty="0"/>
          </a:p>
        </p:txBody>
      </p:sp>
      <p:sp>
        <p:nvSpPr>
          <p:cNvPr id="5" name="Нижний колонтитул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6000" t="-20000" r="24000" b="-2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5918" y="274638"/>
            <a:ext cx="6900882" cy="1797040"/>
          </a:xfrm>
        </p:spPr>
        <p:txBody>
          <a:bodyPr>
            <a:normAutofit/>
          </a:bodyPr>
          <a:lstStyle/>
          <a:p>
            <a:r>
              <a:rPr lang="ru-RU" sz="4000" b="1" dirty="0" smtClean="0">
                <a:solidFill>
                  <a:srgbClr val="FF0000"/>
                </a:solidFill>
                <a:latin typeface="Times New Roman" pitchFamily="18" charset="0"/>
                <a:cs typeface="Times New Roman" pitchFamily="18" charset="0"/>
              </a:rPr>
              <a:t>Сказкотерапия</a:t>
            </a:r>
            <a:r>
              <a:rPr lang="ru-RU" sz="2800" b="1" dirty="0" smtClean="0">
                <a:latin typeface="Times New Roman" pitchFamily="18" charset="0"/>
                <a:cs typeface="Times New Roman" pitchFamily="18" charset="0"/>
              </a:rPr>
              <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a:t>
            </a:r>
            <a:r>
              <a:rPr lang="ru-RU" sz="3200" b="1" dirty="0" smtClean="0">
                <a:latin typeface="Times New Roman" pitchFamily="18" charset="0"/>
                <a:cs typeface="Times New Roman" pitchFamily="18" charset="0"/>
              </a:rPr>
              <a:t>как одна из технологий здоровьесбережения в ДОУ</a:t>
            </a:r>
            <a:endParaRPr lang="ru-RU" sz="3200" b="1" dirty="0">
              <a:latin typeface="Times New Roman" pitchFamily="18" charset="0"/>
              <a:cs typeface="Times New Roman" pitchFamily="18" charset="0"/>
            </a:endParaRPr>
          </a:p>
        </p:txBody>
      </p:sp>
      <p:sp>
        <p:nvSpPr>
          <p:cNvPr id="3" name="Содержимое 2"/>
          <p:cNvSpPr>
            <a:spLocks noGrp="1"/>
          </p:cNvSpPr>
          <p:nvPr>
            <p:ph idx="1"/>
          </p:nvPr>
        </p:nvSpPr>
        <p:spPr>
          <a:xfrm>
            <a:off x="3386125" y="2428868"/>
            <a:ext cx="5757875" cy="4143404"/>
          </a:xfrm>
        </p:spPr>
        <p:txBody>
          <a:bodyPr>
            <a:normAutofit/>
          </a:bodyPr>
          <a:lstStyle/>
          <a:p>
            <a:pPr algn="ctr">
              <a:buNone/>
            </a:pPr>
            <a:r>
              <a:rPr lang="ru-RU" b="1" i="1" dirty="0" smtClean="0">
                <a:solidFill>
                  <a:srgbClr val="FF0000"/>
                </a:solidFill>
                <a:latin typeface="Times New Roman" pitchFamily="18" charset="0"/>
                <a:cs typeface="Times New Roman" pitchFamily="18" charset="0"/>
              </a:rPr>
              <a:t>«Творим терапевтическую сказку шаг за шагом»</a:t>
            </a:r>
          </a:p>
          <a:p>
            <a:pPr algn="r">
              <a:buNone/>
            </a:pPr>
            <a:r>
              <a:rPr lang="ru-RU" sz="1800" i="1" dirty="0" smtClean="0">
                <a:latin typeface="Times New Roman" pitchFamily="18" charset="0"/>
                <a:cs typeface="Times New Roman" pitchFamily="18" charset="0"/>
              </a:rPr>
              <a:t>               </a:t>
            </a:r>
          </a:p>
          <a:p>
            <a:pPr algn="r">
              <a:buNone/>
            </a:pPr>
            <a:r>
              <a:rPr lang="ru-RU" sz="1800" b="1" i="1" dirty="0" smtClean="0">
                <a:latin typeface="Times New Roman" pitchFamily="18" charset="0"/>
                <a:cs typeface="Times New Roman" pitchFamily="18" charset="0"/>
              </a:rPr>
              <a:t>Подготовила воспитатель МКДОУ </a:t>
            </a:r>
          </a:p>
          <a:p>
            <a:pPr algn="r">
              <a:buNone/>
            </a:pPr>
            <a:r>
              <a:rPr lang="ru-RU" sz="1800" b="1" i="1" dirty="0" smtClean="0">
                <a:latin typeface="Times New Roman" pitchFamily="18" charset="0"/>
                <a:cs typeface="Times New Roman" pitchFamily="18" charset="0"/>
              </a:rPr>
              <a:t>«Детский сад» №28 </a:t>
            </a:r>
          </a:p>
          <a:p>
            <a:pPr algn="r">
              <a:buNone/>
            </a:pPr>
            <a:r>
              <a:rPr lang="ru-RU" sz="1800" b="1" i="1" dirty="0" smtClean="0">
                <a:latin typeface="Times New Roman" pitchFamily="18" charset="0"/>
                <a:cs typeface="Times New Roman" pitchFamily="18" charset="0"/>
              </a:rPr>
              <a:t>                                       Симонова Евгения Олеговна</a:t>
            </a:r>
            <a:endParaRPr lang="ru-RU" sz="1800"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solidFill>
                  <a:srgbClr val="FF0000"/>
                </a:solidFill>
                <a:latin typeface="Times New Roman" pitchFamily="18" charset="0"/>
                <a:cs typeface="Times New Roman" pitchFamily="18" charset="0"/>
              </a:rPr>
              <a:t>Сказкотерапия</a:t>
            </a:r>
            <a:r>
              <a:rPr lang="ru-RU" sz="2400" b="1" dirty="0" smtClean="0">
                <a:latin typeface="Times New Roman" pitchFamily="18" charset="0"/>
                <a:cs typeface="Times New Roman" pitchFamily="18" charset="0"/>
              </a:rPr>
              <a:t> структурируется, сказки по отдельно взятым детским проблемам.</a:t>
            </a:r>
            <a:endParaRPr lang="ru-RU" sz="2400" b="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buFont typeface="Wingdings" pitchFamily="2" charset="2"/>
              <a:buChar char="v"/>
            </a:pPr>
            <a:r>
              <a:rPr lang="ru-RU" sz="2000" dirty="0" smtClean="0">
                <a:latin typeface="Times New Roman" pitchFamily="18" charset="0"/>
                <a:cs typeface="Times New Roman" pitchFamily="18" charset="0"/>
              </a:rPr>
              <a:t>Сказки для детей, которые используют страх темноты, страх перед медицинским кабинетом;</a:t>
            </a:r>
          </a:p>
          <a:p>
            <a:pPr>
              <a:buFont typeface="Wingdings" pitchFamily="2" charset="2"/>
              <a:buChar char="v"/>
            </a:pPr>
            <a:r>
              <a:rPr lang="ru-RU" sz="2000" dirty="0" smtClean="0">
                <a:latin typeface="Times New Roman" pitchFamily="18" charset="0"/>
                <a:cs typeface="Times New Roman" pitchFamily="18" charset="0"/>
              </a:rPr>
              <a:t>Сказки для агрессивных детей;</a:t>
            </a:r>
          </a:p>
          <a:p>
            <a:pPr>
              <a:buFont typeface="Wingdings" pitchFamily="2" charset="2"/>
              <a:buChar char="v"/>
            </a:pPr>
            <a:r>
              <a:rPr lang="ru-RU" sz="2000" dirty="0" smtClean="0">
                <a:latin typeface="Times New Roman" pitchFamily="18" charset="0"/>
                <a:cs typeface="Times New Roman" pitchFamily="18" charset="0"/>
              </a:rPr>
              <a:t>Сказки для детей страдающие расстройством поведения с физическими проявлениями: например проблема с едой.</a:t>
            </a:r>
          </a:p>
          <a:p>
            <a:pPr>
              <a:buFont typeface="Wingdings" pitchFamily="2" charset="2"/>
              <a:buChar char="v"/>
            </a:pPr>
            <a:r>
              <a:rPr lang="ru-RU" sz="2000" dirty="0" smtClean="0">
                <a:latin typeface="Times New Roman" pitchFamily="18" charset="0"/>
                <a:cs typeface="Times New Roman" pitchFamily="18" charset="0"/>
              </a:rPr>
              <a:t>Сказки для детей, которые столкнулись с проблемами семейных отношений ( развод родителей, появление нового члена семьи);</a:t>
            </a:r>
          </a:p>
          <a:p>
            <a:pPr>
              <a:buFont typeface="Wingdings" pitchFamily="2" charset="2"/>
              <a:buChar char="v"/>
            </a:pPr>
            <a:r>
              <a:rPr lang="ru-RU" sz="2000" dirty="0" smtClean="0">
                <a:latin typeface="Times New Roman" pitchFamily="18" charset="0"/>
                <a:cs typeface="Times New Roman" pitchFamily="18" charset="0"/>
              </a:rPr>
              <a:t>Сказки для детей в случаи утраты значимых людей или  любимых животных;</a:t>
            </a:r>
          </a:p>
          <a:p>
            <a:pPr>
              <a:buFont typeface="Wingdings" pitchFamily="2" charset="2"/>
              <a:buChar char="v"/>
            </a:pPr>
            <a:r>
              <a:rPr lang="ru-RU" sz="2000" dirty="0" smtClean="0">
                <a:latin typeface="Times New Roman" pitchFamily="18" charset="0"/>
                <a:cs typeface="Times New Roman" pitchFamily="18" charset="0"/>
              </a:rPr>
              <a:t>Сказки для гиперактивных детей.</a:t>
            </a:r>
          </a:p>
          <a:p>
            <a:pPr>
              <a:buFont typeface="Wingdings" pitchFamily="2" charset="2"/>
              <a:buChar char="v"/>
            </a:pPr>
            <a:endParaRPr lang="ru-RU" sz="2000" dirty="0">
              <a:latin typeface="Times New Roman" pitchFamily="18" charset="0"/>
              <a:cs typeface="Times New Roman" pitchFamily="18" charset="0"/>
            </a:endParaRPr>
          </a:p>
        </p:txBody>
      </p:sp>
      <p:pic>
        <p:nvPicPr>
          <p:cNvPr id="4" name="Рисунок 3" descr="с книжками.jpg"/>
          <p:cNvPicPr>
            <a:picLocks noChangeAspect="1"/>
          </p:cNvPicPr>
          <p:nvPr/>
        </p:nvPicPr>
        <p:blipFill>
          <a:blip r:embed="rId2" cstate="print"/>
          <a:stretch>
            <a:fillRect/>
          </a:stretch>
        </p:blipFill>
        <p:spPr>
          <a:xfrm>
            <a:off x="6786578" y="4429132"/>
            <a:ext cx="2113741" cy="242886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61"/>
          </a:xfrm>
        </p:spPr>
        <p:txBody>
          <a:bodyPr>
            <a:normAutofit fontScale="92500" lnSpcReduction="20000"/>
          </a:bodyPr>
          <a:lstStyle/>
          <a:p>
            <a:pPr>
              <a:buNone/>
            </a:pPr>
            <a:r>
              <a:rPr lang="ru-RU" sz="2200" dirty="0" smtClean="0">
                <a:latin typeface="Times New Roman" pitchFamily="18" charset="0"/>
                <a:cs typeface="Times New Roman" pitchFamily="18" charset="0"/>
              </a:rPr>
              <a:t>          В сказкотерапии важен процесс подбора для каждого человека своей, особенной сказки, которая поможет проявиться потенциальным частям его личности, чему-то нереализованному и обучит методам самопомощи, позволяющим справиться с конфликтами, проблемами и жизненными трудностями. В результате у человека появится чувство защищенности, произойдет раскрытие внутреннего и внешнего мира, осмысление прожитого и моделирование будущего.</a:t>
            </a:r>
          </a:p>
          <a:p>
            <a:pPr>
              <a:buNone/>
            </a:pPr>
            <a:r>
              <a:rPr lang="ru-RU" sz="22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Воспитатели для успешной  педагогической деятельности могут применять собственные сказки, но при их составлении нужно соблюдать определенные </a:t>
            </a:r>
            <a:r>
              <a:rPr lang="ru-RU" dirty="0" smtClean="0">
                <a:solidFill>
                  <a:srgbClr val="FF0000"/>
                </a:solidFill>
                <a:latin typeface="Times New Roman" pitchFamily="18" charset="0"/>
                <a:cs typeface="Times New Roman" pitchFamily="18" charset="0"/>
              </a:rPr>
              <a:t>рекомендации:</a:t>
            </a:r>
          </a:p>
          <a:p>
            <a:pPr>
              <a:buNone/>
            </a:pPr>
            <a:endParaRPr lang="ru-RU" sz="2000" dirty="0" smtClean="0">
              <a:solidFill>
                <a:srgbClr val="FF0000"/>
              </a:solidFill>
              <a:latin typeface="Times New Roman" pitchFamily="18" charset="0"/>
              <a:cs typeface="Times New Roman" pitchFamily="18" charset="0"/>
            </a:endParaRPr>
          </a:p>
          <a:p>
            <a:r>
              <a:rPr lang="ru-RU" sz="2000" dirty="0" smtClean="0">
                <a:latin typeface="Times New Roman" pitchFamily="18" charset="0"/>
                <a:cs typeface="Times New Roman" pitchFamily="18" charset="0"/>
              </a:rPr>
              <a:t> Нужно выбирать героя, близкого по полу, возрасту, характеру.</a:t>
            </a:r>
          </a:p>
          <a:p>
            <a:r>
              <a:rPr lang="ru-RU" sz="2000" dirty="0" smtClean="0">
                <a:latin typeface="Times New Roman" pitchFamily="18" charset="0"/>
                <a:cs typeface="Times New Roman" pitchFamily="18" charset="0"/>
              </a:rPr>
              <a:t>Описать жизнь героя так, чтобы ребенок нашел сходство со своей жизнью. После этого надо ввести героя в проблемную ситуацию, соответствую реальной жизни, которую переживает ребенок.</a:t>
            </a:r>
          </a:p>
          <a:p>
            <a:r>
              <a:rPr lang="ru-RU" sz="2000" dirty="0" smtClean="0">
                <a:latin typeface="Times New Roman" pitchFamily="18" charset="0"/>
                <a:cs typeface="Times New Roman" pitchFamily="18" charset="0"/>
              </a:rPr>
              <a:t>Поиск героя и решение  проблемы необходимо сопровождать комментариями, демонстрацией ситуацией с разных точек зрения.</a:t>
            </a:r>
          </a:p>
          <a:p>
            <a:r>
              <a:rPr lang="ru-RU" sz="2000" dirty="0" smtClean="0">
                <a:latin typeface="Times New Roman" pitchFamily="18" charset="0"/>
                <a:cs typeface="Times New Roman" pitchFamily="18" charset="0"/>
              </a:rPr>
              <a:t>Можно ввести помощника – мудрого наставника.</a:t>
            </a:r>
          </a:p>
          <a:p>
            <a:r>
              <a:rPr lang="ru-RU" sz="2000" dirty="0" smtClean="0">
                <a:latin typeface="Times New Roman" pitchFamily="18" charset="0"/>
                <a:cs typeface="Times New Roman" pitchFamily="18" charset="0"/>
              </a:rPr>
              <a:t>В конце делаем вывод, привлекая к этому ребенка.</a:t>
            </a:r>
          </a:p>
          <a:p>
            <a:endParaRPr lang="ru-RU" dirty="0" smtClean="0"/>
          </a:p>
          <a:p>
            <a:pPr>
              <a:buNone/>
            </a:pPr>
            <a:endParaRPr lang="ru-RU" dirty="0"/>
          </a:p>
        </p:txBody>
      </p:sp>
      <p:pic>
        <p:nvPicPr>
          <p:cNvPr id="5" name="Рисунок 4" descr="content_2.jpg"/>
          <p:cNvPicPr>
            <a:picLocks noChangeAspect="1"/>
          </p:cNvPicPr>
          <p:nvPr/>
        </p:nvPicPr>
        <p:blipFill>
          <a:blip r:embed="rId2" cstate="print"/>
          <a:stretch>
            <a:fillRect/>
          </a:stretch>
        </p:blipFill>
        <p:spPr>
          <a:xfrm>
            <a:off x="6081874" y="5000637"/>
            <a:ext cx="2776406" cy="1857364"/>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57166"/>
            <a:ext cx="8186766" cy="571504"/>
          </a:xfrm>
        </p:spPr>
        <p:txBody>
          <a:bodyPr>
            <a:normAutofit/>
          </a:bodyPr>
          <a:lstStyle/>
          <a:p>
            <a:r>
              <a:rPr lang="ru-RU" sz="2800" dirty="0" smtClean="0">
                <a:solidFill>
                  <a:srgbClr val="FF0000"/>
                </a:solidFill>
                <a:latin typeface="Times New Roman" pitchFamily="18" charset="0"/>
                <a:cs typeface="Times New Roman" pitchFamily="18" charset="0"/>
              </a:rPr>
              <a:t>Правила ознакомления со сказкой</a:t>
            </a:r>
            <a:endParaRPr lang="ru-RU" sz="2800"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928670"/>
            <a:ext cx="8229600" cy="5197495"/>
          </a:xfrm>
        </p:spPr>
        <p:txBody>
          <a:bodyPr>
            <a:normAutofit lnSpcReduction="10000"/>
          </a:bodyPr>
          <a:lstStyle/>
          <a:p>
            <a:r>
              <a:rPr lang="ru-RU" sz="2000" dirty="0" smtClean="0">
                <a:latin typeface="Times New Roman" pitchFamily="18" charset="0"/>
                <a:cs typeface="Times New Roman" pitchFamily="18" charset="0"/>
              </a:rPr>
              <a:t>Читайте ребенку сказку столько раз, сколько он просит. Сначала читаем сказку полностью, без обсуждения. В процессе чтения можно останавливаться на более важных фрагментах и задавать вопросы.</a:t>
            </a:r>
          </a:p>
          <a:p>
            <a:r>
              <a:rPr lang="ru-RU" sz="2000" dirty="0" smtClean="0">
                <a:latin typeface="Times New Roman" pitchFamily="18" charset="0"/>
                <a:cs typeface="Times New Roman" pitchFamily="18" charset="0"/>
              </a:rPr>
              <a:t>Сказку лучше, не читать а рассказывать.</a:t>
            </a:r>
          </a:p>
          <a:p>
            <a:r>
              <a:rPr lang="ru-RU" sz="2000" dirty="0" smtClean="0">
                <a:latin typeface="Times New Roman" pitchFamily="18" charset="0"/>
                <a:cs typeface="Times New Roman" pitchFamily="18" charset="0"/>
              </a:rPr>
              <a:t>Используйте сказочные события для формирования личности ребенка.</a:t>
            </a:r>
          </a:p>
          <a:p>
            <a:r>
              <a:rPr lang="ru-RU" sz="2000" dirty="0" smtClean="0">
                <a:latin typeface="Times New Roman" pitchFamily="18" charset="0"/>
                <a:cs typeface="Times New Roman" pitchFamily="18" charset="0"/>
              </a:rPr>
              <a:t>Не объясняйте ребенку глубинного содержания сказки. Он должен быть скрытым от него и воздействовать на подсознание только через текст.</a:t>
            </a:r>
          </a:p>
          <a:p>
            <a:r>
              <a:rPr lang="ru-RU" sz="2000" dirty="0" smtClean="0">
                <a:latin typeface="Times New Roman" pitchFamily="18" charset="0"/>
                <a:cs typeface="Times New Roman" pitchFamily="18" charset="0"/>
              </a:rPr>
              <a:t>Не импровизируйте, вводя в сказку персонажей и разворачивая новые сюжетные линии из реального мира. Так вы вносите путаницу в дифференциацию ребенком сказочных и реальных событий.</a:t>
            </a:r>
          </a:p>
          <a:p>
            <a:r>
              <a:rPr lang="ru-RU" sz="2000" dirty="0" smtClean="0">
                <a:latin typeface="Times New Roman" pitchFamily="18" charset="0"/>
                <a:cs typeface="Times New Roman" pitchFamily="18" charset="0"/>
              </a:rPr>
              <a:t>Рассказывая сказку, используйте зачин – это те ворота, через которые ребенок попадает в сказочный мир.( например музыкальное сопровождение, стихотворение «Сказка в гости к нам пришла, нам встречать ее пора»).</a:t>
            </a:r>
          </a:p>
          <a:p>
            <a:r>
              <a:rPr lang="ru-RU" sz="2000" dirty="0" smtClean="0">
                <a:latin typeface="Times New Roman" pitchFamily="18" charset="0"/>
                <a:cs typeface="Times New Roman" pitchFamily="18" charset="0"/>
              </a:rPr>
              <a:t>Новую сказку можно случайно найти в сказочной шкатулке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7"/>
          </a:xfrm>
        </p:spPr>
        <p:txBody>
          <a:bodyPr>
            <a:normAutofit/>
          </a:bodyPr>
          <a:lstStyle/>
          <a:p>
            <a:pPr algn="ctr">
              <a:buNone/>
            </a:pPr>
            <a:r>
              <a:rPr lang="ru-RU" sz="2800" b="1" dirty="0" smtClean="0">
                <a:solidFill>
                  <a:srgbClr val="FF0000"/>
                </a:solidFill>
                <a:latin typeface="Times New Roman" pitchFamily="18" charset="0"/>
                <a:cs typeface="Times New Roman" pitchFamily="18" charset="0"/>
              </a:rPr>
              <a:t>Обсуждение сказки</a:t>
            </a:r>
          </a:p>
          <a:p>
            <a:pPr>
              <a:buNone/>
            </a:pPr>
            <a:r>
              <a:rPr lang="ru-RU" sz="2000" dirty="0" smtClean="0">
                <a:latin typeface="Times New Roman" pitchFamily="18" charset="0"/>
                <a:cs typeface="Times New Roman" pitchFamily="18" charset="0"/>
              </a:rPr>
              <a:t>        Вместе с детьми обсуждаем, например кого называют храбрым, кого трусливым, чем отличаются герои друг от друга. Дети демонстрируют сначала как ведет себя трусливый, как он боится, какое выражение его лица. Далее вспоминаем случаи, когда мы боялись и что при этом чувствовали. А когда мы были храбрыми, смелыми? Сравниваем эти чувства. Одновременно анализируя, что ожидает человека который не изменится. Дети рассказывают как в реальной жизни встречаются с чувством страха, тревоги переживаний, какие поступки помогают справиться  и стать храбрее.</a:t>
            </a:r>
          </a:p>
        </p:txBody>
      </p:sp>
      <p:pic>
        <p:nvPicPr>
          <p:cNvPr id="4" name="Рисунок 3" descr="8b82376b8817a35b96e5b1b493dcc850.jpeg"/>
          <p:cNvPicPr>
            <a:picLocks noChangeAspect="1"/>
          </p:cNvPicPr>
          <p:nvPr/>
        </p:nvPicPr>
        <p:blipFill>
          <a:blip r:embed="rId2" cstate="print"/>
          <a:stretch>
            <a:fillRect/>
          </a:stretch>
        </p:blipFill>
        <p:spPr>
          <a:xfrm>
            <a:off x="2143108" y="3643314"/>
            <a:ext cx="4572032" cy="287535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5"/>
          </a:xfrm>
        </p:spPr>
        <p:txBody>
          <a:bodyPr>
            <a:normAutofit/>
          </a:bodyPr>
          <a:lstStyle/>
          <a:p>
            <a:pPr algn="ctr">
              <a:buNone/>
            </a:pPr>
            <a:r>
              <a:rPr lang="ru-RU" sz="2000"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 </a:t>
            </a:r>
            <a:r>
              <a:rPr lang="ru-RU" sz="2400" b="1" dirty="0" smtClean="0">
                <a:solidFill>
                  <a:srgbClr val="FF0000"/>
                </a:solidFill>
                <a:latin typeface="Times New Roman" pitchFamily="18" charset="0"/>
                <a:cs typeface="Times New Roman" pitchFamily="18" charset="0"/>
              </a:rPr>
              <a:t>Особенности сказкотерапии при работе с детьми</a:t>
            </a:r>
          </a:p>
          <a:p>
            <a:pPr algn="ctr">
              <a:buNone/>
            </a:pPr>
            <a:r>
              <a:rPr lang="ru-RU" sz="2400" dirty="0" smtClean="0">
                <a:latin typeface="Times New Roman" pitchFamily="18" charset="0"/>
                <a:cs typeface="Times New Roman" pitchFamily="18" charset="0"/>
              </a:rPr>
              <a:t>        </a:t>
            </a:r>
          </a:p>
          <a:p>
            <a:pPr>
              <a:buNone/>
            </a:pPr>
            <a:r>
              <a:rPr lang="ru-RU" sz="2000" dirty="0" smtClean="0">
                <a:latin typeface="Times New Roman" pitchFamily="18" charset="0"/>
                <a:cs typeface="Times New Roman" pitchFamily="18" charset="0"/>
              </a:rPr>
              <a:t>         При чтении и рассказывание  должны передаваться подлинные эмоции и чувства. Расположиться перед ребенком так, чтобы он видел лицо взрослого и наблюдать за жестами, мимикой. Нельзя допускать затянувшихся пауз. Сказочная ситуация которая задается ребенку, не должна иметь правильного готового ответа, должна содержать актуальную для ребенка проблему. Сказки обязательно должны подходить ребенку по возрасту. Способность четко отделять сказочную действительность от реальности возникает к 3,5- 4 годам.</a:t>
            </a:r>
          </a:p>
          <a:p>
            <a:pPr>
              <a:buNone/>
            </a:pPr>
            <a:r>
              <a:rPr lang="ru-RU" sz="2000" dirty="0" smtClean="0">
                <a:latin typeface="Times New Roman" pitchFamily="18" charset="0"/>
                <a:cs typeface="Times New Roman" pitchFamily="18" charset="0"/>
              </a:rPr>
              <a:t>        Для детей 3-4 лет рекомендуют делать главными героями сказок       игрушки, маленьких человечков и животных.</a:t>
            </a:r>
          </a:p>
          <a:p>
            <a:pPr>
              <a:buNone/>
            </a:pPr>
            <a:r>
              <a:rPr lang="ru-RU" sz="2000" dirty="0" smtClean="0">
                <a:latin typeface="Times New Roman" pitchFamily="18" charset="0"/>
                <a:cs typeface="Times New Roman" pitchFamily="18" charset="0"/>
              </a:rPr>
              <a:t>      Начиная с 5 лет – фей, волшебников, принцесс, принцев, солдат и пр.Примерно с 5-6 лет ребенок предпочитает волшебные сказки.</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11222"/>
          </a:xfrm>
        </p:spPr>
        <p:txBody>
          <a:bodyPr>
            <a:noAutofit/>
          </a:bodyPr>
          <a:lstStyle/>
          <a:p>
            <a:r>
              <a:rPr lang="ru-RU" sz="2800" b="1" dirty="0" smtClean="0">
                <a:solidFill>
                  <a:srgbClr val="FF0000"/>
                </a:solidFill>
                <a:latin typeface="Times New Roman" pitchFamily="18" charset="0"/>
                <a:cs typeface="Times New Roman" pitchFamily="18" charset="0"/>
              </a:rPr>
              <a:t>Творим терапевтическую сказку  шаг за шагом.</a:t>
            </a:r>
            <a:endParaRPr lang="ru-RU" sz="28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285860"/>
            <a:ext cx="8229600" cy="4840305"/>
          </a:xfrm>
        </p:spPr>
        <p:txBody>
          <a:bodyPr>
            <a:normAutofit fontScale="85000" lnSpcReduction="20000"/>
          </a:bodyPr>
          <a:lstStyle/>
          <a:p>
            <a:r>
              <a:rPr lang="ru-RU" sz="2000" b="1" dirty="0" smtClean="0">
                <a:latin typeface="Times New Roman" pitchFamily="18" charset="0"/>
                <a:cs typeface="Times New Roman" pitchFamily="18" charset="0"/>
              </a:rPr>
              <a:t>Шаг 1. </a:t>
            </a:r>
            <a:r>
              <a:rPr lang="ru-RU" sz="2600" b="1" dirty="0" smtClean="0">
                <a:solidFill>
                  <a:srgbClr val="FF0000"/>
                </a:solidFill>
                <a:latin typeface="Times New Roman" pitchFamily="18" charset="0"/>
                <a:cs typeface="Times New Roman" pitchFamily="18" charset="0"/>
              </a:rPr>
              <a:t>Определяем проблему или ситуацию</a:t>
            </a:r>
            <a:r>
              <a:rPr lang="ru-RU" sz="2400" dirty="0" smtClean="0">
                <a:latin typeface="Times New Roman" pitchFamily="18" charset="0"/>
                <a:cs typeface="Times New Roman" pitchFamily="18" charset="0"/>
              </a:rPr>
              <a:t>, которая требует коррекции. Общаемся с родителями, наблюдаем за ребенком для определения проблемы. Это может быть плохой сон, агрессия, плаксивость, жадность, обидчивость и т.д.</a:t>
            </a:r>
          </a:p>
          <a:p>
            <a:r>
              <a:rPr lang="ru-RU" sz="2000" b="1" dirty="0" smtClean="0">
                <a:latin typeface="Times New Roman" pitchFamily="18" charset="0"/>
                <a:cs typeface="Times New Roman" pitchFamily="18" charset="0"/>
              </a:rPr>
              <a:t>Шаг </a:t>
            </a:r>
            <a:r>
              <a:rPr lang="ru-RU" sz="2600" b="1" dirty="0" smtClean="0">
                <a:latin typeface="Times New Roman" pitchFamily="18" charset="0"/>
                <a:cs typeface="Times New Roman" pitchFamily="18" charset="0"/>
              </a:rPr>
              <a:t>2</a:t>
            </a:r>
            <a:r>
              <a:rPr lang="ru-RU" sz="2600" dirty="0" smtClean="0">
                <a:latin typeface="Times New Roman" pitchFamily="18" charset="0"/>
                <a:cs typeface="Times New Roman" pitchFamily="18" charset="0"/>
              </a:rPr>
              <a:t>.</a:t>
            </a:r>
            <a:r>
              <a:rPr lang="ru-RU" sz="2600" b="1" dirty="0" smtClean="0">
                <a:solidFill>
                  <a:srgbClr val="FF0000"/>
                </a:solidFill>
                <a:latin typeface="Times New Roman" pitchFamily="18" charset="0"/>
                <a:cs typeface="Times New Roman" pitchFamily="18" charset="0"/>
              </a:rPr>
              <a:t>Как ребенок проявляет проблемное поведение.</a:t>
            </a:r>
            <a:r>
              <a:rPr lang="ru-RU" sz="2600" b="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Определив проблему, вспоминаем как ребенок проявляет проблемное  поведение. Наиболее характерные примеры записываем, чтобы потом использовать их в сказке.</a:t>
            </a:r>
          </a:p>
          <a:p>
            <a:r>
              <a:rPr lang="ru-RU" sz="2300" b="1" dirty="0" smtClean="0">
                <a:latin typeface="Times New Roman" pitchFamily="18" charset="0"/>
                <a:cs typeface="Times New Roman" pitchFamily="18" charset="0"/>
              </a:rPr>
              <a:t>Шаг 3. </a:t>
            </a:r>
            <a:r>
              <a:rPr lang="ru-RU" sz="2600" b="1" dirty="0" smtClean="0">
                <a:solidFill>
                  <a:srgbClr val="FF0000"/>
                </a:solidFill>
                <a:latin typeface="Times New Roman" pitchFamily="18" charset="0"/>
                <a:cs typeface="Times New Roman" pitchFamily="18" charset="0"/>
              </a:rPr>
              <a:t>Анализ возможных последствий проблемного поведения ребенка. </a:t>
            </a:r>
            <a:r>
              <a:rPr lang="ru-RU" sz="2400" dirty="0" smtClean="0">
                <a:latin typeface="Times New Roman" pitchFamily="18" charset="0"/>
                <a:cs typeface="Times New Roman" pitchFamily="18" charset="0"/>
              </a:rPr>
              <a:t>После того, как проявление проблемного поведения выяснены, следует проанализировать возможные последствия такого поведения . Например, с жадным ребенком другие дети не хотят дружить.</a:t>
            </a:r>
          </a:p>
          <a:p>
            <a:r>
              <a:rPr lang="ru-RU" sz="2300" b="1" dirty="0" smtClean="0">
                <a:latin typeface="Times New Roman" pitchFamily="18" charset="0"/>
                <a:cs typeface="Times New Roman" pitchFamily="18" charset="0"/>
              </a:rPr>
              <a:t>Шаг 4</a:t>
            </a:r>
            <a:r>
              <a:rPr lang="ru-RU" sz="2300" dirty="0" smtClean="0">
                <a:latin typeface="Times New Roman" pitchFamily="18" charset="0"/>
                <a:cs typeface="Times New Roman" pitchFamily="18" charset="0"/>
              </a:rPr>
              <a:t>. </a:t>
            </a:r>
            <a:r>
              <a:rPr lang="ru-RU" sz="2800" b="1" dirty="0" smtClean="0">
                <a:solidFill>
                  <a:srgbClr val="FF0000"/>
                </a:solidFill>
                <a:latin typeface="Times New Roman" pitchFamily="18" charset="0"/>
                <a:cs typeface="Times New Roman" pitchFamily="18" charset="0"/>
              </a:rPr>
              <a:t>Выбираем героя сказки</a:t>
            </a:r>
            <a:r>
              <a:rPr lang="ru-RU" sz="2000" b="1" dirty="0" smtClean="0">
                <a:solidFill>
                  <a:srgbClr val="FF0000"/>
                </a:solidFill>
                <a:latin typeface="Times New Roman" pitchFamily="18" charset="0"/>
                <a:cs typeface="Times New Roman" pitchFamily="18" charset="0"/>
              </a:rPr>
              <a:t>.</a:t>
            </a:r>
            <a:r>
              <a:rPr lang="ru-RU" sz="20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Выбирая героя сказки, следует придерживаться определенных требований. Герой должен быть одинокого пола и возраста с ребенком, для которого создают сказку, и иметь схожее поведение. Но имя ему следует дать другое, чтобы не вызвать у ребенка сопротивление.</a:t>
            </a:r>
            <a:endParaRPr lang="ru-RU" sz="2400" b="1" dirty="0" smtClean="0">
              <a:solidFill>
                <a:srgbClr val="FF0000"/>
              </a:solidFill>
              <a:latin typeface="Times New Roman" pitchFamily="18" charset="0"/>
              <a:cs typeface="Times New Roman" pitchFamily="18" charset="0"/>
            </a:endParaRPr>
          </a:p>
          <a:p>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61"/>
          </a:xfrm>
        </p:spPr>
        <p:txBody>
          <a:bodyPr>
            <a:normAutofit/>
          </a:bodyPr>
          <a:lstStyle/>
          <a:p>
            <a:r>
              <a:rPr lang="ru-RU" sz="2000" b="1" dirty="0" smtClean="0">
                <a:latin typeface="Times New Roman" pitchFamily="18" charset="0"/>
                <a:cs typeface="Times New Roman" pitchFamily="18" charset="0"/>
              </a:rPr>
              <a:t>Шаг 5</a:t>
            </a:r>
            <a:r>
              <a:rPr lang="ru-RU" sz="2400" b="1" dirty="0" smtClean="0">
                <a:solidFill>
                  <a:srgbClr val="FF0000"/>
                </a:solidFill>
                <a:latin typeface="Times New Roman" pitchFamily="18" charset="0"/>
                <a:cs typeface="Times New Roman" pitchFamily="18" charset="0"/>
              </a:rPr>
              <a:t>.</a:t>
            </a:r>
            <a:r>
              <a:rPr lang="ru-RU" sz="2400" dirty="0" smtClean="0">
                <a:solidFill>
                  <a:srgbClr val="FF0000"/>
                </a:solidFill>
                <a:latin typeface="Times New Roman" pitchFamily="18" charset="0"/>
                <a:cs typeface="Times New Roman" pitchFamily="18" charset="0"/>
              </a:rPr>
              <a:t> </a:t>
            </a:r>
            <a:r>
              <a:rPr lang="ru-RU" sz="2200" b="1" dirty="0" smtClean="0">
                <a:solidFill>
                  <a:srgbClr val="FF0000"/>
                </a:solidFill>
                <a:latin typeface="Times New Roman" pitchFamily="18" charset="0"/>
                <a:cs typeface="Times New Roman" pitchFamily="18" charset="0"/>
              </a:rPr>
              <a:t>Рассказываем о том, каким счастливым был герой, пока не начал плохо себя вести</a:t>
            </a:r>
            <a:r>
              <a:rPr lang="ru-RU" sz="2400" dirty="0" smtClean="0">
                <a:solidFill>
                  <a:srgbClr val="FF0000"/>
                </a:solidFill>
                <a:latin typeface="Times New Roman" pitchFamily="18" charset="0"/>
                <a:cs typeface="Times New Roman" pitchFamily="18" charset="0"/>
              </a:rPr>
              <a:t>.</a:t>
            </a:r>
            <a:r>
              <a:rPr lang="ru-RU" sz="24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Теперь можно сочинять сказку. Сначала рассказываем о том, каким счастливым был герой, пока не начал плохо себя вести. Сколько было у него друзей, как они к нему относились. Но однажды злые силы околдовали героя и так далее…….</a:t>
            </a:r>
          </a:p>
          <a:p>
            <a:r>
              <a:rPr lang="ru-RU" sz="2000" b="1" dirty="0" smtClean="0">
                <a:latin typeface="Times New Roman" pitchFamily="18" charset="0"/>
                <a:cs typeface="Times New Roman" pitchFamily="18" charset="0"/>
              </a:rPr>
              <a:t>Шаг 6</a:t>
            </a:r>
            <a:r>
              <a:rPr lang="ru-RU" sz="2400" b="1" dirty="0" smtClean="0">
                <a:latin typeface="Times New Roman" pitchFamily="18" charset="0"/>
                <a:cs typeface="Times New Roman" pitchFamily="18" charset="0"/>
              </a:rPr>
              <a:t>. </a:t>
            </a:r>
            <a:r>
              <a:rPr lang="ru-RU" sz="2200" b="1" dirty="0" smtClean="0">
                <a:solidFill>
                  <a:srgbClr val="FF0000"/>
                </a:solidFill>
                <a:latin typeface="Times New Roman" pitchFamily="18" charset="0"/>
                <a:cs typeface="Times New Roman" pitchFamily="18" charset="0"/>
              </a:rPr>
              <a:t>Описываем в сказке, как герой  проявляет проблемное поведение</a:t>
            </a:r>
            <a:r>
              <a:rPr lang="ru-RU" sz="2200" dirty="0" smtClean="0">
                <a:solidFill>
                  <a:srgbClr val="FF0000"/>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Необходимо показать, как с каждым плохим поступком герой становится менее счастливим, чтобы ребенок понял к чему приводит плохое поведение.</a:t>
            </a:r>
          </a:p>
          <a:p>
            <a:r>
              <a:rPr lang="ru-RU" sz="2000" b="1" dirty="0" smtClean="0">
                <a:latin typeface="Times New Roman" pitchFamily="18" charset="0"/>
                <a:cs typeface="Times New Roman" pitchFamily="18" charset="0"/>
              </a:rPr>
              <a:t>Шаг 7.</a:t>
            </a:r>
            <a:r>
              <a:rPr lang="ru-RU" sz="2000" dirty="0" smtClean="0">
                <a:latin typeface="Times New Roman" pitchFamily="18" charset="0"/>
                <a:cs typeface="Times New Roman" pitchFamily="18" charset="0"/>
              </a:rPr>
              <a:t>  </a:t>
            </a:r>
            <a:r>
              <a:rPr lang="ru-RU" sz="2200" b="1" dirty="0" smtClean="0">
                <a:solidFill>
                  <a:srgbClr val="FF0000"/>
                </a:solidFill>
                <a:latin typeface="Times New Roman" pitchFamily="18" charset="0"/>
                <a:cs typeface="Times New Roman" pitchFamily="18" charset="0"/>
              </a:rPr>
              <a:t>Вводим в сказку персонажа вроде наставника, доброго волшебника</a:t>
            </a:r>
            <a:r>
              <a:rPr lang="ru-RU" sz="2200" dirty="0" smtClean="0">
                <a:solidFill>
                  <a:srgbClr val="FF0000"/>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Он подскажет главному герою выход из проблемной ситуации и подтолкнет его к изменениям, научит, как следует вести себя.</a:t>
            </a:r>
          </a:p>
          <a:p>
            <a:r>
              <a:rPr lang="ru-RU" sz="2000" b="1" dirty="0" smtClean="0">
                <a:latin typeface="Times New Roman" pitchFamily="18" charset="0"/>
                <a:cs typeface="Times New Roman" pitchFamily="18" charset="0"/>
              </a:rPr>
              <a:t>Шаг 8</a:t>
            </a:r>
            <a:r>
              <a:rPr lang="ru-RU" sz="2000" dirty="0" smtClean="0">
                <a:latin typeface="Times New Roman" pitchFamily="18" charset="0"/>
                <a:cs typeface="Times New Roman" pitchFamily="18" charset="0"/>
              </a:rPr>
              <a:t>. </a:t>
            </a:r>
            <a:r>
              <a:rPr lang="ru-RU" sz="2200" b="1" dirty="0" smtClean="0">
                <a:solidFill>
                  <a:srgbClr val="FF0000"/>
                </a:solidFill>
                <a:latin typeface="Times New Roman" pitchFamily="18" charset="0"/>
                <a:cs typeface="Times New Roman" pitchFamily="18" charset="0"/>
              </a:rPr>
              <a:t>Счастливый конец.</a:t>
            </a:r>
            <a:r>
              <a:rPr lang="ru-RU" sz="2200" dirty="0" smtClean="0">
                <a:solidFill>
                  <a:srgbClr val="FF0000"/>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В конце сказки рассказываем, как герой осознал ситуацию и исправился, изменил свое поведение. Представляем героя еще счастливее, чем в начале сказки.</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4032"/>
          </a:xfrm>
        </p:spPr>
        <p:txBody>
          <a:bodyPr>
            <a:normAutofit fontScale="90000"/>
          </a:bodyPr>
          <a:lstStyle/>
          <a:p>
            <a:r>
              <a:rPr lang="ru-RU" b="1" dirty="0" smtClean="0">
                <a:solidFill>
                  <a:srgbClr val="FF0000"/>
                </a:solidFill>
                <a:latin typeface="Times New Roman" pitchFamily="18" charset="0"/>
                <a:cs typeface="Times New Roman" pitchFamily="18" charset="0"/>
              </a:rPr>
              <a:t>Пример сказки</a:t>
            </a:r>
            <a:endParaRPr lang="ru-RU"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000108"/>
            <a:ext cx="8229600" cy="5572164"/>
          </a:xfrm>
        </p:spPr>
        <p:txBody>
          <a:bodyPr>
            <a:normAutofit lnSpcReduction="10000"/>
          </a:bodyPr>
          <a:lstStyle/>
          <a:p>
            <a:pPr>
              <a:buNone/>
            </a:pPr>
            <a:r>
              <a:rPr lang="ru-RU" sz="2000" b="1" dirty="0" smtClean="0">
                <a:latin typeface="Times New Roman" pitchFamily="18" charset="0"/>
                <a:cs typeface="Times New Roman" pitchFamily="18" charset="0"/>
              </a:rPr>
              <a:t>Сказка «Почему нельзя обманывать».</a:t>
            </a:r>
          </a:p>
          <a:p>
            <a:pPr>
              <a:buNone/>
            </a:pPr>
            <a:r>
              <a:rPr lang="ru-RU" sz="2000" b="1" dirty="0" smtClean="0">
                <a:latin typeface="Times New Roman" pitchFamily="18" charset="0"/>
                <a:cs typeface="Times New Roman" pitchFamily="18" charset="0"/>
              </a:rPr>
              <a:t>Цель: </a:t>
            </a:r>
            <a:r>
              <a:rPr lang="ru-RU" sz="2000" dirty="0" smtClean="0">
                <a:latin typeface="Times New Roman" pitchFamily="18" charset="0"/>
                <a:cs typeface="Times New Roman" pitchFamily="18" charset="0"/>
              </a:rPr>
              <a:t>Помогаем ребенку понять, что обманывать не только плохо, но и опасно.</a:t>
            </a:r>
          </a:p>
          <a:p>
            <a:pPr>
              <a:buNone/>
            </a:pPr>
            <a:r>
              <a:rPr lang="ru-RU" sz="2000" i="1" dirty="0" smtClean="0">
                <a:latin typeface="Times New Roman" pitchFamily="18" charset="0"/>
                <a:cs typeface="Times New Roman" pitchFamily="18" charset="0"/>
              </a:rPr>
              <a:t>На Северном полюсе, в Северном Ледовитом Океане жил – был медвежонок  по имени Умка. Он рос хорошим и добрым медвежонком,  но была у него одна вредная привычка – обманывать всех и даже родителей. </a:t>
            </a:r>
          </a:p>
          <a:p>
            <a:pPr>
              <a:buNone/>
            </a:pPr>
            <a:r>
              <a:rPr lang="ru-RU" sz="2000" i="1" dirty="0" smtClean="0">
                <a:latin typeface="Times New Roman" pitchFamily="18" charset="0"/>
                <a:cs typeface="Times New Roman" pitchFamily="18" charset="0"/>
              </a:rPr>
              <a:t>Бывало плывут с мамой - медведицей на льдине и рыбу ловят, а Умка нарочно падает в воду и кричит:</a:t>
            </a:r>
          </a:p>
          <a:p>
            <a:pPr>
              <a:buFontTx/>
              <a:buChar char="-"/>
            </a:pPr>
            <a:r>
              <a:rPr lang="ru-RU" sz="2000" i="1" dirty="0" smtClean="0">
                <a:latin typeface="Times New Roman" pitchFamily="18" charset="0"/>
                <a:cs typeface="Times New Roman" pitchFamily="18" charset="0"/>
              </a:rPr>
              <a:t>Мама, мама, я тону, спаси меня! Кто –то схватил меня за ногу и тащит вниз!</a:t>
            </a:r>
          </a:p>
          <a:p>
            <a:pPr>
              <a:buNone/>
            </a:pPr>
            <a:r>
              <a:rPr lang="ru-RU" sz="2000" i="1" dirty="0" smtClean="0">
                <a:latin typeface="Times New Roman" pitchFamily="18" charset="0"/>
                <a:cs typeface="Times New Roman" pitchFamily="18" charset="0"/>
              </a:rPr>
              <a:t>Мама бросает рыбу и бежит к нему на помощь. А медвежонок  Умка, как засмеется громко и закричит : - Поверила, поверила ! А я тебя обманул! И так каждый день.</a:t>
            </a:r>
          </a:p>
          <a:p>
            <a:pPr>
              <a:buNone/>
            </a:pPr>
            <a:r>
              <a:rPr lang="ru-RU" sz="2000" i="1" dirty="0" smtClean="0">
                <a:latin typeface="Times New Roman" pitchFamily="18" charset="0"/>
                <a:cs typeface="Times New Roman" pitchFamily="18" charset="0"/>
              </a:rPr>
              <a:t>Однажды Умка катался с ледяной горы и случайно провалился в глубокую трещину. Попытался выкарабкаться наверх, не получилось – стенки были слишком гладкие. Начал он звать на помощь:</a:t>
            </a:r>
          </a:p>
          <a:p>
            <a:pPr>
              <a:buNone/>
            </a:pPr>
            <a:endParaRPr lang="ru-RU" sz="2000"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571480"/>
            <a:ext cx="8229600" cy="5554685"/>
          </a:xfrm>
        </p:spPr>
        <p:txBody>
          <a:bodyPr>
            <a:normAutofit fontScale="92500" lnSpcReduction="10000"/>
          </a:bodyPr>
          <a:lstStyle/>
          <a:p>
            <a:pPr algn="ctr">
              <a:buNone/>
            </a:pPr>
            <a:r>
              <a:rPr lang="ru-RU" sz="2000" i="1" dirty="0" smtClean="0">
                <a:latin typeface="Times New Roman" pitchFamily="18" charset="0"/>
                <a:cs typeface="Times New Roman" pitchFamily="18" charset="0"/>
              </a:rPr>
              <a:t>-Мама, папа помогите мне! Я упал в трещину! Тут очень холодно и страшно. Родители услышали медвежонка, но подумали, что он опять их обманывает, и  не чего страшного с ним непроизошло.  И продолжили заниматься своим делами.</a:t>
            </a:r>
          </a:p>
          <a:p>
            <a:pPr algn="ctr">
              <a:buNone/>
            </a:pPr>
            <a:r>
              <a:rPr lang="ru-RU" sz="2000" i="1" dirty="0" smtClean="0">
                <a:latin typeface="Times New Roman" pitchFamily="18" charset="0"/>
                <a:cs typeface="Times New Roman" pitchFamily="18" charset="0"/>
              </a:rPr>
              <a:t>Так медвежонок просидел в трещине несколько часов . Как только он не звал, как только не кричал – никто не пришел к нему на помощь! К вечеру  Умке стало так обидно, что он заплакал от горя. Тут откуда ни возьмись, в трещину хлынула большая волна и вытолкнула его наружу.  Медвежонок бежал домой испытывая огромную радость спасения. Вернувшись домой он крепко обнял своих родителей и сказал:</a:t>
            </a:r>
          </a:p>
          <a:p>
            <a:pPr algn="ctr">
              <a:buFontTx/>
              <a:buChar char="-"/>
            </a:pPr>
            <a:r>
              <a:rPr lang="ru-RU" sz="2000" i="1" dirty="0" smtClean="0">
                <a:latin typeface="Times New Roman" pitchFamily="18" charset="0"/>
                <a:cs typeface="Times New Roman" pitchFamily="18" charset="0"/>
              </a:rPr>
              <a:t>Простите  меня, мама  и папа! Я больше никогда не буду вас обманывать!  Никого не буду обманывать. Пожалуйста только верти мне!</a:t>
            </a:r>
          </a:p>
          <a:p>
            <a:pPr algn="ctr">
              <a:buFontTx/>
              <a:buChar char="-"/>
            </a:pPr>
            <a:r>
              <a:rPr lang="ru-RU" sz="2000" i="1" dirty="0" smtClean="0">
                <a:latin typeface="Times New Roman" pitchFamily="18" charset="0"/>
                <a:cs typeface="Times New Roman" pitchFamily="18" charset="0"/>
              </a:rPr>
              <a:t>Мама с папой удивленно посмотрели на медвежонка и утвердительно закивали головами:</a:t>
            </a:r>
          </a:p>
          <a:p>
            <a:pPr algn="ctr">
              <a:buFontTx/>
              <a:buChar char="-"/>
            </a:pPr>
            <a:r>
              <a:rPr lang="ru-RU" sz="2000" i="1" dirty="0" smtClean="0">
                <a:latin typeface="Times New Roman" pitchFamily="18" charset="0"/>
                <a:cs typeface="Times New Roman" pitchFamily="18" charset="0"/>
              </a:rPr>
              <a:t>- Хорошо, сынок! Мы верим тебе.</a:t>
            </a:r>
          </a:p>
          <a:p>
            <a:pPr>
              <a:buNone/>
            </a:pPr>
            <a:r>
              <a:rPr lang="ru-RU" sz="2000" b="1" dirty="0" smtClean="0">
                <a:latin typeface="Times New Roman" pitchFamily="18" charset="0"/>
                <a:cs typeface="Times New Roman" pitchFamily="18" charset="0"/>
              </a:rPr>
              <a:t>Вопрос для обсуждения с ребенком: </a:t>
            </a:r>
            <a:r>
              <a:rPr lang="ru-RU" sz="2000" dirty="0" smtClean="0">
                <a:latin typeface="Times New Roman" pitchFamily="18" charset="0"/>
                <a:cs typeface="Times New Roman" pitchFamily="18" charset="0"/>
              </a:rPr>
              <a:t>Как получилось, что никто не пришел на помощь к медвежонку, когда он по – настоящему попал в беду?</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Вывод:</a:t>
            </a:r>
            <a:endParaRPr lang="ru-RU" dirty="0">
              <a:solidFill>
                <a:srgbClr val="FF0000"/>
              </a:solidFill>
            </a:endParaRPr>
          </a:p>
        </p:txBody>
      </p:sp>
      <p:sp>
        <p:nvSpPr>
          <p:cNvPr id="5" name="Содержимое 4"/>
          <p:cNvSpPr>
            <a:spLocks noGrp="1"/>
          </p:cNvSpPr>
          <p:nvPr>
            <p:ph idx="1"/>
          </p:nvPr>
        </p:nvSpPr>
        <p:spPr/>
        <p:txBody>
          <a:bodyPr>
            <a:normAutofit/>
          </a:bodyPr>
          <a:lstStyle/>
          <a:p>
            <a:pPr>
              <a:buNone/>
            </a:pPr>
            <a:r>
              <a:rPr lang="ru-RU" sz="2000" dirty="0" smtClean="0">
                <a:latin typeface="Times New Roman" pitchFamily="18" charset="0"/>
                <a:cs typeface="Times New Roman" pitchFamily="18" charset="0"/>
              </a:rPr>
              <a:t>          </a:t>
            </a:r>
            <a:r>
              <a:rPr lang="ru-RU" sz="2000" dirty="0" smtClean="0">
                <a:solidFill>
                  <a:srgbClr val="FF0000"/>
                </a:solidFill>
                <a:latin typeface="Times New Roman" pitchFamily="18" charset="0"/>
                <a:cs typeface="Times New Roman" pitchFamily="18" charset="0"/>
              </a:rPr>
              <a:t>Сказкотерапия полезна </a:t>
            </a:r>
            <a:r>
              <a:rPr lang="ru-RU" sz="2000" dirty="0" smtClean="0">
                <a:latin typeface="Times New Roman" pitchFamily="18" charset="0"/>
                <a:cs typeface="Times New Roman" pitchFamily="18" charset="0"/>
              </a:rPr>
              <a:t>для детей как метод коррекции их поведения. Она не знает себе равных. Попытки прямого противостояния с ребенком приведут лишь к конфликтам и взаимным упрекам. Другое дело сказка, рассказанная эмоционально и с интересом. На сегодняшний день сказкотерапия является самым приятным и эффективным средством воспитания детей.</a:t>
            </a:r>
          </a:p>
          <a:p>
            <a:pPr>
              <a:buNone/>
            </a:pPr>
            <a:endParaRPr lang="ru-RU" sz="2000" dirty="0" smtClean="0">
              <a:latin typeface="Times New Roman" pitchFamily="18" charset="0"/>
              <a:cs typeface="Times New Roman" pitchFamily="18" charset="0"/>
            </a:endParaRPr>
          </a:p>
          <a:p>
            <a:pPr algn="r">
              <a:buNone/>
            </a:pPr>
            <a:r>
              <a:rPr lang="ru-RU" sz="1800" i="1" dirty="0" smtClean="0">
                <a:latin typeface="Times New Roman" pitchFamily="18" charset="0"/>
                <a:cs typeface="Times New Roman" pitchFamily="18" charset="0"/>
              </a:rPr>
              <a:t>«У кого в детстве не бывает сказки, тот вырастит сухим, колючим человеком .</a:t>
            </a:r>
          </a:p>
          <a:p>
            <a:pPr algn="r">
              <a:buNone/>
            </a:pPr>
            <a:r>
              <a:rPr lang="ru-RU" sz="1800" i="1" dirty="0" smtClean="0">
                <a:latin typeface="Times New Roman" pitchFamily="18" charset="0"/>
                <a:cs typeface="Times New Roman" pitchFamily="18" charset="0"/>
              </a:rPr>
              <a:t>И люди об него ушибаются, как о лежащий камень на дороге.</a:t>
            </a:r>
          </a:p>
          <a:p>
            <a:pPr algn="r">
              <a:buNone/>
            </a:pPr>
            <a:r>
              <a:rPr lang="ru-RU" sz="1800" i="1" dirty="0" smtClean="0">
                <a:latin typeface="Times New Roman" pitchFamily="18" charset="0"/>
                <a:cs typeface="Times New Roman" pitchFamily="18" charset="0"/>
              </a:rPr>
              <a:t>И укалываются как о лист осота»</a:t>
            </a:r>
          </a:p>
          <a:p>
            <a:pPr algn="r">
              <a:buNone/>
            </a:pPr>
            <a:r>
              <a:rPr lang="ru-RU" sz="1800" i="1" dirty="0" smtClean="0">
                <a:latin typeface="Times New Roman" pitchFamily="18" charset="0"/>
                <a:cs typeface="Times New Roman" pitchFamily="18" charset="0"/>
              </a:rPr>
              <a:t>Ирина Токмакова.</a:t>
            </a:r>
          </a:p>
          <a:p>
            <a:pPr>
              <a:buNone/>
            </a:pPr>
            <a:r>
              <a:rPr lang="ru-RU" sz="1800" dirty="0" smtClean="0">
                <a:solidFill>
                  <a:srgbClr val="FF0000"/>
                </a:solidFill>
                <a:latin typeface="Times New Roman" pitchFamily="18" charset="0"/>
                <a:cs typeface="Times New Roman" pitchFamily="18" charset="0"/>
              </a:rPr>
              <a:t>Пробуйте! Эта техника понравится вашим воспитанникам и поможет Вам в работе!</a:t>
            </a:r>
            <a:endParaRPr lang="ru-RU" sz="1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428604"/>
            <a:ext cx="8229600" cy="6000792"/>
          </a:xfrm>
        </p:spPr>
        <p:txBody>
          <a:bodyPr>
            <a:noAutofit/>
          </a:bodyPr>
          <a:lstStyle/>
          <a:p>
            <a:pPr>
              <a:buNone/>
            </a:pPr>
            <a:r>
              <a:rPr lang="ru-RU" sz="2000" dirty="0" smtClean="0">
                <a:latin typeface="Times New Roman" pitchFamily="18" charset="0"/>
                <a:cs typeface="Times New Roman" pitchFamily="18" charset="0"/>
              </a:rPr>
              <a:t>         Современный мир характерен тем, что на смену самодельным игрушкам приходят электронные игры, роботы компьютеры. Традиционные формы игры и игрушки вытесняются или отходят на второй план. Вместе с ними отошли на второй план и такие чрезвычайно важные составные детства, как сказки. И сейчас мне бесконечно жаль, что очень многим детям, а с этим я столкнулась в своей практике, родители не читают сказки. А ведь это так важно! В сказках дети находят частички своей души, отголоски своей жизни. Кроме того сказки вселяют в ребенка надежду. </a:t>
            </a:r>
          </a:p>
          <a:p>
            <a:pPr>
              <a:buNone/>
            </a:pPr>
            <a:r>
              <a:rPr lang="ru-RU" sz="2000" dirty="0" smtClean="0">
                <a:latin typeface="Times New Roman" pitchFamily="18" charset="0"/>
                <a:cs typeface="Times New Roman" pitchFamily="18" charset="0"/>
              </a:rPr>
              <a:t>            Как известно, сказка наполнена информацией об истории народа, духовных моральных ценностях, особенностях поведения в разных жизненных ситуациях. Дети сталкиваются с какими-нибудь проблемами, приходят к нам, взрослым, но чаще всего способы, которые предлагаем мы, для них не подходят. Тогда они приходят к выводу, что мы им помочь не можем. А куда же девать накопившуюся печаль, раздражение, гнев или радость, которые уже переполняют ребенка? И здесь на помощь может прийти сказкотерапия. </a:t>
            </a:r>
          </a:p>
          <a:p>
            <a:pPr>
              <a:buNone/>
            </a:pPr>
            <a:r>
              <a:rPr lang="ru-RU"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AtVk_dSYy_s.jpg"/>
          <p:cNvPicPr>
            <a:picLocks noGrp="1" noChangeAspect="1"/>
          </p:cNvPicPr>
          <p:nvPr>
            <p:ph idx="1"/>
          </p:nvPr>
        </p:nvPicPr>
        <p:blipFill>
          <a:blip r:embed="rId2" cstate="print"/>
          <a:stretch>
            <a:fillRect/>
          </a:stretch>
        </p:blipFill>
        <p:spPr>
          <a:xfrm>
            <a:off x="214282" y="142852"/>
            <a:ext cx="8715435" cy="6500858"/>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7"/>
          </a:xfrm>
        </p:spPr>
        <p:txBody>
          <a:bodyPr>
            <a:normAutofit lnSpcReduction="10000"/>
          </a:bodyPr>
          <a:lstStyle/>
          <a:p>
            <a:pPr>
              <a:buNone/>
            </a:pPr>
            <a:r>
              <a:rPr lang="ru-RU" b="1" dirty="0" smtClean="0">
                <a:solidFill>
                  <a:srgbClr val="FF0000"/>
                </a:solidFill>
                <a:latin typeface="Times New Roman" pitchFamily="18" charset="0"/>
                <a:cs typeface="Times New Roman" pitchFamily="18" charset="0"/>
              </a:rPr>
              <a:t>      Сказкотерапия. Что же это такое?</a:t>
            </a:r>
          </a:p>
          <a:p>
            <a:pPr>
              <a:buNone/>
            </a:pPr>
            <a:r>
              <a:rPr lang="ru-RU" sz="2000" dirty="0" smtClean="0">
                <a:latin typeface="Times New Roman" pitchFamily="18" charset="0"/>
                <a:cs typeface="Times New Roman" pitchFamily="18" charset="0"/>
              </a:rPr>
              <a:t>              </a:t>
            </a:r>
          </a:p>
          <a:p>
            <a:pPr>
              <a:buNone/>
            </a:pPr>
            <a:r>
              <a:rPr lang="ru-RU" sz="2000" dirty="0" smtClean="0">
                <a:latin typeface="Times New Roman" pitchFamily="18" charset="0"/>
                <a:cs typeface="Times New Roman" pitchFamily="18" charset="0"/>
              </a:rPr>
              <a:t>         Это те же самые сказки, только ориентированы на какую – либо проблему. Это рассказ об определенных ситуациях, в которые часто попадает ребенок, также в нем описываются чувства, возникшие у ребенка, которые могут быть связанны с совершенно различными событиями жизни. </a:t>
            </a:r>
          </a:p>
          <a:p>
            <a:pPr>
              <a:buNone/>
            </a:pPr>
            <a:r>
              <a:rPr lang="ru-RU" sz="2000" dirty="0" smtClean="0">
                <a:latin typeface="Times New Roman" pitchFamily="18" charset="0"/>
                <a:cs typeface="Times New Roman" pitchFamily="18" charset="0"/>
              </a:rPr>
              <a:t>           Соответственно, сказкотерапия может </a:t>
            </a:r>
            <a:r>
              <a:rPr lang="ru-RU" sz="2000" dirty="0" smtClean="0">
                <a:solidFill>
                  <a:srgbClr val="FF0000"/>
                </a:solidFill>
                <a:latin typeface="Times New Roman" pitchFamily="18" charset="0"/>
                <a:cs typeface="Times New Roman" pitchFamily="18" charset="0"/>
              </a:rPr>
              <a:t>использоваться как средство  целенаправленного педагогического влияния на личность с целью гармонизации эмоционального состояния ребенка дошкольного возраста. </a:t>
            </a:r>
          </a:p>
          <a:p>
            <a:pPr>
              <a:buNone/>
            </a:pPr>
            <a:r>
              <a:rPr lang="ru-RU" sz="2000" dirty="0" smtClean="0">
                <a:solidFill>
                  <a:srgbClr val="FF0000"/>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Так как </a:t>
            </a:r>
            <a:r>
              <a:rPr lang="ru-RU" sz="2000" dirty="0" smtClean="0">
                <a:solidFill>
                  <a:srgbClr val="FF0000"/>
                </a:solidFill>
                <a:latin typeface="Times New Roman" pitchFamily="18" charset="0"/>
                <a:cs typeface="Times New Roman" pitchFamily="18" charset="0"/>
              </a:rPr>
              <a:t>сказкотерапия</a:t>
            </a:r>
            <a:r>
              <a:rPr lang="ru-RU" sz="2000" dirty="0" smtClean="0">
                <a:latin typeface="Times New Roman" pitchFamily="18" charset="0"/>
                <a:cs typeface="Times New Roman" pitchFamily="18" charset="0"/>
              </a:rPr>
              <a:t> является одной из современных технологий коррекционной работы. Дословно означает </a:t>
            </a:r>
            <a:r>
              <a:rPr lang="ru-RU" sz="2000" dirty="0" smtClean="0">
                <a:solidFill>
                  <a:srgbClr val="FF0000"/>
                </a:solidFill>
                <a:latin typeface="Times New Roman" pitchFamily="18" charset="0"/>
                <a:cs typeface="Times New Roman" pitchFamily="18" charset="0"/>
              </a:rPr>
              <a:t>«лечение сказкой»</a:t>
            </a:r>
            <a:r>
              <a:rPr lang="ru-RU" sz="2000" dirty="0" smtClean="0">
                <a:latin typeface="Times New Roman" pitchFamily="18" charset="0"/>
                <a:cs typeface="Times New Roman" pitchFamily="18" charset="0"/>
              </a:rPr>
              <a:t> .Данный метод широко используют в своей работе психотерапевты, педагоги, воспитатели. Вовремя рассказывания сказка для ребенка значит столько же, сколько психологическая консультация для взрослого. Отличие только в том, что от ребенка не требуется вслух делать выводы и анализировать, что с ним происходит: работа идет на внутреннем подсознательном уровне.</a:t>
            </a:r>
            <a:r>
              <a:rPr lang="ru-RU" sz="2000" dirty="0" smtClean="0">
                <a:solidFill>
                  <a:srgbClr val="FF0000"/>
                </a:solidFill>
                <a:latin typeface="Times New Roman" pitchFamily="18" charset="0"/>
                <a:cs typeface="Times New Roman" pitchFamily="18" charset="0"/>
              </a:rPr>
              <a:t> </a:t>
            </a:r>
          </a:p>
          <a:p>
            <a:pPr>
              <a:buNone/>
            </a:pP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3"/>
          </a:xfrm>
        </p:spPr>
        <p:txBody>
          <a:bodyPr>
            <a:normAutofit fontScale="92500" lnSpcReduction="10000"/>
          </a:bodyPr>
          <a:lstStyle/>
          <a:p>
            <a:pPr>
              <a:buNone/>
            </a:pPr>
            <a:r>
              <a:rPr lang="ru-RU" sz="2000" dirty="0" smtClean="0">
                <a:solidFill>
                  <a:srgbClr val="FF0000"/>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Дети слушая сказку, сравнивают себя со сказочным героем, и это позволяет чувствовать и понять, что не у них одних есть проблемы и переживания. По средствам ненавязчивых сказочных образов детям предлагаются выходы из различных сложных ситуаций. </a:t>
            </a:r>
          </a:p>
          <a:p>
            <a:pPr>
              <a:buNone/>
            </a:pPr>
            <a:r>
              <a:rPr lang="ru-RU" sz="2000" dirty="0" smtClean="0">
                <a:latin typeface="Times New Roman" pitchFamily="18" charset="0"/>
                <a:cs typeface="Times New Roman" pitchFamily="18" charset="0"/>
              </a:rPr>
              <a:t>             Сказка развивает воображение ребенка, расширяет его кругозор. Слушая и анализируя сказки в детстве, человек накапливает в подсознании банк жизненных ситуаций, который при необходимости может быть активизирован. </a:t>
            </a:r>
            <a:endParaRPr lang="ru-RU" sz="2000" dirty="0" smtClean="0">
              <a:solidFill>
                <a:srgbClr val="FF0000"/>
              </a:solidFill>
              <a:latin typeface="Times New Roman" pitchFamily="18" charset="0"/>
              <a:cs typeface="Times New Roman" pitchFamily="18" charset="0"/>
            </a:endParaRPr>
          </a:p>
          <a:p>
            <a:pPr>
              <a:buNone/>
            </a:pPr>
            <a:r>
              <a:rPr lang="ru-RU" sz="2000" dirty="0" smtClean="0">
                <a:solidFill>
                  <a:srgbClr val="FF0000"/>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 Привлекательность сказкотерапии для педагогов можно объяснить прежде всего ее универсальностью. Через анализ вымышленной ребенком сказки можно получить информацию о его жизни, актуальное состояние, способ преодоления трудностей.</a:t>
            </a:r>
          </a:p>
          <a:p>
            <a:pPr>
              <a:buNone/>
            </a:pPr>
            <a:r>
              <a:rPr lang="ru-RU" sz="2000" dirty="0" smtClean="0">
                <a:latin typeface="Times New Roman" pitchFamily="18" charset="0"/>
                <a:cs typeface="Times New Roman" pitchFamily="18" charset="0"/>
              </a:rPr>
              <a:t>         Используя сказку, воспитатель имеет возможность передать ребенку и его родителям новые способы и алгоритмы выхода из проблемной ситуации. </a:t>
            </a:r>
          </a:p>
          <a:p>
            <a:pPr>
              <a:buNone/>
            </a:pPr>
            <a:r>
              <a:rPr lang="ru-RU" sz="2000" dirty="0" smtClean="0">
                <a:latin typeface="Times New Roman" pitchFamily="18" charset="0"/>
                <a:cs typeface="Times New Roman" pitchFamily="18" charset="0"/>
              </a:rPr>
              <a:t>           Сказка создает особую связь между ребенком и взрослым, основанную на доверии и уверенности. В процессе </a:t>
            </a:r>
            <a:r>
              <a:rPr lang="ru-RU" sz="2000" dirty="0" err="1" smtClean="0">
                <a:latin typeface="Times New Roman" pitchFamily="18" charset="0"/>
                <a:cs typeface="Times New Roman" pitchFamily="18" charset="0"/>
              </a:rPr>
              <a:t>сказкотеропии</a:t>
            </a:r>
            <a:r>
              <a:rPr lang="ru-RU" sz="2000" dirty="0" smtClean="0">
                <a:latin typeface="Times New Roman" pitchFamily="18" charset="0"/>
                <a:cs typeface="Times New Roman" pitchFamily="18" charset="0"/>
              </a:rPr>
              <a:t> отрицательные персонажи, которые являются воплощением детских страхов и комплексов, превращаются в положительные).</a:t>
            </a:r>
          </a:p>
          <a:p>
            <a:pPr>
              <a:buNone/>
            </a:pPr>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normAutofit fontScale="90000"/>
          </a:bodyPr>
          <a:lstStyle/>
          <a:p>
            <a:r>
              <a:rPr lang="ru-RU" sz="3200" b="1" dirty="0" smtClean="0">
                <a:solidFill>
                  <a:schemeClr val="tx2"/>
                </a:solidFill>
                <a:latin typeface="Times New Roman" pitchFamily="18" charset="0"/>
                <a:cs typeface="Times New Roman" pitchFamily="18" charset="0"/>
              </a:rPr>
              <a:t>Существуют различные методы работы со сказками.</a:t>
            </a:r>
            <a:endParaRPr lang="ru-RU" sz="3200" b="1" dirty="0">
              <a:solidFill>
                <a:schemeClr val="tx2"/>
              </a:solidFill>
              <a:latin typeface="Times New Roman" pitchFamily="18" charset="0"/>
              <a:cs typeface="Times New Roman" pitchFamily="18" charset="0"/>
            </a:endParaRPr>
          </a:p>
        </p:txBody>
      </p:sp>
      <p:sp>
        <p:nvSpPr>
          <p:cNvPr id="4" name="Содержимое 3"/>
          <p:cNvSpPr>
            <a:spLocks noGrp="1"/>
          </p:cNvSpPr>
          <p:nvPr>
            <p:ph sz="half" idx="2"/>
          </p:nvPr>
        </p:nvSpPr>
        <p:spPr>
          <a:xfrm>
            <a:off x="457202" y="1142984"/>
            <a:ext cx="8329640" cy="4983179"/>
          </a:xfrm>
        </p:spPr>
        <p:txBody>
          <a:bodyPr>
            <a:normAutofit/>
          </a:bodyPr>
          <a:lstStyle/>
          <a:p>
            <a:r>
              <a:rPr lang="ru-RU" sz="2000" dirty="0" smtClean="0">
                <a:solidFill>
                  <a:srgbClr val="FF0000"/>
                </a:solidFill>
                <a:latin typeface="Times New Roman" pitchFamily="18" charset="0"/>
                <a:cs typeface="Times New Roman" pitchFamily="18" charset="0"/>
              </a:rPr>
              <a:t>Рисование </a:t>
            </a:r>
            <a:r>
              <a:rPr lang="ru-RU" sz="2000" dirty="0" smtClean="0">
                <a:latin typeface="Times New Roman" pitchFamily="18" charset="0"/>
                <a:cs typeface="Times New Roman" pitchFamily="18" charset="0"/>
              </a:rPr>
              <a:t> по мотивам сказки. Каждый ребенок выбирает и рисует фрагменты сказки, который хочет изобразить, героя, который больше всего понравился.</a:t>
            </a:r>
          </a:p>
          <a:p>
            <a:r>
              <a:rPr lang="ru-RU" sz="2000" dirty="0" smtClean="0">
                <a:solidFill>
                  <a:srgbClr val="FF0000"/>
                </a:solidFill>
                <a:latin typeface="Times New Roman" pitchFamily="18" charset="0"/>
                <a:cs typeface="Times New Roman" pitchFamily="18" charset="0"/>
              </a:rPr>
              <a:t>Обсуждение </a:t>
            </a:r>
            <a:r>
              <a:rPr lang="ru-RU" sz="2000" dirty="0" smtClean="0">
                <a:latin typeface="Times New Roman" pitchFamily="18" charset="0"/>
                <a:cs typeface="Times New Roman" pitchFamily="18" charset="0"/>
              </a:rPr>
              <a:t>поведения и мотивов действий персонажа с детьми.</a:t>
            </a:r>
          </a:p>
          <a:p>
            <a:r>
              <a:rPr lang="ru-RU" sz="2000" dirty="0" smtClean="0">
                <a:solidFill>
                  <a:srgbClr val="FF0000"/>
                </a:solidFill>
                <a:latin typeface="Times New Roman" pitchFamily="18" charset="0"/>
                <a:cs typeface="Times New Roman" pitchFamily="18" charset="0"/>
              </a:rPr>
              <a:t>Инсценировка </a:t>
            </a:r>
            <a:r>
              <a:rPr lang="ru-RU" sz="2000" dirty="0" smtClean="0">
                <a:latin typeface="Times New Roman" pitchFamily="18" charset="0"/>
                <a:cs typeface="Times New Roman" pitchFamily="18" charset="0"/>
              </a:rPr>
              <a:t>эпизодов сказки (драматизация), кроме психолога – педагогического эффекта, будет способствовать развитию творческих способностей ребенка. Между детьми распределяются роли (персонажей- зверюшек и  персонажей - страхов) с учетом эмоционального состояния детей и предыдущих рисунков. Если ребенок боится и отказывается заставлять не нужно, пусть будет зрителем.</a:t>
            </a:r>
          </a:p>
          <a:p>
            <a:r>
              <a:rPr lang="ru-RU" sz="2000" dirty="0" smtClean="0">
                <a:latin typeface="Times New Roman" pitchFamily="18" charset="0"/>
                <a:cs typeface="Times New Roman" pitchFamily="18" charset="0"/>
              </a:rPr>
              <a:t>Также сказка может использоваться в качестве </a:t>
            </a:r>
            <a:r>
              <a:rPr lang="ru-RU" sz="2000" dirty="0" smtClean="0">
                <a:solidFill>
                  <a:srgbClr val="FF0000"/>
                </a:solidFill>
                <a:latin typeface="Times New Roman" pitchFamily="18" charset="0"/>
                <a:cs typeface="Times New Roman" pitchFamily="18" charset="0"/>
              </a:rPr>
              <a:t>притчи</a:t>
            </a:r>
            <a:r>
              <a:rPr lang="ru-RU" sz="2000" dirty="0" smtClean="0">
                <a:latin typeface="Times New Roman" pitchFamily="18" charset="0"/>
                <a:cs typeface="Times New Roman" pitchFamily="18" charset="0"/>
              </a:rPr>
              <a:t>. В этом случае сказка должна стать моделью поведения. Закрепление эффекта сказки происходит тогда, когда педагог спрашивает детей, какую сказку слышали, кто из персонажей понравился и почему.</a:t>
            </a:r>
          </a:p>
          <a:p>
            <a:pPr>
              <a:buNone/>
            </a:pP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b="1" dirty="0" smtClean="0">
                <a:latin typeface="Times New Roman" pitchFamily="18" charset="0"/>
                <a:cs typeface="Times New Roman" pitchFamily="18" charset="0"/>
              </a:rPr>
              <a:t>Сказкотерапию можно использовать  в работе с детьми на</a:t>
            </a:r>
            <a:endParaRPr lang="ru-RU" sz="3600" b="1" dirty="0">
              <a:latin typeface="Times New Roman" pitchFamily="18" charset="0"/>
              <a:cs typeface="Times New Roman" pitchFamily="18" charset="0"/>
            </a:endParaRPr>
          </a:p>
        </p:txBody>
      </p:sp>
      <p:pic>
        <p:nvPicPr>
          <p:cNvPr id="7" name="Содержимое 6" descr="img7.jpg"/>
          <p:cNvPicPr>
            <a:picLocks noGrp="1" noChangeAspect="1"/>
          </p:cNvPicPr>
          <p:nvPr>
            <p:ph sz="quarter" idx="4"/>
          </p:nvPr>
        </p:nvPicPr>
        <p:blipFill>
          <a:blip r:embed="rId2" cstate="print"/>
          <a:stretch>
            <a:fillRect/>
          </a:stretch>
        </p:blipFill>
        <p:spPr>
          <a:xfrm>
            <a:off x="5786445" y="2214554"/>
            <a:ext cx="2900355" cy="3357586"/>
          </a:xfrm>
        </p:spPr>
      </p:pic>
      <p:sp>
        <p:nvSpPr>
          <p:cNvPr id="8" name="Прямоугольник 7"/>
          <p:cNvSpPr/>
          <p:nvPr/>
        </p:nvSpPr>
        <p:spPr>
          <a:xfrm>
            <a:off x="285720" y="1714488"/>
            <a:ext cx="5357850" cy="1071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FFFF00"/>
                </a:solidFill>
                <a:latin typeface="Times New Roman" pitchFamily="18" charset="0"/>
                <a:cs typeface="Times New Roman" pitchFamily="18" charset="0"/>
              </a:rPr>
              <a:t>Профилактическом этапе</a:t>
            </a:r>
            <a:endParaRPr lang="ru-RU" sz="2400" b="1" dirty="0">
              <a:solidFill>
                <a:srgbClr val="FFFF00"/>
              </a:solidFill>
              <a:latin typeface="Times New Roman" pitchFamily="18" charset="0"/>
              <a:cs typeface="Times New Roman" pitchFamily="18" charset="0"/>
            </a:endParaRPr>
          </a:p>
        </p:txBody>
      </p:sp>
      <p:sp>
        <p:nvSpPr>
          <p:cNvPr id="9" name="Прямоугольник 8"/>
          <p:cNvSpPr/>
          <p:nvPr/>
        </p:nvSpPr>
        <p:spPr>
          <a:xfrm>
            <a:off x="357158" y="3429000"/>
            <a:ext cx="5286412" cy="1000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FFFF00"/>
                </a:solidFill>
                <a:latin typeface="Times New Roman" pitchFamily="18" charset="0"/>
                <a:cs typeface="Times New Roman" pitchFamily="18" charset="0"/>
              </a:rPr>
              <a:t>Диагностическом этапе</a:t>
            </a:r>
            <a:endParaRPr lang="ru-RU" sz="2400" b="1" dirty="0">
              <a:solidFill>
                <a:srgbClr val="FFFF00"/>
              </a:solidFill>
              <a:latin typeface="Times New Roman" pitchFamily="18" charset="0"/>
              <a:cs typeface="Times New Roman" pitchFamily="18" charset="0"/>
            </a:endParaRPr>
          </a:p>
        </p:txBody>
      </p:sp>
      <p:sp>
        <p:nvSpPr>
          <p:cNvPr id="10" name="Прямоугольник 9"/>
          <p:cNvSpPr/>
          <p:nvPr/>
        </p:nvSpPr>
        <p:spPr>
          <a:xfrm>
            <a:off x="357158" y="5000636"/>
            <a:ext cx="5357850" cy="1000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FFFF00"/>
                </a:solidFill>
                <a:latin typeface="Times New Roman" pitchFamily="18" charset="0"/>
                <a:cs typeface="Times New Roman" pitchFamily="18" charset="0"/>
              </a:rPr>
              <a:t>Коррекционном этапе</a:t>
            </a:r>
            <a:endParaRPr lang="ru-RU" sz="2400"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9"/>
          </a:xfrm>
        </p:spPr>
        <p:txBody>
          <a:bodyPr>
            <a:normAutofit/>
          </a:bodyPr>
          <a:lstStyle/>
          <a:p>
            <a:pPr>
              <a:buNone/>
            </a:pPr>
            <a:r>
              <a:rPr lang="ru-RU" sz="2000" dirty="0" smtClean="0">
                <a:latin typeface="Times New Roman" pitchFamily="18" charset="0"/>
                <a:cs typeface="Times New Roman" pitchFamily="18" charset="0"/>
              </a:rPr>
              <a:t>            Следует также остановить внимание на тех функциях, которые по словам современных психологов сказкотерапевтов ( Г. </a:t>
            </a:r>
            <a:r>
              <a:rPr lang="ru-RU" sz="2000" dirty="0" err="1" smtClean="0">
                <a:latin typeface="Times New Roman" pitchFamily="18" charset="0"/>
                <a:cs typeface="Times New Roman" pitchFamily="18" charset="0"/>
              </a:rPr>
              <a:t>Ожиганов</a:t>
            </a:r>
            <a:r>
              <a:rPr lang="ru-RU" sz="2000" dirty="0" smtClean="0">
                <a:latin typeface="Times New Roman" pitchFamily="18" charset="0"/>
                <a:cs typeface="Times New Roman" pitchFamily="18" charset="0"/>
              </a:rPr>
              <a:t>, Е. </a:t>
            </a:r>
            <a:r>
              <a:rPr lang="ru-RU" sz="2000" dirty="0" err="1" smtClean="0">
                <a:latin typeface="Times New Roman" pitchFamily="18" charset="0"/>
                <a:cs typeface="Times New Roman" pitchFamily="18" charset="0"/>
              </a:rPr>
              <a:t>Цопа</a:t>
            </a:r>
            <a:r>
              <a:rPr lang="ru-RU" sz="2000" dirty="0" smtClean="0">
                <a:latin typeface="Times New Roman" pitchFamily="18" charset="0"/>
                <a:cs typeface="Times New Roman" pitchFamily="18" charset="0"/>
              </a:rPr>
              <a:t>, Е. Зайка, Д. Соколов), присущие сказке на современном этапе ее использования:</a:t>
            </a:r>
          </a:p>
          <a:p>
            <a:r>
              <a:rPr lang="ru-RU" sz="2000" dirty="0" smtClean="0">
                <a:solidFill>
                  <a:srgbClr val="FF0000"/>
                </a:solidFill>
                <a:latin typeface="Times New Roman" pitchFamily="18" charset="0"/>
                <a:cs typeface="Times New Roman" pitchFamily="18" charset="0"/>
              </a:rPr>
              <a:t>Диагностическая функция  </a:t>
            </a:r>
            <a:r>
              <a:rPr lang="ru-RU" sz="2000" dirty="0" smtClean="0">
                <a:latin typeface="Times New Roman" pitchFamily="18" charset="0"/>
                <a:cs typeface="Times New Roman" pitchFamily="18" charset="0"/>
              </a:rPr>
              <a:t>(используя сказку как проектную методику, педагог может с высокой  степенью точности  определить причину проблемы, с которой столкнулся ребенок).</a:t>
            </a:r>
          </a:p>
          <a:p>
            <a:r>
              <a:rPr lang="ru-RU" sz="2000" dirty="0" smtClean="0">
                <a:solidFill>
                  <a:srgbClr val="FF0000"/>
                </a:solidFill>
                <a:latin typeface="Times New Roman" pitchFamily="18" charset="0"/>
                <a:cs typeface="Times New Roman" pitchFamily="18" charset="0"/>
              </a:rPr>
              <a:t>Терапевтическая функция </a:t>
            </a:r>
            <a:r>
              <a:rPr lang="ru-RU" sz="2000" dirty="0" smtClean="0">
                <a:latin typeface="Times New Roman" pitchFamily="18" charset="0"/>
                <a:cs typeface="Times New Roman" pitchFamily="18" charset="0"/>
              </a:rPr>
              <a:t>( которая позволяет, во – первых  психологически подготовить ребенка к напряженным эмоциональным ситуациям, во – вторых, символично отражать физиологические и эмоциональные стрессы, в – третьих принять в символичной форме свою физическую активность и способность интеллектуальных интерпретаций и полностью принять всю гамму эмоциональных переживаний.</a:t>
            </a:r>
          </a:p>
          <a:p>
            <a:r>
              <a:rPr lang="ru-RU" sz="2000" dirty="0" smtClean="0">
                <a:solidFill>
                  <a:srgbClr val="FF0000"/>
                </a:solidFill>
                <a:latin typeface="Times New Roman" pitchFamily="18" charset="0"/>
                <a:cs typeface="Times New Roman" pitchFamily="18" charset="0"/>
              </a:rPr>
              <a:t>Воспитательная функция. </a:t>
            </a:r>
            <a:r>
              <a:rPr lang="ru-RU" sz="2000" dirty="0" smtClean="0">
                <a:latin typeface="Times New Roman" pitchFamily="18" charset="0"/>
                <a:cs typeface="Times New Roman" pitchFamily="18" charset="0"/>
              </a:rPr>
              <a:t>Сказка – непревзойденный инструмент воспитательного воздействия . Она  позволяет в мягкой форме объяснить ребенку как следует поступать, а что может принести вред.</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14290"/>
            <a:ext cx="8229600" cy="725470"/>
          </a:xfrm>
        </p:spPr>
        <p:txBody>
          <a:bodyPr>
            <a:normAutofit fontScale="90000"/>
          </a:bodyPr>
          <a:lstStyle/>
          <a:p>
            <a:r>
              <a:rPr lang="ru-RU" b="1" dirty="0" smtClean="0">
                <a:latin typeface="Times New Roman" pitchFamily="18" charset="0"/>
                <a:cs typeface="Times New Roman" pitchFamily="18" charset="0"/>
              </a:rPr>
              <a:t>Виды сказок для детей дошкольного возраста</a:t>
            </a:r>
            <a:endParaRPr lang="ru-RU" b="1" dirty="0">
              <a:latin typeface="Times New Roman" pitchFamily="18" charset="0"/>
              <a:cs typeface="Times New Roman" pitchFamily="18" charset="0"/>
            </a:endParaRPr>
          </a:p>
        </p:txBody>
      </p:sp>
      <p:pic>
        <p:nvPicPr>
          <p:cNvPr id="7" name="Содержимое 6" descr="14f576c17f15841a4fb647effd230ef4.jpg"/>
          <p:cNvPicPr>
            <a:picLocks noGrp="1" noChangeAspect="1"/>
          </p:cNvPicPr>
          <p:nvPr>
            <p:ph sz="half" idx="2"/>
          </p:nvPr>
        </p:nvPicPr>
        <p:blipFill>
          <a:blip r:embed="rId2" cstate="print"/>
          <a:stretch>
            <a:fillRect/>
          </a:stretch>
        </p:blipFill>
        <p:spPr>
          <a:xfrm>
            <a:off x="500033" y="1500176"/>
            <a:ext cx="2500331" cy="4625989"/>
          </a:xfrm>
        </p:spPr>
      </p:pic>
      <p:sp>
        <p:nvSpPr>
          <p:cNvPr id="5" name="Прямоугольник 4"/>
          <p:cNvSpPr/>
          <p:nvPr/>
        </p:nvSpPr>
        <p:spPr>
          <a:xfrm>
            <a:off x="4000496" y="1357298"/>
            <a:ext cx="4429156"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latin typeface="Times New Roman" pitchFamily="18" charset="0"/>
                <a:cs typeface="Times New Roman" pitchFamily="18" charset="0"/>
              </a:rPr>
              <a:t>Художественные сказки </a:t>
            </a:r>
            <a:endParaRPr lang="ru-RU" sz="2000" dirty="0" smtClean="0">
              <a:solidFill>
                <a:schemeClr val="tx1"/>
              </a:solidFill>
              <a:latin typeface="Times New Roman" pitchFamily="18" charset="0"/>
              <a:cs typeface="Times New Roman" pitchFamily="18" charset="0"/>
            </a:endParaRPr>
          </a:p>
        </p:txBody>
      </p:sp>
      <p:sp>
        <p:nvSpPr>
          <p:cNvPr id="8" name="Прямоугольник 7"/>
          <p:cNvSpPr/>
          <p:nvPr/>
        </p:nvSpPr>
        <p:spPr>
          <a:xfrm>
            <a:off x="4000496" y="2571744"/>
            <a:ext cx="4429156"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latin typeface="Times New Roman" pitchFamily="18" charset="0"/>
                <a:cs typeface="Times New Roman" pitchFamily="18" charset="0"/>
              </a:rPr>
              <a:t>Дидактические сказки </a:t>
            </a:r>
            <a:endParaRPr lang="ru-RU" sz="2000" dirty="0">
              <a:solidFill>
                <a:schemeClr val="tx1"/>
              </a:solidFill>
              <a:latin typeface="Times New Roman" pitchFamily="18" charset="0"/>
              <a:cs typeface="Times New Roman" pitchFamily="18" charset="0"/>
            </a:endParaRPr>
          </a:p>
        </p:txBody>
      </p:sp>
      <p:sp>
        <p:nvSpPr>
          <p:cNvPr id="9" name="Прямоугольник 8"/>
          <p:cNvSpPr/>
          <p:nvPr/>
        </p:nvSpPr>
        <p:spPr>
          <a:xfrm>
            <a:off x="4000496" y="3571876"/>
            <a:ext cx="4429156"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latin typeface="Times New Roman" pitchFamily="18" charset="0"/>
                <a:cs typeface="Times New Roman" pitchFamily="18" charset="0"/>
              </a:rPr>
              <a:t>Психокоррекционные сказки </a:t>
            </a:r>
            <a:endParaRPr lang="ru-RU" sz="2000" dirty="0">
              <a:solidFill>
                <a:schemeClr val="tx1"/>
              </a:solidFill>
              <a:latin typeface="Times New Roman" pitchFamily="18" charset="0"/>
              <a:cs typeface="Times New Roman" pitchFamily="18" charset="0"/>
            </a:endParaRPr>
          </a:p>
        </p:txBody>
      </p:sp>
      <p:sp>
        <p:nvSpPr>
          <p:cNvPr id="10" name="Прямоугольник 9"/>
          <p:cNvSpPr/>
          <p:nvPr/>
        </p:nvSpPr>
        <p:spPr>
          <a:xfrm>
            <a:off x="4000496" y="4714884"/>
            <a:ext cx="4429156"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latin typeface="Times New Roman" pitchFamily="18" charset="0"/>
                <a:cs typeface="Times New Roman" pitchFamily="18" charset="0"/>
              </a:rPr>
              <a:t>Психотерапевтические сказки </a:t>
            </a:r>
            <a:r>
              <a:rPr lang="ru-RU" sz="2000" dirty="0" smtClean="0">
                <a:solidFill>
                  <a:schemeClr val="tx1"/>
                </a:solidFill>
                <a:latin typeface="Times New Roman" pitchFamily="18" charset="0"/>
                <a:cs typeface="Times New Roman" pitchFamily="18" charset="0"/>
              </a:rPr>
              <a:t> </a:t>
            </a:r>
            <a:endParaRPr lang="ru-RU" sz="2000" dirty="0">
              <a:solidFill>
                <a:schemeClr val="tx1"/>
              </a:solidFill>
              <a:latin typeface="Times New Roman" pitchFamily="18" charset="0"/>
              <a:cs typeface="Times New Roman" pitchFamily="18" charset="0"/>
            </a:endParaRPr>
          </a:p>
        </p:txBody>
      </p:sp>
      <p:sp>
        <p:nvSpPr>
          <p:cNvPr id="11" name="Прямоугольник 10"/>
          <p:cNvSpPr/>
          <p:nvPr/>
        </p:nvSpPr>
        <p:spPr>
          <a:xfrm>
            <a:off x="4000496" y="5715016"/>
            <a:ext cx="442915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latin typeface="Times New Roman" pitchFamily="18" charset="0"/>
                <a:cs typeface="Times New Roman" pitchFamily="18" charset="0"/>
              </a:rPr>
              <a:t>Медитативные сказки </a:t>
            </a:r>
            <a:endParaRPr lang="ru-RU" sz="20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3"/>
          </a:xfrm>
        </p:spPr>
        <p:txBody>
          <a:bodyPr>
            <a:normAutofit/>
          </a:bodyPr>
          <a:lstStyle/>
          <a:p>
            <a:r>
              <a:rPr lang="ru-RU" sz="2800" dirty="0" smtClean="0">
                <a:solidFill>
                  <a:srgbClr val="FF0000"/>
                </a:solidFill>
                <a:latin typeface="Times New Roman" pitchFamily="18" charset="0"/>
                <a:cs typeface="Times New Roman" pitchFamily="18" charset="0"/>
              </a:rPr>
              <a:t>Художественные сказки</a:t>
            </a:r>
            <a:r>
              <a:rPr lang="ru-RU" sz="2000" dirty="0" smtClean="0">
                <a:solidFill>
                  <a:srgbClr val="FF0000"/>
                </a:solidFill>
                <a:latin typeface="Times New Roman" pitchFamily="18" charset="0"/>
                <a:cs typeface="Times New Roman" pitchFamily="18" charset="0"/>
              </a:rPr>
              <a:t>:</a:t>
            </a:r>
            <a:r>
              <a:rPr lang="ru-RU" sz="2000" dirty="0" smtClean="0">
                <a:latin typeface="Times New Roman" pitchFamily="18" charset="0"/>
                <a:cs typeface="Times New Roman" pitchFamily="18" charset="0"/>
              </a:rPr>
              <a:t> народные и авторские. Они больше подходят для тех случаев,  когда в процессе сказочной терапии ребенку необходимо понять внутренние переживания;</a:t>
            </a:r>
          </a:p>
          <a:p>
            <a:r>
              <a:rPr lang="ru-RU" sz="2800" dirty="0" smtClean="0">
                <a:solidFill>
                  <a:srgbClr val="FF0000"/>
                </a:solidFill>
                <a:latin typeface="Times New Roman" pitchFamily="18" charset="0"/>
                <a:cs typeface="Times New Roman" pitchFamily="18" charset="0"/>
              </a:rPr>
              <a:t>Дидактические сказки. </a:t>
            </a:r>
            <a:r>
              <a:rPr lang="ru-RU" sz="2000" dirty="0" smtClean="0">
                <a:latin typeface="Times New Roman" pitchFamily="18" charset="0"/>
                <a:cs typeface="Times New Roman" pitchFamily="18" charset="0"/>
              </a:rPr>
              <a:t>Создаются педагогами для передачи учебного материала, повествуя о новых понятиях</a:t>
            </a:r>
          </a:p>
          <a:p>
            <a:r>
              <a:rPr lang="ru-RU" sz="2400" dirty="0" smtClean="0">
                <a:solidFill>
                  <a:srgbClr val="FF0000"/>
                </a:solidFill>
                <a:latin typeface="Times New Roman" pitchFamily="18" charset="0"/>
                <a:cs typeface="Times New Roman" pitchFamily="18" charset="0"/>
              </a:rPr>
              <a:t>Психокоррекционные сказки. </a:t>
            </a:r>
            <a:r>
              <a:rPr lang="ru-RU" sz="2000" dirty="0" smtClean="0">
                <a:latin typeface="Times New Roman" pitchFamily="18" charset="0"/>
                <a:cs typeface="Times New Roman" pitchFamily="18" charset="0"/>
              </a:rPr>
              <a:t>Создаются для деликатного влияния на поведение ребенка. Под коррекцией здесь понимается замена неэффективного стиля поведения на более продуктивный, а также объяснение ребенку смысла происходящего. Прорабатывают проблему ребенка, перенося проблему на героя сказки)</a:t>
            </a:r>
          </a:p>
          <a:p>
            <a:r>
              <a:rPr lang="ru-RU" sz="2400" dirty="0" smtClean="0">
                <a:solidFill>
                  <a:srgbClr val="FF0000"/>
                </a:solidFill>
                <a:latin typeface="Times New Roman" pitchFamily="18" charset="0"/>
                <a:cs typeface="Times New Roman" pitchFamily="18" charset="0"/>
              </a:rPr>
              <a:t>Медитативные сказки. </a:t>
            </a:r>
            <a:r>
              <a:rPr lang="ru-RU" sz="2000" dirty="0" smtClean="0">
                <a:latin typeface="Times New Roman" pitchFamily="18" charset="0"/>
                <a:cs typeface="Times New Roman" pitchFamily="18" charset="0"/>
              </a:rPr>
              <a:t>Отличительной чертой этих сказок является отсутствие конфликтов и злых героев. Этот вид сказок адресован идеальному «Я» ребенка с целью его поддержки и укрепления. Формируют положительное состояние малыша.( например перед сном)</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688</TotalTime>
  <Words>2339</Words>
  <Application>Microsoft Office PowerPoint</Application>
  <PresentationFormat>Экран (4:3)</PresentationFormat>
  <Paragraphs>104</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Сказкотерапия  как одна из технологий здоровьесбережения в ДОУ</vt:lpstr>
      <vt:lpstr>Слайд 2</vt:lpstr>
      <vt:lpstr>Слайд 3</vt:lpstr>
      <vt:lpstr>Слайд 4</vt:lpstr>
      <vt:lpstr>Существуют различные методы работы со сказками.</vt:lpstr>
      <vt:lpstr>Сказкотерапию можно использовать  в работе с детьми на</vt:lpstr>
      <vt:lpstr>Слайд 7</vt:lpstr>
      <vt:lpstr>Виды сказок для детей дошкольного возраста</vt:lpstr>
      <vt:lpstr>Слайд 9</vt:lpstr>
      <vt:lpstr>Сказкотерапия структурируется, сказки по отдельно взятым детским проблемам.</vt:lpstr>
      <vt:lpstr>Слайд 11</vt:lpstr>
      <vt:lpstr>Правила ознакомления со сказкой</vt:lpstr>
      <vt:lpstr>Слайд 13</vt:lpstr>
      <vt:lpstr>Слайд 14</vt:lpstr>
      <vt:lpstr>Творим терапевтическую сказку  шаг за шагом.</vt:lpstr>
      <vt:lpstr>Слайд 16</vt:lpstr>
      <vt:lpstr>Пример сказки</vt:lpstr>
      <vt:lpstr>Слайд 18</vt:lpstr>
      <vt:lpstr>Вывод:</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HP</dc:creator>
  <cp:lastModifiedBy>HP</cp:lastModifiedBy>
  <cp:revision>90</cp:revision>
  <dcterms:modified xsi:type="dcterms:W3CDTF">2022-12-04T05:26:17Z</dcterms:modified>
</cp:coreProperties>
</file>