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0" r:id="rId4"/>
    <p:sldId id="258" r:id="rId5"/>
    <p:sldId id="259" r:id="rId6"/>
    <p:sldId id="266" r:id="rId7"/>
    <p:sldId id="273" r:id="rId8"/>
    <p:sldId id="276" r:id="rId9"/>
    <p:sldId id="277" r:id="rId10"/>
    <p:sldId id="283" r:id="rId11"/>
    <p:sldId id="284" r:id="rId12"/>
    <p:sldId id="285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14" autoAdjust="0"/>
    <p:restoredTop sz="94660"/>
  </p:normalViewPr>
  <p:slideViewPr>
    <p:cSldViewPr>
      <p:cViewPr varScale="1">
        <p:scale>
          <a:sx n="110" d="100"/>
          <a:sy n="110" d="100"/>
        </p:scale>
        <p:origin x="-16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5FA36-E097-40E2-8206-A193D46B1349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45E94-8360-4888-BBF4-72AF48ECD4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F9495-A669-478D-8C29-7A41A820D2A9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51A42-5715-4568-9AB0-E98BA2985D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09923-CA4D-4828-8AEE-584D0C977B7F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1BEDA8-50DC-4A36-96DF-7C93D64439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BE6D7-1939-43F7-993A-92432566E8F5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DB011-308D-4C49-96D1-C6CB2AAEBC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EE062-B6DB-44BF-8A96-E3880156119A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F7A694-00B4-44BA-9EEE-B16A508D7B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5ADE2-29D8-4785-AD49-08F1A9BE8CBA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D39AA-B0A3-449B-9F75-E86784BF7F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95B32-75CA-41C5-97EF-BAC1FB94FF52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D24F7-4E6C-4555-BEF0-BD7897DB45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F17C3-D41B-49B6-A9A9-C03B734065A5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E9A31-6D48-4A34-8BEC-1628E5E8C8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FA7F1-BCB0-47CF-AFCE-4FCFBDFFAD1D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FA29A-A60C-47F0-9F9D-20350938A7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5DE20-5DBF-45E3-B485-A4CFBC5DA2D8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34E69E-67C9-486B-9BD2-62F7033C98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EE5EC9-37A9-4896-8552-2491F97A6E7B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58E30D-BF78-4FA3-A627-86386DEF49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3E6E75-AD53-4B8D-894A-5BDD6BA0405C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1896C7-B9B6-404A-9CBC-DA9D9B47BB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Блок-схема: несколько документов 7"/>
          <p:cNvSpPr/>
          <p:nvPr/>
        </p:nvSpPr>
        <p:spPr>
          <a:xfrm>
            <a:off x="0" y="0"/>
            <a:ext cx="9144000" cy="1196975"/>
          </a:xfrm>
          <a:prstGeom prst="flowChartMultidocumen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33" name="Рисунок 8" descr="devchushka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664"/>
          <a:stretch>
            <a:fillRect/>
          </a:stretch>
        </p:blipFill>
        <p:spPr bwMode="auto">
          <a:xfrm>
            <a:off x="-107950" y="333375"/>
            <a:ext cx="11049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Рисунок 10" descr="vpered__k__znaniyam.jp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t="14319"/>
          <a:stretch>
            <a:fillRect/>
          </a:stretch>
        </p:blipFill>
        <p:spPr bwMode="auto">
          <a:xfrm>
            <a:off x="7740650" y="5949950"/>
            <a:ext cx="125888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260648"/>
            <a:ext cx="76438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70C0"/>
                </a:solidFill>
                <a:latin typeface="Constantia" pitchFamily="18" charset="0"/>
              </a:rPr>
              <a:t>УМК </a:t>
            </a:r>
            <a:r>
              <a:rPr lang="ru-RU" sz="5400" dirty="0" smtClean="0">
                <a:solidFill>
                  <a:srgbClr val="0070C0"/>
                </a:solidFill>
                <a:latin typeface="Constantia" pitchFamily="18" charset="0"/>
              </a:rPr>
              <a:t>«Перспектива»</a:t>
            </a:r>
            <a:endParaRPr lang="ru-RU" sz="5400" dirty="0">
              <a:solidFill>
                <a:srgbClr val="0070C0"/>
              </a:solidFill>
              <a:latin typeface="Constantia" pitchFamily="18" charset="0"/>
            </a:endParaRPr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732121">
            <a:off x="420512" y="1788400"/>
            <a:ext cx="1571273" cy="21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30897">
            <a:off x="1460777" y="3932851"/>
            <a:ext cx="1585128" cy="2124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 l="17948" t="5128" r="17949" b="7692"/>
          <a:stretch>
            <a:fillRect/>
          </a:stretch>
        </p:blipFill>
        <p:spPr bwMode="auto">
          <a:xfrm>
            <a:off x="18365" y="0"/>
            <a:ext cx="1388831" cy="1888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856666">
            <a:off x="2317967" y="2053846"/>
            <a:ext cx="1448980" cy="187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788024" y="3429000"/>
            <a:ext cx="410445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Сырицо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Татьяна Александровна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 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ГБОУ Лицей №126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2020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43608" y="1268760"/>
            <a:ext cx="763882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b="1" dirty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Одежда обучающихся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3.1.  В Лицее устанавливаются следующие виды одежды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обучающихся: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повседневная одежда;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спортивная одежда;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парадная одежда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3.2. Повседневная одежда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3.2.1. Повседневная одежда обучающихся 1-4 классов: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чёрные брюки или чёрная юбка;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зелёный трикотажный жилет или пиджак;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возможен зелёный трикотажный сарафан;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светлая однотонная блузка или рубашка;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однотонные колготки;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туфли с закрытым носом на низком каблуке.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611560" y="1095799"/>
            <a:ext cx="752116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3.2.2. Спортивная одежда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футболка с эмблемой лицея (однотонная,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цвет одинаковый для всех обучающихся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одного класса);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брюки спортивные тёмные;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обувь спортивная (на светлой подошве).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750227" y="-25642"/>
            <a:ext cx="8393773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IV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Внешний вид обучающихся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4.1.Для всех обучающихся обязательна аккуратная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деловая прическа: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девочек длинные и средней длины волосы должны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быть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собраныв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пучок или косу, прибраны заколками.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мальчиков классическая короткая или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средней длины стрижка.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4.2. Не допускается: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крупные украшения (серьги, бусы, браслеты, цепи);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длинные прически у мальчиков;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наличие декоративной косметики.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214290"/>
            <a:ext cx="72866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33CC"/>
                </a:solidFill>
                <a:latin typeface="Constantia" pitchFamily="18" charset="0"/>
              </a:rPr>
              <a:t>Готовность ребёнка к школе</a:t>
            </a:r>
            <a:endParaRPr lang="ru-RU" sz="4000" b="1" dirty="0">
              <a:solidFill>
                <a:srgbClr val="0033CC"/>
              </a:solidFill>
              <a:latin typeface="Constant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1500174"/>
            <a:ext cx="72866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rgbClr val="0033CC"/>
                </a:solidFill>
                <a:latin typeface="Constantia" pitchFamily="18" charset="0"/>
              </a:rPr>
              <a:t>Личностная готовность</a:t>
            </a:r>
            <a:endParaRPr lang="ru-RU" sz="4000" i="1" dirty="0">
              <a:solidFill>
                <a:srgbClr val="0033CC"/>
              </a:solidFill>
              <a:latin typeface="Constant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2571744"/>
            <a:ext cx="82868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rgbClr val="0033CC"/>
                </a:solidFill>
                <a:latin typeface="Constantia" pitchFamily="18" charset="0"/>
              </a:rPr>
              <a:t>Социально-психологическая готовность</a:t>
            </a:r>
            <a:endParaRPr lang="ru-RU" sz="4000" i="1" dirty="0">
              <a:solidFill>
                <a:srgbClr val="0033CC"/>
              </a:solidFill>
              <a:latin typeface="Constant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4357694"/>
            <a:ext cx="72866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rgbClr val="0033CC"/>
                </a:solidFill>
                <a:latin typeface="Constantia" pitchFamily="18" charset="0"/>
              </a:rPr>
              <a:t>Интеллектуальная готовность</a:t>
            </a:r>
            <a:endParaRPr lang="ru-RU" sz="4000" i="1" dirty="0">
              <a:solidFill>
                <a:srgbClr val="0033CC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357166"/>
            <a:ext cx="72866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0033CC"/>
                </a:solidFill>
                <a:latin typeface="Constantia" pitchFamily="18" charset="0"/>
              </a:rPr>
              <a:t>Личностная готовность</a:t>
            </a:r>
            <a:endParaRPr lang="ru-RU" sz="4000" b="1" i="1" dirty="0">
              <a:solidFill>
                <a:srgbClr val="0033CC"/>
              </a:solidFill>
              <a:latin typeface="Constant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071546"/>
            <a:ext cx="87868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rgbClr val="0033CC"/>
                </a:solidFill>
                <a:latin typeface="Constantia" pitchFamily="18" charset="0"/>
              </a:rPr>
              <a:t>- права и обязанности школьника</a:t>
            </a:r>
            <a:endParaRPr lang="ru-RU" sz="4000" i="1" dirty="0">
              <a:solidFill>
                <a:srgbClr val="0033CC"/>
              </a:solidFill>
              <a:latin typeface="Constant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1785926"/>
            <a:ext cx="72866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rgbClr val="0033CC"/>
                </a:solidFill>
                <a:latin typeface="Constantia" pitchFamily="18" charset="0"/>
              </a:rPr>
              <a:t>- зачем учиться</a:t>
            </a:r>
            <a:endParaRPr lang="ru-RU" sz="4000" i="1" dirty="0">
              <a:solidFill>
                <a:srgbClr val="0033CC"/>
              </a:solidFill>
              <a:latin typeface="Constant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472" y="2500306"/>
            <a:ext cx="8572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rgbClr val="0033CC"/>
                </a:solidFill>
                <a:latin typeface="Constantia" pitchFamily="18" charset="0"/>
              </a:rPr>
              <a:t>- правила, которые существуют в школе</a:t>
            </a:r>
            <a:endParaRPr lang="ru-RU" sz="4000" i="1" dirty="0">
              <a:solidFill>
                <a:srgbClr val="0033CC"/>
              </a:solidFill>
              <a:latin typeface="Constant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348" y="3786190"/>
            <a:ext cx="72866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rgbClr val="0033CC"/>
                </a:solidFill>
                <a:latin typeface="Constantia" pitchFamily="18" charset="0"/>
              </a:rPr>
              <a:t>- роль учителя в школе</a:t>
            </a:r>
            <a:endParaRPr lang="ru-RU" sz="4000" i="1" dirty="0">
              <a:solidFill>
                <a:srgbClr val="0033CC"/>
              </a:solidFill>
              <a:latin typeface="Constant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2910" y="4500570"/>
            <a:ext cx="72866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rgbClr val="0033CC"/>
                </a:solidFill>
                <a:latin typeface="Constantia" pitchFamily="18" charset="0"/>
              </a:rPr>
              <a:t>- учебная мотивация</a:t>
            </a:r>
            <a:endParaRPr lang="ru-RU" sz="4000" i="1" dirty="0">
              <a:solidFill>
                <a:srgbClr val="0033CC"/>
              </a:solidFill>
              <a:latin typeface="Constant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2910" y="5429264"/>
            <a:ext cx="8286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rgbClr val="0033CC"/>
                </a:solidFill>
                <a:latin typeface="Constantia" pitchFamily="18" charset="0"/>
              </a:rPr>
              <a:t>- эмоциональная устойчивость</a:t>
            </a:r>
            <a:endParaRPr lang="ru-RU" sz="4000" i="1" dirty="0">
              <a:solidFill>
                <a:srgbClr val="0033CC"/>
              </a:solidFill>
              <a:latin typeface="Constantia" pitchFamily="18" charset="0"/>
            </a:endParaRPr>
          </a:p>
        </p:txBody>
      </p:sp>
      <p:pic>
        <p:nvPicPr>
          <p:cNvPr id="11266" name="Picture 2" descr="http://cs425622.vk.me/v425622021/37c3/Zt7ohtEupB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710" y="5789244"/>
            <a:ext cx="1425006" cy="10687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068960"/>
            <a:ext cx="2099062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4034077"/>
            <a:ext cx="4214810" cy="2823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285852" y="214290"/>
            <a:ext cx="72866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rgbClr val="0033CC"/>
                </a:solidFill>
                <a:latin typeface="Constantia" pitchFamily="18" charset="0"/>
              </a:rPr>
              <a:t>Развитие мелкой моторики</a:t>
            </a:r>
            <a:endParaRPr lang="ru-RU" sz="4000" i="1" dirty="0">
              <a:solidFill>
                <a:srgbClr val="0033CC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285728"/>
            <a:ext cx="80724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rgbClr val="0033CC"/>
                </a:solidFill>
                <a:latin typeface="Constantia" pitchFamily="18" charset="0"/>
              </a:rPr>
              <a:t>Пространственная ориентация</a:t>
            </a:r>
            <a:endParaRPr lang="ru-RU" sz="4000" i="1" dirty="0">
              <a:solidFill>
                <a:srgbClr val="0033CC"/>
              </a:solidFill>
              <a:latin typeface="Constant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192" y="1928802"/>
            <a:ext cx="82868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33CC"/>
                </a:solidFill>
                <a:latin typeface="Constantia" pitchFamily="18" charset="0"/>
              </a:rPr>
              <a:t>верх – низ</a:t>
            </a:r>
          </a:p>
          <a:p>
            <a:r>
              <a:rPr lang="ru-RU" sz="4000" dirty="0" smtClean="0">
                <a:solidFill>
                  <a:srgbClr val="0033CC"/>
                </a:solidFill>
                <a:latin typeface="Constantia" pitchFamily="18" charset="0"/>
              </a:rPr>
              <a:t>лево - право</a:t>
            </a:r>
            <a:endParaRPr lang="ru-RU" sz="4000" dirty="0">
              <a:solidFill>
                <a:srgbClr val="0033CC"/>
              </a:solidFill>
              <a:latin typeface="Constantia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25133" t="50295" r="27248" b="21470"/>
          <a:stretch>
            <a:fillRect/>
          </a:stretch>
        </p:blipFill>
        <p:spPr bwMode="auto">
          <a:xfrm>
            <a:off x="4929190" y="2357430"/>
            <a:ext cx="321471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192" y="428604"/>
            <a:ext cx="8286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>
                <a:solidFill>
                  <a:srgbClr val="0033CC"/>
                </a:solidFill>
                <a:latin typeface="Constantia" pitchFamily="18" charset="0"/>
              </a:rPr>
              <a:t>Координация в системе </a:t>
            </a:r>
            <a:r>
              <a:rPr lang="en-US" sz="3600" i="1" dirty="0" smtClean="0">
                <a:solidFill>
                  <a:srgbClr val="0033CC"/>
                </a:solidFill>
                <a:latin typeface="Constantia" pitchFamily="18" charset="0"/>
              </a:rPr>
              <a:t>“</a:t>
            </a:r>
            <a:r>
              <a:rPr lang="ru-RU" sz="3600" i="1" dirty="0" smtClean="0">
                <a:solidFill>
                  <a:srgbClr val="0033CC"/>
                </a:solidFill>
                <a:latin typeface="Constantia" pitchFamily="18" charset="0"/>
              </a:rPr>
              <a:t>Глаз-Рука</a:t>
            </a:r>
            <a:r>
              <a:rPr lang="en-US" sz="3600" i="1" dirty="0" smtClean="0">
                <a:solidFill>
                  <a:srgbClr val="0033CC"/>
                </a:solidFill>
                <a:latin typeface="Constantia" pitchFamily="18" charset="0"/>
              </a:rPr>
              <a:t>”</a:t>
            </a:r>
            <a:endParaRPr lang="ru-RU" sz="3600" i="1" dirty="0">
              <a:solidFill>
                <a:srgbClr val="0033CC"/>
              </a:solidFill>
              <a:latin typeface="Constantia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3845717"/>
            <a:ext cx="2190752" cy="3012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 l="2232" r="53125" b="735"/>
          <a:stretch>
            <a:fillRect/>
          </a:stretch>
        </p:blipFill>
        <p:spPr bwMode="auto">
          <a:xfrm>
            <a:off x="1142976" y="2564904"/>
            <a:ext cx="1640428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23728" y="260648"/>
            <a:ext cx="3143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0033CC"/>
                </a:solidFill>
                <a:latin typeface="Constantia" pitchFamily="18" charset="0"/>
              </a:rPr>
              <a:t>Расписание</a:t>
            </a:r>
            <a:endParaRPr lang="ru-RU" sz="4000" b="1" i="1" dirty="0">
              <a:solidFill>
                <a:srgbClr val="0033CC"/>
              </a:solidFill>
              <a:latin typeface="Constant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357298"/>
            <a:ext cx="87154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i="1" u="sng" dirty="0" smtClean="0">
                <a:solidFill>
                  <a:srgbClr val="000099"/>
                </a:solidFill>
              </a:rPr>
              <a:t>I </a:t>
            </a:r>
            <a:r>
              <a:rPr lang="ru-RU" sz="3200" i="1" u="sng" dirty="0" smtClean="0">
                <a:solidFill>
                  <a:srgbClr val="000099"/>
                </a:solidFill>
              </a:rPr>
              <a:t>четверть  </a:t>
            </a:r>
            <a:r>
              <a:rPr lang="ru-RU" sz="3200" dirty="0" smtClean="0">
                <a:solidFill>
                  <a:srgbClr val="0033CC"/>
                </a:solidFill>
              </a:rPr>
              <a:t>4 урока в день по 35 мин (один из них в игровой форме)</a:t>
            </a:r>
            <a:r>
              <a:rPr lang="ru-RU" dirty="0" smtClean="0">
                <a:solidFill>
                  <a:srgbClr val="0033CC"/>
                </a:solidFill>
              </a:rPr>
              <a:t>	</a:t>
            </a:r>
            <a:endParaRPr lang="ru-RU" dirty="0">
              <a:solidFill>
                <a:srgbClr val="0033CC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1879" y="2569177"/>
            <a:ext cx="87154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i="1" u="sng" dirty="0" smtClean="0">
                <a:solidFill>
                  <a:srgbClr val="000099"/>
                </a:solidFill>
              </a:rPr>
              <a:t>II </a:t>
            </a:r>
            <a:r>
              <a:rPr lang="ru-RU" sz="3200" i="1" u="sng" dirty="0" smtClean="0">
                <a:solidFill>
                  <a:srgbClr val="000099"/>
                </a:solidFill>
              </a:rPr>
              <a:t>четверть  </a:t>
            </a:r>
          </a:p>
          <a:p>
            <a:r>
              <a:rPr lang="ru-RU" sz="3200" dirty="0" smtClean="0">
                <a:solidFill>
                  <a:srgbClr val="0033CC"/>
                </a:solidFill>
              </a:rPr>
              <a:t>4 урока в день по 35 мин</a:t>
            </a:r>
            <a:r>
              <a:rPr lang="en-US" sz="3200" dirty="0" smtClean="0">
                <a:solidFill>
                  <a:srgbClr val="0033CC"/>
                </a:solidFill>
              </a:rPr>
              <a:t> – 4</a:t>
            </a:r>
            <a:r>
              <a:rPr lang="ru-RU" sz="3200" dirty="0" smtClean="0">
                <a:solidFill>
                  <a:srgbClr val="0033CC"/>
                </a:solidFill>
              </a:rPr>
              <a:t> дня/неделю</a:t>
            </a:r>
          </a:p>
          <a:p>
            <a:r>
              <a:rPr lang="ru-RU" sz="3200" dirty="0" smtClean="0">
                <a:solidFill>
                  <a:srgbClr val="0033CC"/>
                </a:solidFill>
              </a:rPr>
              <a:t>5 уроков в день – 1 день/неделю</a:t>
            </a:r>
            <a:endParaRPr lang="ru-RU" dirty="0">
              <a:solidFill>
                <a:srgbClr val="0033CC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723" y="4471032"/>
            <a:ext cx="684243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i="1" u="sng" dirty="0" smtClean="0">
                <a:solidFill>
                  <a:srgbClr val="000099"/>
                </a:solidFill>
              </a:rPr>
              <a:t>III - IV </a:t>
            </a:r>
            <a:r>
              <a:rPr lang="ru-RU" sz="3200" i="1" u="sng" dirty="0" smtClean="0">
                <a:solidFill>
                  <a:srgbClr val="000099"/>
                </a:solidFill>
              </a:rPr>
              <a:t>четверть  </a:t>
            </a:r>
          </a:p>
          <a:p>
            <a:r>
              <a:rPr lang="ru-RU" sz="3200" dirty="0" smtClean="0">
                <a:solidFill>
                  <a:srgbClr val="0033CC"/>
                </a:solidFill>
              </a:rPr>
              <a:t>4 урока в день по </a:t>
            </a:r>
            <a:r>
              <a:rPr lang="en-US" sz="3200" dirty="0" smtClean="0">
                <a:solidFill>
                  <a:srgbClr val="0033CC"/>
                </a:solidFill>
              </a:rPr>
              <a:t>4</a:t>
            </a:r>
            <a:r>
              <a:rPr lang="ru-RU" sz="3200" dirty="0" smtClean="0">
                <a:solidFill>
                  <a:srgbClr val="0033CC"/>
                </a:solidFill>
              </a:rPr>
              <a:t>5 мин</a:t>
            </a:r>
            <a:r>
              <a:rPr lang="en-US" sz="3200" dirty="0" smtClean="0">
                <a:solidFill>
                  <a:srgbClr val="0033CC"/>
                </a:solidFill>
              </a:rPr>
              <a:t> –</a:t>
            </a:r>
          </a:p>
          <a:p>
            <a:r>
              <a:rPr lang="en-US" sz="3200" dirty="0" smtClean="0">
                <a:solidFill>
                  <a:srgbClr val="0033CC"/>
                </a:solidFill>
              </a:rPr>
              <a:t> 4</a:t>
            </a:r>
            <a:r>
              <a:rPr lang="ru-RU" sz="3200" dirty="0" smtClean="0">
                <a:solidFill>
                  <a:srgbClr val="0033CC"/>
                </a:solidFill>
              </a:rPr>
              <a:t> дня/неделю</a:t>
            </a:r>
          </a:p>
          <a:p>
            <a:r>
              <a:rPr lang="ru-RU" sz="3200" dirty="0" smtClean="0">
                <a:solidFill>
                  <a:srgbClr val="0033CC"/>
                </a:solidFill>
              </a:rPr>
              <a:t>5 уроков в день – 1 день/неделю</a:t>
            </a:r>
            <a:endParaRPr lang="ru-RU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55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260648"/>
            <a:ext cx="6408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0033CC"/>
                </a:solidFill>
                <a:latin typeface="Constantia" pitchFamily="18" charset="0"/>
              </a:rPr>
              <a:t>Группа продлённого дня</a:t>
            </a:r>
            <a:endParaRPr lang="ru-RU" sz="4000" b="1" i="1" dirty="0">
              <a:solidFill>
                <a:srgbClr val="0033CC"/>
              </a:solidFill>
              <a:latin typeface="Constant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1" y="1357298"/>
            <a:ext cx="8826059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 работы – 6 часов после окончания занятий</a:t>
            </a:r>
          </a:p>
          <a:p>
            <a:endParaRPr lang="ru-RU" sz="32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Сбор группы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Обед ( …. </a:t>
            </a:r>
            <a:r>
              <a:rPr lang="ru-RU" sz="3200" dirty="0" err="1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</a:t>
            </a:r>
            <a:r>
              <a:rPr lang="ru-RU" sz="32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Прогулка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Игры, беседы, кружки, внеурочная деятельность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Полдник (40 </a:t>
            </a:r>
            <a:r>
              <a:rPr lang="ru-RU" sz="3200" dirty="0" err="1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</a:t>
            </a:r>
            <a:r>
              <a:rPr lang="ru-RU" sz="32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Прогулка</a:t>
            </a:r>
          </a:p>
          <a:p>
            <a:r>
              <a:rPr lang="ru-RU" sz="3200" dirty="0" smtClean="0">
                <a:solidFill>
                  <a:srgbClr val="0070C0"/>
                </a:solidFill>
              </a:rPr>
              <a:t> </a:t>
            </a:r>
          </a:p>
          <a:p>
            <a:r>
              <a:rPr lang="ru-RU" dirty="0" smtClean="0"/>
              <a:t>	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5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260648"/>
            <a:ext cx="6408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0033CC"/>
                </a:solidFill>
                <a:latin typeface="Constantia" pitchFamily="18" charset="0"/>
              </a:rPr>
              <a:t>Кружки</a:t>
            </a:r>
            <a:endParaRPr lang="ru-RU" sz="4000" b="1" i="1" dirty="0">
              <a:solidFill>
                <a:srgbClr val="0033CC"/>
              </a:solidFill>
              <a:latin typeface="Constant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1" y="1357298"/>
            <a:ext cx="8826059" cy="726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u="sng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u="sng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бюджетной основе (ОДОД)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32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Волшебники</a:t>
            </a:r>
            <a:r>
              <a:rPr lang="en-US" sz="32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“C</a:t>
            </a:r>
            <a:r>
              <a:rPr lang="ru-RU" sz="3200" dirty="0" err="1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ептима</a:t>
            </a:r>
            <a:r>
              <a:rPr lang="en-US" sz="32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ru-RU" sz="32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32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Футбол</a:t>
            </a:r>
            <a:r>
              <a:rPr lang="en-US" sz="32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ru-RU" sz="32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32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 - футбол</a:t>
            </a:r>
            <a:r>
              <a:rPr lang="en-US" sz="32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ru-RU" sz="32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32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Плавание</a:t>
            </a:r>
            <a:r>
              <a:rPr lang="en-US" sz="32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ru-RU" sz="3200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ЛФК (по медицинским показаниям)</a:t>
            </a:r>
            <a:endParaRPr lang="ru-RU" sz="3200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ru-RU" sz="3200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ru-RU" sz="3200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ru-RU" sz="3200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ru-RU" sz="3200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3200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solidFill>
                  <a:srgbClr val="0070C0"/>
                </a:solidFill>
              </a:rPr>
              <a:t> </a:t>
            </a:r>
          </a:p>
          <a:p>
            <a:r>
              <a:rPr lang="ru-RU" dirty="0" smtClean="0"/>
              <a:t>	</a:t>
            </a:r>
            <a:endParaRPr lang="ru-RU" dirty="0"/>
          </a:p>
        </p:txBody>
      </p:sp>
      <p:pic>
        <p:nvPicPr>
          <p:cNvPr id="15361" name="Picture 1" descr="G:\школа\школа\фото\масленица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399"/>
          <a:stretch/>
        </p:blipFill>
        <p:spPr bwMode="auto">
          <a:xfrm>
            <a:off x="6264121" y="2248113"/>
            <a:ext cx="2879879" cy="21169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300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10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10</Template>
  <TotalTime>433</TotalTime>
  <Words>363</Words>
  <Application>Microsoft Office PowerPoint</Application>
  <PresentationFormat>Экран (4:3)</PresentationFormat>
  <Paragraphs>99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Шаблон 10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Taniana</cp:lastModifiedBy>
  <cp:revision>49</cp:revision>
  <dcterms:created xsi:type="dcterms:W3CDTF">2011-09-08T18:48:51Z</dcterms:created>
  <dcterms:modified xsi:type="dcterms:W3CDTF">2022-12-04T19:14:44Z</dcterms:modified>
</cp:coreProperties>
</file>