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9BA20-8120-4F38-B84C-AC5DCCEE2F76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CE0BD-B1D7-4EC0-BDFE-D98ABAC61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06035-945C-47AE-AE7B-0CAD4C13B022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0411-D387-4F3C-8C45-F9F6881A1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91309-D730-4B4B-A6D9-0BBC456FB1C2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53AE-CE11-4DA7-BB3B-AF1AB4A3C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AC93B6-2BC6-46F7-89C8-06A03B0FA81E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2F514D-325E-44AD-8227-637C217F3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4587D-0129-47B1-8B4B-8C555238C9BA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1FD85-9837-4F45-BBEC-AB583C379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40488-A45D-4208-88F5-586101EA6922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98C32-D8F3-4AE0-8D6C-D6A84FCA2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F8CDF-2ECA-4364-B698-3F6C4AADACB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5DEB3-E6C7-4D14-9CB9-1ADF4B88A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CC020-DF42-4A97-A1D1-162E3266266E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0712DE-D843-49CF-9BBE-C676CF07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0EA13-7866-43CE-9DF8-4C41A0534A2A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DD82C-BC19-49AC-A91F-491ED4209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0F6D8CA-3607-4BE3-A5E0-628BBDCC3813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060373-894D-46C3-9DDC-DD1BFB9EB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6C7FC4-5533-4CE5-B13C-8A3E427B743C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FB52D5-1F32-4C55-8F2F-D83B55718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457036-271D-4519-845D-E2A4D687D8C8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0BF147-101A-452F-B024-F2C53E5A3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4" r:id="rId5"/>
    <p:sldLayoutId id="2147483699" r:id="rId6"/>
    <p:sldLayoutId id="2147483693" r:id="rId7"/>
    <p:sldLayoutId id="2147483700" r:id="rId8"/>
    <p:sldLayoutId id="2147483701" r:id="rId9"/>
    <p:sldLayoutId id="2147483692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48F6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BCCEBD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D4E2D4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979613" y="2565400"/>
            <a:ext cx="6264275" cy="13684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b="0" cap="none" smtClean="0">
                <a:latin typeface="Arial" charset="0"/>
              </a:rPr>
              <a:t>Технологии обучения в группе продлѐнного дня.</a:t>
            </a:r>
            <a:endParaRPr lang="ru-RU" sz="4000" b="0" cap="none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5084763"/>
            <a:ext cx="6429375" cy="1300162"/>
          </a:xfrm>
        </p:spPr>
        <p:txBody>
          <a:bodyPr/>
          <a:lstStyle/>
          <a:p>
            <a:pPr algn="r" eaLnBrk="1" hangingPunct="1"/>
            <a:r>
              <a:rPr lang="ru-RU" smtClean="0"/>
              <a:t>                                                </a:t>
            </a:r>
            <a:r>
              <a:rPr lang="ru-RU" sz="2000" smtClean="0">
                <a:latin typeface="Arial" charset="0"/>
              </a:rPr>
              <a:t>Воспитатель ГПД №5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ГБОУ школы №432 Колпинского района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г. Санкт-Петербурга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Любина Л.В.</a:t>
            </a:r>
            <a:br>
              <a:rPr lang="ru-RU" sz="2000" smtClean="0">
                <a:latin typeface="Arial" charset="0"/>
              </a:rPr>
            </a:br>
            <a:endParaRPr lang="ru-RU" sz="2000" smtClean="0">
              <a:latin typeface="Arial" charset="0"/>
            </a:endParaRPr>
          </a:p>
        </p:txBody>
      </p:sp>
      <p:pic>
        <p:nvPicPr>
          <p:cNvPr id="13315" name="Рисунок 5" descr="22gp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88913"/>
            <a:ext cx="3316288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sz="quarter" idx="1"/>
          </p:nvPr>
        </p:nvSpPr>
        <p:spPr>
          <a:xfrm>
            <a:off x="323850" y="188913"/>
            <a:ext cx="7634288" cy="6475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	</a:t>
            </a:r>
            <a:r>
              <a:rPr lang="ru-RU" sz="3200" b="1" smtClean="0"/>
              <a:t>ПРОЕКТНАЯ ТЕХНОЛОГИЯ</a:t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2000" smtClean="0"/>
              <a:t>• Дети любят придумывать и осуществлять собственные проекты. </a:t>
            </a:r>
            <a:br>
              <a:rPr lang="ru-RU" sz="2000" smtClean="0"/>
            </a:br>
            <a:r>
              <a:rPr lang="ru-RU" sz="2000" smtClean="0"/>
              <a:t>• День ребенка может задумываться и проживаться как своеобразная цепочка самых разных проектов: на улице, дома, в школе. </a:t>
            </a:r>
            <a:br>
              <a:rPr lang="ru-RU" sz="2000" smtClean="0"/>
            </a:br>
            <a:r>
              <a:rPr lang="ru-RU" sz="2000" smtClean="0"/>
              <a:t>• Проекты помогают ребенку проверить собственные гипотезы, осуществить задуманные идеи, реализовать мечты, создать что-то новое, существующее первоначально только как фантазия или план. </a:t>
            </a:r>
            <a:br>
              <a:rPr lang="ru-RU" sz="2000" smtClean="0"/>
            </a:br>
            <a:r>
              <a:rPr lang="ru-RU" sz="2000" smtClean="0"/>
              <a:t>• Через это ребенок познает себя и мир, который его окружает, ставит эксперименты, проводит исследования, проявляет активность. </a:t>
            </a:r>
            <a:br>
              <a:rPr lang="ru-RU" sz="2000" smtClean="0"/>
            </a:br>
            <a:r>
              <a:rPr lang="ru-RU" sz="2000" smtClean="0"/>
              <a:t>• Один проект, как правило, краткосрочен. Однако могут быть проекты, посвященные какой-то любимой теме, которой ребенок может заниматься долго, реализуя свои задумки. </a:t>
            </a:r>
            <a:br>
              <a:rPr lang="ru-RU" sz="2000" smtClean="0"/>
            </a:br>
            <a:r>
              <a:rPr lang="ru-RU" sz="2000" smtClean="0"/>
              <a:t>• Нередко дети желают повторения проектов, </a:t>
            </a:r>
            <a:br>
              <a:rPr lang="ru-RU" sz="2000" smtClean="0"/>
            </a:br>
            <a:r>
              <a:rPr lang="ru-RU" sz="2000" smtClean="0"/>
              <a:t>чтобы еще раз пережить радость и удовлетворение </a:t>
            </a:r>
            <a:br>
              <a:rPr lang="ru-RU" sz="2000" smtClean="0"/>
            </a:br>
            <a:r>
              <a:rPr lang="ru-RU" sz="2000" smtClean="0"/>
              <a:t>от сделанного или увиденного. </a:t>
            </a:r>
            <a:br>
              <a:rPr lang="ru-RU" sz="2000" smtClean="0"/>
            </a:br>
            <a:r>
              <a:rPr lang="ru-RU" sz="2000" smtClean="0"/>
              <a:t>• Детский проект должен повторяться столько раз, сколько это нужно ребенку, и завершаться, </a:t>
            </a:r>
            <a:br>
              <a:rPr lang="ru-RU" sz="2000" smtClean="0"/>
            </a:br>
            <a:r>
              <a:rPr lang="ru-RU" sz="2000" smtClean="0"/>
              <a:t>когда к нему иссякает интерес. </a:t>
            </a:r>
          </a:p>
        </p:txBody>
      </p:sp>
      <p:pic>
        <p:nvPicPr>
          <p:cNvPr id="22530" name="Рисунок 5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4797425"/>
            <a:ext cx="19288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3375"/>
            <a:ext cx="7467600" cy="614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/>
              <a:t>    </a:t>
            </a:r>
            <a:r>
              <a:rPr lang="ru-RU" sz="2000" smtClean="0"/>
              <a:t>• Дети с удовольствием принимают в свои проекты взрослых, если они помогают им исполнить желаемое, осуществить мечту, поддерживают их инициативу.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Такие проекты — противоположность заорганизованным праздникам и мероприятиям, которые задумывают и проводят взрослые с участием детей. Инициация проекта исходит от ребенка, важно увидеть и поддержать желание ребенка осуществить проект.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Темы проектов подсказывают сами дети, исходя из своей любознательности и желания понять, как устроен мир.</a:t>
            </a:r>
            <a:br>
              <a:rPr lang="ru-RU" sz="2000" smtClean="0"/>
            </a:br>
            <a:r>
              <a:rPr lang="ru-RU" sz="2000" smtClean="0"/>
              <a:t> </a:t>
            </a:r>
            <a:br>
              <a:rPr lang="ru-RU" sz="2000" smtClean="0"/>
            </a:br>
            <a:r>
              <a:rPr lang="ru-RU" sz="2000" smtClean="0"/>
              <a:t>• Интересы детей могут быть реализованы в самых разных, порой неожиданных темах — «Волосы», «Инопланетяне», «Огонь», «Дельфины», но чаще всего детьми инициируются, а взрослыми поддерживаются и обеспечиваются ресурсами вполне традиционные темы: «Животные» (модификации: «Домашние питомцы», «Лесные звери», «Кто живет на севере», «Птицы» и пр.), «Космос», «Как хлеб на стол пришел», «Растения», «Море» и т. 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260350"/>
            <a:ext cx="8258175" cy="6213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</a:t>
            </a:r>
            <a:r>
              <a:rPr lang="ru-RU" sz="2000" smtClean="0"/>
              <a:t>• Каждый проект включает разнообразные действия, которые дети и взрослые обсуждают и планируют вместе.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Это могут быть наблюдение и экспериментирование, рисование (лепка, изготовление коллажей, зарисовка наблюдаемого), счет (измерение, сравнение, классификация), игра, составление рассказов (чтение, изготовление книжек, отчетов, издание листовок, газет), просмотр видеозаписей </a:t>
            </a:r>
            <a:br>
              <a:rPr lang="ru-RU" sz="2000" smtClean="0"/>
            </a:br>
            <a:r>
              <a:rPr lang="ru-RU" sz="2000" smtClean="0"/>
              <a:t>и т. п.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 • Наряду с участием в общем проекте ребенок может инициировать и осуществлять свой собственный проект. </a:t>
            </a:r>
            <a:br>
              <a:rPr lang="ru-RU" sz="2000" smtClean="0"/>
            </a:br>
            <a:r>
              <a:rPr lang="ru-RU" sz="2000" smtClean="0"/>
              <a:t>Задача взрослых — поддержать его инициативу, предоставить необходимые ресурсы, обеспечить возможность поделиться впечатлениями, промежуточными и итоговыми </a:t>
            </a:r>
            <a:br>
              <a:rPr lang="ru-RU" sz="2000" smtClean="0"/>
            </a:br>
            <a:r>
              <a:rPr lang="ru-RU" sz="2000" smtClean="0"/>
              <a:t>результатами с другими детьми и родителями. </a:t>
            </a:r>
          </a:p>
        </p:txBody>
      </p:sp>
      <p:pic>
        <p:nvPicPr>
          <p:cNvPr id="24578" name="Рисунок 4" descr="i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4581525"/>
            <a:ext cx="1943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357188"/>
            <a:ext cx="7467600" cy="4500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ПРИМЕРЫ ПРОЕКТОВ</a:t>
            </a:r>
            <a:br>
              <a:rPr lang="ru-RU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2000" smtClean="0"/>
              <a:t>Проекты, </a:t>
            </a:r>
            <a:r>
              <a:rPr lang="ru-RU" sz="2000" b="1" smtClean="0"/>
              <a:t>основанные на изучении</a:t>
            </a:r>
            <a:r>
              <a:rPr lang="ru-RU" sz="2000" smtClean="0"/>
              <a:t> профессии родителей, знакомых взрослых, имеющие отношение к естественным наукам и технике: «Ученый», «Инженер», «Программист», «Летчик», «Машинист», «Водитель». </a:t>
            </a:r>
            <a:br>
              <a:rPr lang="ru-RU" sz="2000" smtClean="0"/>
            </a:br>
            <a:r>
              <a:rPr lang="ru-RU" sz="2000" smtClean="0"/>
              <a:t>Проекты предполагают различные игры в профессии, экскурсии на работу к родителям (при возможности).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smtClean="0"/>
              <a:t>Проекты, основанные на обмене опытом</a:t>
            </a:r>
            <a:r>
              <a:rPr lang="ru-RU" sz="2000" smtClean="0"/>
              <a:t>: </a:t>
            </a:r>
            <a:br>
              <a:rPr lang="ru-RU" sz="2000" smtClean="0"/>
            </a:br>
            <a:r>
              <a:rPr lang="ru-RU" sz="2000" smtClean="0"/>
              <a:t>«Я пережил что-то, связанное с огнем, водой, погодой» — рассказ собственной истории, анализ поведения, обсуждение, что чувствовал, как надо себя вести, почему это произошло. 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25602" name="Рисунок 3" descr="i (2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292600"/>
            <a:ext cx="62150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88913"/>
            <a:ext cx="7467600" cy="5856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</a:t>
            </a:r>
            <a:r>
              <a:rPr lang="ru-RU" sz="2000" smtClean="0"/>
              <a:t>Проекты, </a:t>
            </a:r>
            <a:r>
              <a:rPr lang="ru-RU" sz="2000" b="1" smtClean="0"/>
              <a:t>основанные на исследовании</a:t>
            </a:r>
            <a:r>
              <a:rPr lang="ru-RU" sz="2000" smtClean="0"/>
              <a:t> каких-то явлений, например проекты: по исследованию электрической цепи «Как самому изготовить или починить елочные украшения»; </a:t>
            </a:r>
            <a:br>
              <a:rPr lang="ru-RU" sz="2000" smtClean="0"/>
            </a:br>
            <a:r>
              <a:rPr lang="ru-RU" sz="2000" smtClean="0"/>
              <a:t>• по знакомству со звуковыми волнами «Шум»; </a:t>
            </a:r>
            <a:br>
              <a:rPr lang="ru-RU" sz="2000" smtClean="0"/>
            </a:br>
            <a:r>
              <a:rPr lang="ru-RU" sz="2000" smtClean="0"/>
              <a:t>• по исследованию силы тяжести «Притяжение»; </a:t>
            </a:r>
            <a:br>
              <a:rPr lang="ru-RU" sz="2000" smtClean="0"/>
            </a:br>
            <a:r>
              <a:rPr lang="ru-RU" sz="2000" smtClean="0"/>
              <a:t>• по исследованию круговорота воды в природе </a:t>
            </a:r>
            <a:br>
              <a:rPr lang="ru-RU" sz="2000" smtClean="0"/>
            </a:br>
            <a:r>
              <a:rPr lang="ru-RU" sz="2000" smtClean="0"/>
              <a:t>«Три состояния воды»; </a:t>
            </a:r>
            <a:br>
              <a:rPr lang="ru-RU" sz="2000" smtClean="0"/>
            </a:br>
            <a:r>
              <a:rPr lang="ru-RU" sz="2000" smtClean="0"/>
              <a:t>• по знакомству с погодными явлениями «Календарь погоды»; </a:t>
            </a:r>
            <a:br>
              <a:rPr lang="ru-RU" sz="2000" smtClean="0"/>
            </a:br>
            <a:r>
              <a:rPr lang="ru-RU" sz="2000" smtClean="0"/>
              <a:t>• по исследованию ветра (изготовление и запуск бумажных самолетиков, воздушного змея, изготовление ветровых конусов и наблюдение за ними); </a:t>
            </a:r>
            <a:br>
              <a:rPr lang="ru-RU" sz="2000" smtClean="0"/>
            </a:br>
            <a:r>
              <a:rPr lang="ru-RU" sz="2000" smtClean="0"/>
              <a:t>• по исследованию воды (проекты по фильтрации воды, строительству запруд на воде, наблюдение за таянием снега и льда, ледохода на реке).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smtClean="0"/>
              <a:t>Технические проекты</a:t>
            </a:r>
            <a:r>
              <a:rPr lang="ru-RU" sz="2000" smtClean="0"/>
              <a:t>: «Почему летают самолеты», «Почему плавают теплоходы», «Как устроена ракета», «Колесо: от телеги до автомобиля», «Фотограф», «Как создаются мультфильмы», «Человек и компьютер» и др.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88913"/>
            <a:ext cx="8107363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ОБЩЕСТВЕННЫЕ ОБЪЕДИНЕНИЯ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/>
              <a:t>• В детских группах, позиционирующих себя в качестве «модели демократического общества», тесно связаны общественное образование и педагогическая работа.</a:t>
            </a:r>
            <a:br>
              <a:rPr lang="ru-RU" sz="2000" smtClean="0"/>
            </a:br>
            <a:r>
              <a:rPr lang="ru-RU" sz="2000" smtClean="0"/>
              <a:t> </a:t>
            </a:r>
            <a:br>
              <a:rPr lang="ru-RU" sz="2000" smtClean="0"/>
            </a:br>
            <a:r>
              <a:rPr lang="ru-RU" sz="2000" smtClean="0"/>
              <a:t>• На примере модели такого общества дети знакомятся с условиями мирной, справедливой, упорядоченной и ответственной совместной жизни и с трудностями, с которыми им придется столкнуться.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Организация и детская группа являются отражением большого общества. Дети могут узнать о демократических основах и освоить демократические компетентности.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Реализация принципа соучастия позволяет</a:t>
            </a:r>
            <a:br>
              <a:rPr lang="ru-RU" sz="2000" smtClean="0"/>
            </a:br>
            <a:r>
              <a:rPr lang="ru-RU" sz="2000" smtClean="0"/>
              <a:t>предоставить детям доступ к участию </a:t>
            </a:r>
            <a:br>
              <a:rPr lang="ru-RU" sz="2000" smtClean="0"/>
            </a:br>
            <a:r>
              <a:rPr lang="ru-RU" sz="2000" smtClean="0"/>
              <a:t>в различных объединениях. </a:t>
            </a:r>
            <a:br>
              <a:rPr lang="ru-RU" sz="2000" smtClean="0"/>
            </a:br>
            <a:r>
              <a:rPr lang="ru-RU" sz="2000" smtClean="0"/>
              <a:t>Там они осознают, что право участия</a:t>
            </a:r>
            <a:br>
              <a:rPr lang="ru-RU" sz="2000" smtClean="0"/>
            </a:br>
            <a:r>
              <a:rPr lang="ru-RU" sz="2000" smtClean="0"/>
              <a:t>в принятии решений связано </a:t>
            </a:r>
            <a:br>
              <a:rPr lang="ru-RU" sz="2000" smtClean="0"/>
            </a:br>
            <a:r>
              <a:rPr lang="ru-RU" sz="2000" smtClean="0"/>
              <a:t>с принятием ответственности на себя. 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pic>
        <p:nvPicPr>
          <p:cNvPr id="27650" name="Рисунок 3" descr="i (3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652963"/>
            <a:ext cx="2705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7467600" cy="12096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chemeClr val="tx1"/>
                </a:solidFill>
              </a:rPr>
              <a:t>В условиях Организации можно реализовать следующие формы деятельности детских обществ:</a:t>
            </a:r>
            <a:r>
              <a:rPr lang="ru-RU" sz="2600" cap="none" smtClean="0"/>
              <a:t> </a:t>
            </a:r>
          </a:p>
        </p:txBody>
      </p:sp>
      <p:graphicFrame>
        <p:nvGraphicFramePr>
          <p:cNvPr id="35931" name="Group 91"/>
          <p:cNvGraphicFramePr>
            <a:graphicFrameLocks noGrp="1"/>
          </p:cNvGraphicFramePr>
          <p:nvPr>
            <p:ph idx="4294967295"/>
          </p:nvPr>
        </p:nvGraphicFramePr>
        <p:xfrm>
          <a:off x="457200" y="1773238"/>
          <a:ext cx="7467600" cy="3878262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Форма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 Участие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Мероприятие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Открытая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Дети, принимающие участие, представляют себя сами.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Детские конференции (уровень группы)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Репрезентативная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Определённые дети представляют интересы группы детей.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Детские общественные советы.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333375"/>
            <a:ext cx="7467600" cy="6140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</a:t>
            </a:r>
            <a:r>
              <a:rPr lang="ru-RU" b="1" smtClean="0"/>
              <a:t>Детские конференции</a:t>
            </a:r>
            <a:r>
              <a:rPr lang="ru-RU" smtClean="0"/>
              <a:t> как открытая многоцелевая форма соучастия вырастают из общения по принципу «круглого стола». Они могут проводиться регулярно (один-два раза в неделю) или спонтанно.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• Ход конференций управляется не только педагогами, но и детьми.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• Для проведения спонтанных собраний необходимо создать условия (уютные уголки, где можно в любое время собраться ненадолго для беседы; например, постелить ковер, создать локальное освещение, положить мягкие подушки)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60350"/>
            <a:ext cx="7467600" cy="6213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    </a:t>
            </a:r>
            <a:r>
              <a:rPr lang="ru-RU" sz="2000" smtClean="0"/>
              <a:t> </a:t>
            </a:r>
            <a:r>
              <a:rPr lang="ru-RU" b="1" smtClean="0"/>
              <a:t>Детский общественный совет</a:t>
            </a:r>
            <a:r>
              <a:rPr lang="ru-RU" smtClean="0"/>
              <a:t> объединяет детей, отобранных из разных групп (прежде всего старших, более компетентных детей, которых считают «ответственными представителями»).</a:t>
            </a:r>
            <a:br>
              <a:rPr lang="ru-RU" smtClean="0"/>
            </a:br>
            <a:r>
              <a:rPr lang="ru-RU" smtClean="0"/>
              <a:t> </a:t>
            </a:r>
            <a:br>
              <a:rPr lang="ru-RU" smtClean="0"/>
            </a:br>
            <a:r>
              <a:rPr lang="ru-RU" sz="2000" smtClean="0"/>
              <a:t>• Эти дети, например, регулярно знакомят детей своей группы с новыми идеями. В обсуждении работы детей, которое может проводиться каждые две недели, могут быть задействованы члены детского совета, педагоги, руководители Организации.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Иногда на детские общественные советы могут приглашаться родители и другие взрослые.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Положительным эффектом деятельности различных детских сообществ можно считать то, что они позволяют развивать мотивацию каждого ребенка к активному участию в жизни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Организации, расширять компетентности каждого ребенка (например, выражение собственных интересов, обмен ими, публичное оглашение результатов)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88913"/>
            <a:ext cx="8064500" cy="6480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   </a:t>
            </a:r>
            <a:r>
              <a:rPr lang="ru-RU" smtClean="0"/>
              <a:t>Ответственность за введение подобных мероприятий лежит на взрослых. Необходимо тщательно спланировать первую детскую конференцию и позже поделиться результатами работы с командой Организации.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 </a:t>
            </a:r>
            <a:br>
              <a:rPr lang="ru-RU" sz="2000" smtClean="0"/>
            </a:br>
            <a:r>
              <a:rPr lang="ru-RU" sz="2000" smtClean="0"/>
              <a:t>• Удачным ходом будет съемка конференций на видео. </a:t>
            </a:r>
            <a:br>
              <a:rPr lang="ru-RU" sz="2000" smtClean="0"/>
            </a:br>
            <a:r>
              <a:rPr lang="ru-RU" sz="2000" smtClean="0"/>
              <a:t>• Во время детской конференции педагогическим или учебно-вспомогательным персоналом может вестить журнал, в котором отражается ход конференции и вносятся необходимые пояснения и комментарии. </a:t>
            </a:r>
            <a:br>
              <a:rPr lang="ru-RU" sz="2000" smtClean="0"/>
            </a:br>
            <a:r>
              <a:rPr lang="ru-RU" sz="2000" smtClean="0"/>
              <a:t>• Журнал открыт для чтения родителями, другими сотрудниками Организации, ее сетевыми партнерами. Выводы, решения детских конференций, а также дальнейший ход их реализации также записываются, вывешиваются и фиксируются в журнале. </a:t>
            </a:r>
            <a:br>
              <a:rPr lang="ru-RU" sz="2000" smtClean="0"/>
            </a:br>
            <a:r>
              <a:rPr lang="ru-RU" sz="2000" smtClean="0"/>
              <a:t>• По запросу содержание журнала зачитывается или поясняется детям. Это обеспечивает более открытый и понятный поток информации. Родители могут применять решения конференций в повседневной жизни детей. </a:t>
            </a:r>
            <a:br>
              <a:rPr lang="ru-RU" sz="2000" smtClean="0"/>
            </a:br>
            <a:r>
              <a:rPr lang="ru-RU" sz="2000" smtClean="0"/>
              <a:t>• Со временем детские конференции могут стать основой педагогической работы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88913"/>
            <a:ext cx="7632700" cy="4895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b="1" smtClean="0">
                <a:latin typeface="Arial" charset="0"/>
              </a:rPr>
              <a:t>    ИГРОВЫЕ ТЕХНОЛОГИИ</a:t>
            </a:r>
            <a:r>
              <a:rPr lang="ru-RU" sz="1800" b="1" smtClean="0">
                <a:latin typeface="Arial" charset="0"/>
              </a:rPr>
              <a:t> </a:t>
            </a:r>
            <a:br>
              <a:rPr lang="ru-RU" sz="1800" b="1" smtClean="0">
                <a:latin typeface="Arial" charset="0"/>
              </a:rPr>
            </a:br>
            <a:r>
              <a:rPr lang="ru-RU" sz="1800" b="1" smtClean="0">
                <a:latin typeface="Arial" charset="0"/>
              </a:rPr>
              <a:t/>
            </a:r>
            <a:br>
              <a:rPr lang="ru-RU" sz="1800" b="1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В человеческой практике игровая деятельность выполняет такие функции:</a:t>
            </a:r>
            <a:br>
              <a:rPr lang="ru-RU" sz="2000" smtClean="0">
                <a:latin typeface="Arial" charset="0"/>
              </a:rPr>
            </a:br>
            <a:r>
              <a:rPr lang="ru-RU" sz="1800" smtClean="0">
                <a:latin typeface="Arial" charset="0"/>
              </a:rPr>
              <a:t> </a:t>
            </a:r>
            <a:r>
              <a:rPr lang="ru-RU" sz="2000" smtClean="0">
                <a:latin typeface="Arial" charset="0"/>
              </a:rPr>
              <a:t>- развлекательную (это основная функция игры - развлечь, доставить удовольствие, воодушевить, пробудить интерес);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- коммуникативную: освоение диалектики общения;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- самореализации;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- игротерапевтическую: преодоление различных трудностей, возникающих в других видах жизнедеятельности;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- диагностическую: выявление отклонений от нормативного поведения, самопознание в процессе игры;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- функцию коррекции: внесение позитивных изменений в структуру личностных показателей;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- социализации: включение в систему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общественных отношений,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усвоение норм человеческого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общежития</a:t>
            </a:r>
            <a:r>
              <a:rPr lang="ru-RU" sz="2000" smtClean="0"/>
              <a:t> </a:t>
            </a:r>
          </a:p>
        </p:txBody>
      </p:sp>
      <p:pic>
        <p:nvPicPr>
          <p:cNvPr id="14338" name="Рисунок 3" descr="эмблема1-1038x57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4652963"/>
            <a:ext cx="38068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60350"/>
            <a:ext cx="7931150" cy="6213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/>
              <a:t>            </a:t>
            </a:r>
            <a:r>
              <a:rPr lang="ru-RU" sz="2000" smtClean="0"/>
              <a:t>Пробуждая в дошкольном возрасте заинтересованность детей в изучении истории, педагоги могут организовывать исследовательскую деятельность воспитанников по изучению истории России, родного края, семьи, используя следующие методы.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</a:t>
            </a:r>
            <a:r>
              <a:rPr lang="ru-RU" sz="2000" b="1" smtClean="0"/>
              <a:t>Хронологический</a:t>
            </a:r>
            <a:r>
              <a:rPr lang="ru-RU" sz="2000" smtClean="0"/>
              <a:t> — составление хроник событий (например, в сказках, мифах, былинах, рассказах), биографий, исследование генеалогического семейного древа. Дети могут делать проекты по составлению хронологической ленты, наклеивая или рисуя на ней события из жизни своей семьи, сада, или страны. </a:t>
            </a:r>
            <a:br>
              <a:rPr lang="ru-RU" sz="2000" smtClean="0"/>
            </a:br>
            <a:r>
              <a:rPr lang="ru-RU" sz="2000" smtClean="0"/>
              <a:t>• </a:t>
            </a:r>
            <a:r>
              <a:rPr lang="ru-RU" sz="2000" b="1" smtClean="0"/>
              <a:t>Социологический </a:t>
            </a:r>
            <a:r>
              <a:rPr lang="ru-RU" sz="2000" smtClean="0"/>
              <a:t>— с помощью опросов, интервью (педагогов, родителей, бабушек и дедушек, других взрослых) дети могут выстраивать рассказы об исторических событиях </a:t>
            </a:r>
            <a:br>
              <a:rPr lang="ru-RU" sz="2000" smtClean="0"/>
            </a:br>
            <a:r>
              <a:rPr lang="ru-RU" sz="2000" smtClean="0"/>
              <a:t>• </a:t>
            </a:r>
            <a:r>
              <a:rPr lang="ru-RU" sz="2000" b="1" smtClean="0"/>
              <a:t>Историческое моделирование</a:t>
            </a:r>
            <a:r>
              <a:rPr lang="ru-RU" sz="2000" smtClean="0"/>
              <a:t>. Историческое моделирование, посвященное, например, Отечественной войне 1812 года, можно проводить с помощью развивающих изданий с наклейками, предлагающих «собрать» экипировку гусаров и других воинов, реконструировать поле боя, расставив по полю пушки, деревья, солдат и проч. То же самое можно разыгрывать с помощью игрушечных солдатиков, других игр, пазлов и др.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333375"/>
            <a:ext cx="7467600" cy="6140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Вовлекая детей в изучение истории, педагоги акцентируют их внимание на работе с историческими источниками, разнообразными свидетельствами о прошлом: вещественными, письменными, изобразительными, фоническими.</a:t>
            </a:r>
            <a:br>
              <a:rPr lang="ru-RU" smtClean="0"/>
            </a:br>
            <a:r>
              <a:rPr lang="ru-RU" smtClean="0"/>
              <a:t> </a:t>
            </a:r>
            <a:br>
              <a:rPr lang="ru-RU" smtClean="0"/>
            </a:br>
            <a:r>
              <a:rPr lang="ru-RU" smtClean="0"/>
              <a:t>   Дети с энтузиазмом включаются в исторические поиски: рассматривают фотографии, картины и другие свидетельства прошлого. </a:t>
            </a:r>
            <a:br>
              <a:rPr lang="ru-RU" smtClean="0"/>
            </a:br>
            <a:r>
              <a:rPr lang="ru-RU" smtClean="0"/>
              <a:t>Как здесь жили родители, бабушки и дедушки, когда были детьми? Что тогда уже было, чего больше нет? Что появилось нового? Чем в то время дети пользовались по-другому, к чему они относились иначе? Почему?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38"/>
            <a:ext cx="7467600" cy="58308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34818" name="Рисунок 3" descr="schoo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3141663"/>
            <a:ext cx="50768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285750"/>
            <a:ext cx="8001000" cy="3214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smtClean="0">
                <a:latin typeface="Arial" charset="0"/>
              </a:rPr>
              <a:t>Большинству игр присущи четыре главные черты (по С.А. Шмакову):</a:t>
            </a:r>
            <a:r>
              <a:rPr lang="ru-RU" sz="1800" b="1" i="1" smtClean="0">
                <a:latin typeface="Arial" charset="0"/>
              </a:rPr>
              <a:t> </a:t>
            </a:r>
            <a:br>
              <a:rPr lang="ru-RU" sz="1800" b="1" i="1" smtClean="0">
                <a:latin typeface="Arial" charset="0"/>
              </a:rPr>
            </a:br>
            <a:r>
              <a:rPr lang="ru-RU" sz="1800" b="1" i="1" smtClean="0">
                <a:latin typeface="Arial" charset="0"/>
              </a:rPr>
              <a:t/>
            </a:r>
            <a:br>
              <a:rPr lang="ru-RU" sz="1800" b="1" i="1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свободная развивающая деятельность, предпринимаемая лишь по желанию ребенка, ради удовольствия от самого процесса деятельности, а не только от результата (процедурное удовольствие);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творческий, в значительной мере импровизационный, очень активный характер этой деятельности («поле творчества»):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эмоциональная приподнятость деятельности, соперничество, состязательность,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конкуренция, аттракция т.п.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(чувственная природа игры,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(«эмоциональное напряжение»);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наличие прямых или косвенных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правил, отражающих содержание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игры, логическую и временную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последовательность ее развития</a:t>
            </a:r>
            <a:r>
              <a:rPr lang="ru-RU" sz="1800" smtClean="0"/>
              <a:t> </a:t>
            </a:r>
          </a:p>
        </p:txBody>
      </p:sp>
      <p:pic>
        <p:nvPicPr>
          <p:cNvPr id="15362" name="Рисунок 3" descr="976151823066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500438"/>
            <a:ext cx="36433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350"/>
            <a:ext cx="7859713" cy="6213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latin typeface="Arial" charset="0"/>
              </a:rPr>
              <a:t>   По характеру педагогического процесса выделяются следующие группы игр</a:t>
            </a:r>
            <a:r>
              <a:rPr lang="ru-RU" smtClean="0">
                <a:latin typeface="Arial" charset="0"/>
              </a:rPr>
              <a:t>:</a:t>
            </a:r>
            <a:r>
              <a:rPr lang="ru-RU" sz="1800" smtClean="0">
                <a:latin typeface="Arial" charset="0"/>
              </a:rPr>
              <a:t> </a:t>
            </a:r>
            <a:br>
              <a:rPr lang="ru-RU" sz="1800" smtClean="0">
                <a:latin typeface="Arial" charset="0"/>
              </a:rPr>
            </a:br>
            <a:r>
              <a:rPr lang="ru-RU" sz="1800" smtClean="0">
                <a:latin typeface="Arial" charset="0"/>
              </a:rPr>
              <a:t/>
            </a:r>
            <a:br>
              <a:rPr lang="ru-RU" sz="18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обучающие, тренировочные, контролирующие и обобщающие;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познавательные, воспитательные, развивающие;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/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репродуктивные, продуктивные, творческие;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/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коммуникативные, диагностические, профориентационные,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психотехнические и др.</a:t>
            </a:r>
            <a:r>
              <a:rPr lang="ru-RU" sz="2000" smtClean="0"/>
              <a:t> </a:t>
            </a:r>
          </a:p>
        </p:txBody>
      </p:sp>
      <p:pic>
        <p:nvPicPr>
          <p:cNvPr id="16386" name="Рисунок 4" descr="152648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4265613"/>
            <a:ext cx="511333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260350"/>
            <a:ext cx="7467600" cy="52339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Arial" charset="0"/>
              </a:rPr>
              <a:t>    </a:t>
            </a:r>
            <a:r>
              <a:rPr lang="ru-RU" smtClean="0">
                <a:latin typeface="Arial" charset="0"/>
              </a:rPr>
              <a:t>Для развития личности детей младшего школьного возраста в учебно-воспитательный процесс требуется включать также дидактические игры и упражнения познавательного и занимательного характера</a:t>
            </a:r>
            <a:r>
              <a:rPr lang="ru-RU" sz="1800" smtClean="0">
                <a:latin typeface="Arial" charset="0"/>
              </a:rPr>
              <a:t>. </a:t>
            </a:r>
            <a:br>
              <a:rPr lang="ru-RU" sz="1800" smtClean="0">
                <a:latin typeface="Arial" charset="0"/>
              </a:rPr>
            </a:br>
            <a:r>
              <a:rPr lang="ru-RU" sz="1800" smtClean="0">
                <a:latin typeface="Arial" charset="0"/>
              </a:rPr>
              <a:t/>
            </a:r>
            <a:br>
              <a:rPr lang="ru-RU" sz="18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Они позволяют безболезненно осуществлять переход от игровой деятельности к учебной.</a:t>
            </a:r>
            <a:r>
              <a:rPr lang="ru-RU" sz="2000" smtClean="0"/>
              <a:t> </a:t>
            </a:r>
            <a:r>
              <a:rPr lang="ru-RU" sz="2000" smtClean="0">
                <a:latin typeface="Arial" charset="0"/>
              </a:rPr>
              <a:t/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В условиях занимательной игры более успешно усваиваются разнообразные знания, умения и навыки, осуществляется умственное, эстетическое, нравственное воспитание ребенка, формируются такие ценные качества личности, как выдержка, настойчивость, трудолюбие, самокритичность, честность, объективность.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В игровой деятельности дети получают навыки групповой работы, то есть происходит развитие коммуникативных способностей и создается радостное рабочее настроение, что тоже немаловажно в условиях длительного пребывания детей в школе.</a:t>
            </a:r>
            <a:r>
              <a:rPr lang="ru-RU" sz="2000" smtClean="0"/>
              <a:t> </a:t>
            </a:r>
            <a:endParaRPr lang="ru-RU" sz="20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260350"/>
            <a:ext cx="8032750" cy="4381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latin typeface="Arial" charset="0"/>
              </a:rPr>
              <a:t>    </a:t>
            </a:r>
            <a:r>
              <a:rPr lang="ru-RU" sz="2000" smtClean="0">
                <a:latin typeface="Arial" charset="0"/>
              </a:rPr>
              <a:t>• Однако игра не должна восприниматься детьми как процесс преднамеренного обучения, так как это разрушило бы ее сущность.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Планируя игровую деятельность, воспитатель должен четко осознавать, на формирование каких навыков и умений должна быть направлена игра и какие способности детей она должна развивать.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Условия, необходимые для организации в начальной школе систематической работы по развитию познавательных интересов и способностей, очень трудно обеспечить на уроках, насыщенных учебным материалом.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/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У воспитателей ГПД возможности гораздо шире: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- прогулки, экскурсии,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- спортивные часы,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- кружковая работа,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- клубные часы,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 - время самоподготовки.</a:t>
            </a:r>
            <a:r>
              <a:rPr lang="ru-RU" sz="2000" smtClean="0"/>
              <a:t> </a:t>
            </a:r>
          </a:p>
        </p:txBody>
      </p:sp>
      <p:pic>
        <p:nvPicPr>
          <p:cNvPr id="18434" name="Рисунок 3" descr="ehkoljata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4349750"/>
            <a:ext cx="511333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sz="quarter" idx="1"/>
          </p:nvPr>
        </p:nvSpPr>
        <p:spPr>
          <a:xfrm>
            <a:off x="468313" y="333375"/>
            <a:ext cx="8064500" cy="63357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mtClean="0">
                <a:latin typeface="Arial" charset="0"/>
              </a:rPr>
              <a:t>КЛАССИФИКАЦИЯ ИГР.</a:t>
            </a:r>
            <a:br>
              <a:rPr lang="ru-RU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</a:t>
            </a:r>
            <a:r>
              <a:rPr lang="ru-RU" sz="2000" b="1" smtClean="0">
                <a:latin typeface="Arial" charset="0"/>
              </a:rPr>
              <a:t>Дидактические</a:t>
            </a:r>
            <a:r>
              <a:rPr lang="ru-RU" sz="2000" smtClean="0">
                <a:latin typeface="Arial" charset="0"/>
              </a:rPr>
              <a:t>: расширение кругозора, познавательная деятельность; применение ЗУН в практические деятельности; формирование определенных умений и навыков, необходимых в практической деятельности: развитие общеучебных умений и навыков; развитие трудовых навыков.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</a:t>
            </a:r>
            <a:r>
              <a:rPr lang="ru-RU" sz="2000" b="1" smtClean="0">
                <a:latin typeface="Arial" charset="0"/>
              </a:rPr>
              <a:t>Воспитывающие</a:t>
            </a:r>
            <a:r>
              <a:rPr lang="ru-RU" sz="2000" smtClean="0">
                <a:latin typeface="Arial" charset="0"/>
              </a:rPr>
              <a:t>: воспитание самостоятельности, воли; формирование определенных подходов, позиций, нравственных, эстетических и мировоззренческих установок; воспитание сотрудничества, коллективизма, общительности, коммуникативности.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</a:t>
            </a:r>
            <a:r>
              <a:rPr lang="ru-RU" sz="2000" b="1" smtClean="0">
                <a:latin typeface="Arial" charset="0"/>
              </a:rPr>
              <a:t>Развивающие</a:t>
            </a:r>
            <a:r>
              <a:rPr lang="ru-RU" sz="2000" smtClean="0">
                <a:latin typeface="Arial" charset="0"/>
              </a:rPr>
              <a:t>: развитие внимания, памяти, речи, мышления, умения сравнивать, сопоставлять, находить аналогии, воображения, фантазии творческих способностей, эмпатии. рефлексии, умения находить оптимальные решения; развитие мотивации учебной деятельности.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• </a:t>
            </a:r>
            <a:r>
              <a:rPr lang="ru-RU" sz="2000" b="1" smtClean="0">
                <a:latin typeface="Arial" charset="0"/>
              </a:rPr>
              <a:t>Социализирующие</a:t>
            </a:r>
            <a:r>
              <a:rPr lang="ru-RU" sz="2000" smtClean="0">
                <a:latin typeface="Arial" charset="0"/>
              </a:rPr>
              <a:t>: приобщение к нормам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и ценностям общества; адаптация к условиям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среды; стрессовый контроль, саморегуляция;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обучение общению; психотерапия</a:t>
            </a:r>
            <a:r>
              <a:rPr lang="ru-RU" sz="2000" smtClean="0"/>
              <a:t> 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pic>
        <p:nvPicPr>
          <p:cNvPr id="19458" name="Рисунок 3" descr="359b1b460cb8842690f637aa2680020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5013325"/>
            <a:ext cx="2303462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214313"/>
            <a:ext cx="8286750" cy="33575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</a:t>
            </a:r>
            <a:r>
              <a:rPr lang="ru-RU" sz="2000" smtClean="0"/>
              <a:t>• Для младшего школьного возраста характерны яркость и непосредственность восприятия, легкость вхождения в образы. Дети легко вовлекаются в любую деятельность, особенно в игровую, самостоятельно организуются в групповую игру, продолжают игры с предметами, игрушками, появляются неимитационные игры.</a:t>
            </a:r>
            <a:br>
              <a:rPr lang="ru-RU" sz="2000" smtClean="0"/>
            </a:br>
            <a:r>
              <a:rPr lang="ru-RU" sz="2000" smtClean="0"/>
              <a:t> • В игровой модели учебного процесса создание проблемной ситуации происходит через введение игровой ситуации: проблемная ситуация проживается участниками в ее игровом воплощении, основу деятельности составляет игровое моделирование, часть деятельности учащихся происходит в условно-игровом плане. </a:t>
            </a:r>
            <a:br>
              <a:rPr lang="ru-RU" sz="2000" smtClean="0"/>
            </a:br>
            <a:r>
              <a:rPr lang="ru-RU" sz="2000" smtClean="0"/>
              <a:t>• Ребята действуют по игровым правилам (так, в случае ролевых игр - по логике разыгрываемой роли, в имитационно-моделирующих играх наряду с ролевой позицией действуют «правила» имитируемой реальности). Игровая обстановка трансформирует и позицию учителя, который балансирует между ролью организатора, помощника и соучастника общего действия. </a:t>
            </a:r>
            <a:br>
              <a:rPr lang="ru-RU" sz="2000" smtClean="0"/>
            </a:br>
            <a:r>
              <a:rPr lang="ru-RU" sz="2000" smtClean="0"/>
              <a:t>• Итоги игры выступают в двойном плане - как игровой и как учебно-познавательный результат. </a:t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476250"/>
            <a:ext cx="8143875" cy="3929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</a:t>
            </a:r>
            <a:r>
              <a:rPr lang="ru-RU" smtClean="0"/>
              <a:t>Дидактическая функция игры реализуется через обсуждение игрового действия, анализ соотношения игровой ситуации как моделирующей, ее соотношения с реальностью</a:t>
            </a:r>
            <a:r>
              <a:rPr lang="ru-RU" sz="2000" smtClean="0"/>
              <a:t>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Важнейшая роль в данной модели принадлежит заключительному ретроспективному обсуждению, в котором учащиеся совместно анализируют ход и результаты игры, соотношение игровой (имитационной) модели и реальнос­ти, а также ход учебно-игрового взаимодействия.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• В арсенале педагогики начальной школы содержатся игры, способствующие обогащению и закреплению у детей бытового словаря, связной речи; </a:t>
            </a:r>
            <a:br>
              <a:rPr lang="ru-RU" sz="2000" smtClean="0"/>
            </a:br>
            <a:r>
              <a:rPr lang="ru-RU" sz="2000" smtClean="0"/>
              <a:t>игры, направленные на развитие </a:t>
            </a:r>
            <a:br>
              <a:rPr lang="ru-RU" sz="2000" smtClean="0"/>
            </a:br>
            <a:r>
              <a:rPr lang="ru-RU" sz="2000" smtClean="0"/>
              <a:t>числовых представлений, обучение счету,</a:t>
            </a:r>
            <a:br>
              <a:rPr lang="ru-RU" sz="2000" smtClean="0"/>
            </a:br>
            <a:r>
              <a:rPr lang="ru-RU" sz="2000" smtClean="0"/>
              <a:t>и игры, развивающие память, внимание, </a:t>
            </a:r>
            <a:br>
              <a:rPr lang="ru-RU" sz="2000" smtClean="0"/>
            </a:br>
            <a:r>
              <a:rPr lang="ru-RU" sz="2000" smtClean="0"/>
              <a:t>наблюдательность, укрепляющие волю.</a:t>
            </a:r>
          </a:p>
        </p:txBody>
      </p:sp>
      <p:pic>
        <p:nvPicPr>
          <p:cNvPr id="21506" name="Рисунок 4" descr="1464849_html_5079330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797425"/>
            <a:ext cx="2857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288</TotalTime>
  <Words>1712</Words>
  <PresentationFormat>Экран (4:3)</PresentationFormat>
  <Paragraphs>35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22</vt:i4>
      </vt:variant>
    </vt:vector>
  </HeadingPairs>
  <TitlesOfParts>
    <vt:vector size="35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Технологии обучения в группе продлѐнного дня.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 условиях Организации можно реализовать следующие формы деятельности детских обществ: 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!</dc:creator>
  <cp:lastModifiedBy>Дмитрий</cp:lastModifiedBy>
  <cp:revision>15</cp:revision>
  <dcterms:created xsi:type="dcterms:W3CDTF">2016-06-09T17:33:31Z</dcterms:created>
  <dcterms:modified xsi:type="dcterms:W3CDTF">2022-12-04T13:18:18Z</dcterms:modified>
</cp:coreProperties>
</file>