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62" r:id="rId3"/>
    <p:sldId id="263" r:id="rId4"/>
    <p:sldId id="264" r:id="rId5"/>
    <p:sldId id="260" r:id="rId6"/>
    <p:sldId id="265" r:id="rId7"/>
    <p:sldId id="271" r:id="rId8"/>
    <p:sldId id="266" r:id="rId9"/>
    <p:sldId id="272" r:id="rId10"/>
    <p:sldId id="273" r:id="rId11"/>
    <p:sldId id="276" r:id="rId12"/>
    <p:sldId id="275" r:id="rId13"/>
    <p:sldId id="267" r:id="rId14"/>
    <p:sldId id="274" r:id="rId15"/>
    <p:sldId id="278" r:id="rId16"/>
    <p:sldId id="277" r:id="rId17"/>
    <p:sldId id="268" r:id="rId18"/>
    <p:sldId id="269" r:id="rId19"/>
    <p:sldId id="270" r:id="rId20"/>
    <p:sldId id="279" r:id="rId21"/>
    <p:sldId id="280" r:id="rId22"/>
    <p:sldId id="281" r:id="rId23"/>
    <p:sldId id="285" r:id="rId24"/>
    <p:sldId id="282" r:id="rId25"/>
    <p:sldId id="283" r:id="rId26"/>
  </p:sldIdLst>
  <p:sldSz cx="9144000" cy="6858000" type="screen4x3"/>
  <p:notesSz cx="6858000" cy="9144000"/>
  <p:custDataLst>
    <p:tags r:id="rId2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0099"/>
    <a:srgbClr val="6699FF"/>
    <a:srgbClr val="CC0000"/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84583" autoAdjust="0"/>
  </p:normalViewPr>
  <p:slideViewPr>
    <p:cSldViewPr>
      <p:cViewPr varScale="1">
        <p:scale>
          <a:sx n="62" d="100"/>
          <a:sy n="62" d="100"/>
        </p:scale>
        <p:origin x="-13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3AD96B-B153-4F4F-9351-7BDC4285CFE8}" type="doc">
      <dgm:prSet loTypeId="urn:microsoft.com/office/officeart/2008/layout/VerticalCurvedList" loCatId="list" qsTypeId="urn:microsoft.com/office/officeart/2005/8/quickstyle/3d4" qsCatId="3D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F9E156FD-03E0-4B9B-BEEF-1299F7577BCE}">
      <dgm:prSet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Содействие личностному росту и развитию каждого ребенка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016B15-0B9D-462A-A9EC-F08B4F6EE6EF}" type="parTrans" cxnId="{FA9465FB-D2D2-4D33-860C-832093FF1D6D}">
      <dgm:prSet/>
      <dgm:spPr/>
      <dgm:t>
        <a:bodyPr/>
        <a:lstStyle/>
        <a:p>
          <a:endParaRPr lang="ru-RU"/>
        </a:p>
      </dgm:t>
    </dgm:pt>
    <dgm:pt modelId="{3CCD0C39-E26C-43EF-B018-EF5014E51023}" type="sibTrans" cxnId="{FA9465FB-D2D2-4D33-860C-832093FF1D6D}">
      <dgm:prSet/>
      <dgm:spPr/>
      <dgm:t>
        <a:bodyPr/>
        <a:lstStyle/>
        <a:p>
          <a:endParaRPr lang="ru-RU"/>
        </a:p>
      </dgm:t>
    </dgm:pt>
    <dgm:pt modelId="{5D60F961-9951-4A35-9F2D-B8E34FA3F3CA}">
      <dgm:prSet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Повышение профессиональной компетентности педагогов в разных сферах педагогической деятельности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67925CC-217A-451A-BCB2-89E3AC11E2B8}" type="parTrans" cxnId="{09EC3868-0D0F-4563-8C4E-FF34AB944C35}">
      <dgm:prSet/>
      <dgm:spPr/>
      <dgm:t>
        <a:bodyPr/>
        <a:lstStyle/>
        <a:p>
          <a:endParaRPr lang="ru-RU"/>
        </a:p>
      </dgm:t>
    </dgm:pt>
    <dgm:pt modelId="{DCBE2F17-C204-4134-BC63-76F1F60D9201}" type="sibTrans" cxnId="{09EC3868-0D0F-4563-8C4E-FF34AB944C35}">
      <dgm:prSet/>
      <dgm:spPr/>
      <dgm:t>
        <a:bodyPr/>
        <a:lstStyle/>
        <a:p>
          <a:endParaRPr lang="ru-RU"/>
        </a:p>
      </dgm:t>
    </dgm:pt>
    <dgm:pt modelId="{74B04900-A177-4603-A17F-A908AFAD7CE2}">
      <dgm:prSet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благоприятных условий для совершенствования </a:t>
          </a:r>
          <a:r>
            <a:rPr lang="ru-RU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воспитательно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-образовательной работы по выбранной теме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79B94D-105B-444D-8FC8-1F67EEEB76F6}" type="parTrans" cxnId="{DB23984B-7FAC-472C-8F1B-21AB2CA117D6}">
      <dgm:prSet/>
      <dgm:spPr/>
      <dgm:t>
        <a:bodyPr/>
        <a:lstStyle/>
        <a:p>
          <a:endParaRPr lang="ru-RU"/>
        </a:p>
      </dgm:t>
    </dgm:pt>
    <dgm:pt modelId="{C0ACEC86-666A-4FBE-9CF8-7A956CB16FD1}" type="sibTrans" cxnId="{DB23984B-7FAC-472C-8F1B-21AB2CA117D6}">
      <dgm:prSet/>
      <dgm:spPr/>
      <dgm:t>
        <a:bodyPr/>
        <a:lstStyle/>
        <a:p>
          <a:endParaRPr lang="ru-RU"/>
        </a:p>
      </dgm:t>
    </dgm:pt>
    <dgm:pt modelId="{85498694-6ADD-48C6-82F2-D7902EE15319}">
      <dgm:prSet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Укрепление связи детского сада с семьями воспитанников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AA54FE-C99C-461B-ACA2-1BDEE8BA7E84}" type="parTrans" cxnId="{8C39B9EE-470B-4811-91AE-AC9FCA8878BC}">
      <dgm:prSet/>
      <dgm:spPr/>
      <dgm:t>
        <a:bodyPr/>
        <a:lstStyle/>
        <a:p>
          <a:endParaRPr lang="ru-RU"/>
        </a:p>
      </dgm:t>
    </dgm:pt>
    <dgm:pt modelId="{ACD925A0-7460-4652-A831-02ED5E32EC97}" type="sibTrans" cxnId="{8C39B9EE-470B-4811-91AE-AC9FCA8878BC}">
      <dgm:prSet/>
      <dgm:spPr/>
      <dgm:t>
        <a:bodyPr/>
        <a:lstStyle/>
        <a:p>
          <a:endParaRPr lang="ru-RU"/>
        </a:p>
      </dgm:t>
    </dgm:pt>
    <dgm:pt modelId="{AC9D7B36-183B-4542-8C62-1F5250254148}" type="pres">
      <dgm:prSet presAssocID="{C93AD96B-B153-4F4F-9351-7BDC4285CFE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E574084B-81D4-4E33-8AF0-2268B1B57537}" type="pres">
      <dgm:prSet presAssocID="{C93AD96B-B153-4F4F-9351-7BDC4285CFE8}" presName="Name1" presStyleCnt="0"/>
      <dgm:spPr/>
    </dgm:pt>
    <dgm:pt modelId="{6CDD2C0F-FC0D-489C-8EBE-952764570CF6}" type="pres">
      <dgm:prSet presAssocID="{C93AD96B-B153-4F4F-9351-7BDC4285CFE8}" presName="cycle" presStyleCnt="0"/>
      <dgm:spPr/>
    </dgm:pt>
    <dgm:pt modelId="{2F6BBF80-16F7-4CC4-B8EC-096DDF505939}" type="pres">
      <dgm:prSet presAssocID="{C93AD96B-B153-4F4F-9351-7BDC4285CFE8}" presName="srcNode" presStyleLbl="node1" presStyleIdx="0" presStyleCnt="4"/>
      <dgm:spPr/>
    </dgm:pt>
    <dgm:pt modelId="{B89236CE-79FB-449D-9885-9BED8946EDA2}" type="pres">
      <dgm:prSet presAssocID="{C93AD96B-B153-4F4F-9351-7BDC4285CFE8}" presName="conn" presStyleLbl="parChTrans1D2" presStyleIdx="0" presStyleCnt="1"/>
      <dgm:spPr/>
      <dgm:t>
        <a:bodyPr/>
        <a:lstStyle/>
        <a:p>
          <a:endParaRPr lang="ru-RU"/>
        </a:p>
      </dgm:t>
    </dgm:pt>
    <dgm:pt modelId="{B3DABA31-461F-4324-BC36-9380B1AE8890}" type="pres">
      <dgm:prSet presAssocID="{C93AD96B-B153-4F4F-9351-7BDC4285CFE8}" presName="extraNode" presStyleLbl="node1" presStyleIdx="0" presStyleCnt="4"/>
      <dgm:spPr/>
    </dgm:pt>
    <dgm:pt modelId="{DCD01CF8-D1C0-4358-B6C8-B557630F4973}" type="pres">
      <dgm:prSet presAssocID="{C93AD96B-B153-4F4F-9351-7BDC4285CFE8}" presName="dstNode" presStyleLbl="node1" presStyleIdx="0" presStyleCnt="4"/>
      <dgm:spPr/>
    </dgm:pt>
    <dgm:pt modelId="{5A9D2071-AFF6-4E08-8EF3-1340F4AC0EBE}" type="pres">
      <dgm:prSet presAssocID="{5D60F961-9951-4A35-9F2D-B8E34FA3F3CA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B5A8C2-D929-46B3-97EB-E9B06BDB212D}" type="pres">
      <dgm:prSet presAssocID="{5D60F961-9951-4A35-9F2D-B8E34FA3F3CA}" presName="accent_1" presStyleCnt="0"/>
      <dgm:spPr/>
    </dgm:pt>
    <dgm:pt modelId="{E5FE6D37-E69D-40BB-8902-818555754A5B}" type="pres">
      <dgm:prSet presAssocID="{5D60F961-9951-4A35-9F2D-B8E34FA3F3CA}" presName="accentRepeatNode" presStyleLbl="solidFgAcc1" presStyleIdx="0" presStyleCnt="4"/>
      <dgm:spPr>
        <a:solidFill>
          <a:srgbClr val="6699FF"/>
        </a:solidFill>
      </dgm:spPr>
    </dgm:pt>
    <dgm:pt modelId="{9DB4349D-30F2-4A77-8EAB-6C2E2D8E543C}" type="pres">
      <dgm:prSet presAssocID="{74B04900-A177-4603-A17F-A908AFAD7CE2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13471B-CB64-46F6-9073-478F997BD49F}" type="pres">
      <dgm:prSet presAssocID="{74B04900-A177-4603-A17F-A908AFAD7CE2}" presName="accent_2" presStyleCnt="0"/>
      <dgm:spPr/>
    </dgm:pt>
    <dgm:pt modelId="{E9EB99A5-C580-4024-8398-370494FADCA3}" type="pres">
      <dgm:prSet presAssocID="{74B04900-A177-4603-A17F-A908AFAD7CE2}" presName="accentRepeatNode" presStyleLbl="solidFgAcc1" presStyleIdx="1" presStyleCnt="4"/>
      <dgm:spPr>
        <a:solidFill>
          <a:schemeClr val="tx2">
            <a:lumMod val="40000"/>
            <a:lumOff val="60000"/>
          </a:schemeClr>
        </a:solidFill>
      </dgm:spPr>
    </dgm:pt>
    <dgm:pt modelId="{E6177FAA-EBCB-4435-A426-37DE6FD6377A}" type="pres">
      <dgm:prSet presAssocID="{F9E156FD-03E0-4B9B-BEEF-1299F7577BCE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6D5396-33B7-49C1-8CB0-125DC323CEE4}" type="pres">
      <dgm:prSet presAssocID="{F9E156FD-03E0-4B9B-BEEF-1299F7577BCE}" presName="accent_3" presStyleCnt="0"/>
      <dgm:spPr/>
    </dgm:pt>
    <dgm:pt modelId="{D004F597-0E0A-4F0C-A583-6C6C8A7E6922}" type="pres">
      <dgm:prSet presAssocID="{F9E156FD-03E0-4B9B-BEEF-1299F7577BCE}" presName="accentRepeatNode" presStyleLbl="solidFgAcc1" presStyleIdx="2" presStyleCnt="4"/>
      <dgm:spPr>
        <a:solidFill>
          <a:schemeClr val="accent6">
            <a:lumMod val="75000"/>
          </a:schemeClr>
        </a:solidFill>
      </dgm:spPr>
    </dgm:pt>
    <dgm:pt modelId="{2DE56772-D3E0-43CB-8B17-63622A7EAA7D}" type="pres">
      <dgm:prSet presAssocID="{85498694-6ADD-48C6-82F2-D7902EE15319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D5A33E-89F2-41A4-8538-BFA1143F5B3F}" type="pres">
      <dgm:prSet presAssocID="{85498694-6ADD-48C6-82F2-D7902EE15319}" presName="accent_4" presStyleCnt="0"/>
      <dgm:spPr/>
    </dgm:pt>
    <dgm:pt modelId="{4445C897-41A9-4DA9-B023-45585834E1A1}" type="pres">
      <dgm:prSet presAssocID="{85498694-6ADD-48C6-82F2-D7902EE15319}" presName="accentRepeatNode" presStyleLbl="solidFgAcc1" presStyleIdx="3" presStyleCnt="4"/>
      <dgm:spPr>
        <a:solidFill>
          <a:schemeClr val="bg2">
            <a:lumMod val="50000"/>
          </a:schemeClr>
        </a:solidFill>
      </dgm:spPr>
    </dgm:pt>
  </dgm:ptLst>
  <dgm:cxnLst>
    <dgm:cxn modelId="{9AB060CC-6713-4E74-9A4E-C6D394F41086}" type="presOf" srcId="{74B04900-A177-4603-A17F-A908AFAD7CE2}" destId="{9DB4349D-30F2-4A77-8EAB-6C2E2D8E543C}" srcOrd="0" destOrd="0" presId="urn:microsoft.com/office/officeart/2008/layout/VerticalCurvedList"/>
    <dgm:cxn modelId="{2246E66E-AF9D-4931-AA1E-5B830C59A4E9}" type="presOf" srcId="{DCBE2F17-C204-4134-BC63-76F1F60D9201}" destId="{B89236CE-79FB-449D-9885-9BED8946EDA2}" srcOrd="0" destOrd="0" presId="urn:microsoft.com/office/officeart/2008/layout/VerticalCurvedList"/>
    <dgm:cxn modelId="{8C39B9EE-470B-4811-91AE-AC9FCA8878BC}" srcId="{C93AD96B-B153-4F4F-9351-7BDC4285CFE8}" destId="{85498694-6ADD-48C6-82F2-D7902EE15319}" srcOrd="3" destOrd="0" parTransId="{AFAA54FE-C99C-461B-ACA2-1BDEE8BA7E84}" sibTransId="{ACD925A0-7460-4652-A831-02ED5E32EC97}"/>
    <dgm:cxn modelId="{CA8CE639-BB48-49F0-8363-B69AB54E92F2}" type="presOf" srcId="{C93AD96B-B153-4F4F-9351-7BDC4285CFE8}" destId="{AC9D7B36-183B-4542-8C62-1F5250254148}" srcOrd="0" destOrd="0" presId="urn:microsoft.com/office/officeart/2008/layout/VerticalCurvedList"/>
    <dgm:cxn modelId="{5AED3E2E-1486-4C5C-9E45-F9EEFD6DD71D}" type="presOf" srcId="{5D60F961-9951-4A35-9F2D-B8E34FA3F3CA}" destId="{5A9D2071-AFF6-4E08-8EF3-1340F4AC0EBE}" srcOrd="0" destOrd="0" presId="urn:microsoft.com/office/officeart/2008/layout/VerticalCurvedList"/>
    <dgm:cxn modelId="{FA9465FB-D2D2-4D33-860C-832093FF1D6D}" srcId="{C93AD96B-B153-4F4F-9351-7BDC4285CFE8}" destId="{F9E156FD-03E0-4B9B-BEEF-1299F7577BCE}" srcOrd="2" destOrd="0" parTransId="{7B016B15-0B9D-462A-A9EC-F08B4F6EE6EF}" sibTransId="{3CCD0C39-E26C-43EF-B018-EF5014E51023}"/>
    <dgm:cxn modelId="{667D756B-92A6-4C9F-9875-F90221481F6C}" type="presOf" srcId="{F9E156FD-03E0-4B9B-BEEF-1299F7577BCE}" destId="{E6177FAA-EBCB-4435-A426-37DE6FD6377A}" srcOrd="0" destOrd="0" presId="urn:microsoft.com/office/officeart/2008/layout/VerticalCurvedList"/>
    <dgm:cxn modelId="{EE370DBA-5384-498D-923D-9E45AB5C612B}" type="presOf" srcId="{85498694-6ADD-48C6-82F2-D7902EE15319}" destId="{2DE56772-D3E0-43CB-8B17-63622A7EAA7D}" srcOrd="0" destOrd="0" presId="urn:microsoft.com/office/officeart/2008/layout/VerticalCurvedList"/>
    <dgm:cxn modelId="{09EC3868-0D0F-4563-8C4E-FF34AB944C35}" srcId="{C93AD96B-B153-4F4F-9351-7BDC4285CFE8}" destId="{5D60F961-9951-4A35-9F2D-B8E34FA3F3CA}" srcOrd="0" destOrd="0" parTransId="{667925CC-217A-451A-BCB2-89E3AC11E2B8}" sibTransId="{DCBE2F17-C204-4134-BC63-76F1F60D9201}"/>
    <dgm:cxn modelId="{DB23984B-7FAC-472C-8F1B-21AB2CA117D6}" srcId="{C93AD96B-B153-4F4F-9351-7BDC4285CFE8}" destId="{74B04900-A177-4603-A17F-A908AFAD7CE2}" srcOrd="1" destOrd="0" parTransId="{8979B94D-105B-444D-8FC8-1F67EEEB76F6}" sibTransId="{C0ACEC86-666A-4FBE-9CF8-7A956CB16FD1}"/>
    <dgm:cxn modelId="{A5CDF5B9-B633-469C-8C65-3AC7ACA458A0}" type="presParOf" srcId="{AC9D7B36-183B-4542-8C62-1F5250254148}" destId="{E574084B-81D4-4E33-8AF0-2268B1B57537}" srcOrd="0" destOrd="0" presId="urn:microsoft.com/office/officeart/2008/layout/VerticalCurvedList"/>
    <dgm:cxn modelId="{FEF92851-0362-49CE-B15C-FE4B14A94119}" type="presParOf" srcId="{E574084B-81D4-4E33-8AF0-2268B1B57537}" destId="{6CDD2C0F-FC0D-489C-8EBE-952764570CF6}" srcOrd="0" destOrd="0" presId="urn:microsoft.com/office/officeart/2008/layout/VerticalCurvedList"/>
    <dgm:cxn modelId="{2EED1098-3B20-4F34-B24D-06C169D42E58}" type="presParOf" srcId="{6CDD2C0F-FC0D-489C-8EBE-952764570CF6}" destId="{2F6BBF80-16F7-4CC4-B8EC-096DDF505939}" srcOrd="0" destOrd="0" presId="urn:microsoft.com/office/officeart/2008/layout/VerticalCurvedList"/>
    <dgm:cxn modelId="{3911BEEE-42C4-4832-AFBE-5C82D7009F8A}" type="presParOf" srcId="{6CDD2C0F-FC0D-489C-8EBE-952764570CF6}" destId="{B89236CE-79FB-449D-9885-9BED8946EDA2}" srcOrd="1" destOrd="0" presId="urn:microsoft.com/office/officeart/2008/layout/VerticalCurvedList"/>
    <dgm:cxn modelId="{140AED6C-CEA0-46D8-9A3C-0103D8D35FA3}" type="presParOf" srcId="{6CDD2C0F-FC0D-489C-8EBE-952764570CF6}" destId="{B3DABA31-461F-4324-BC36-9380B1AE8890}" srcOrd="2" destOrd="0" presId="urn:microsoft.com/office/officeart/2008/layout/VerticalCurvedList"/>
    <dgm:cxn modelId="{F6BAE63E-507A-4892-BDAE-EDF0FD202FEB}" type="presParOf" srcId="{6CDD2C0F-FC0D-489C-8EBE-952764570CF6}" destId="{DCD01CF8-D1C0-4358-B6C8-B557630F4973}" srcOrd="3" destOrd="0" presId="urn:microsoft.com/office/officeart/2008/layout/VerticalCurvedList"/>
    <dgm:cxn modelId="{A94003BA-B92F-43B2-8A81-E9E2BCBFE632}" type="presParOf" srcId="{E574084B-81D4-4E33-8AF0-2268B1B57537}" destId="{5A9D2071-AFF6-4E08-8EF3-1340F4AC0EBE}" srcOrd="1" destOrd="0" presId="urn:microsoft.com/office/officeart/2008/layout/VerticalCurvedList"/>
    <dgm:cxn modelId="{71574BEB-D9B6-4C6D-9423-76026648CD76}" type="presParOf" srcId="{E574084B-81D4-4E33-8AF0-2268B1B57537}" destId="{04B5A8C2-D929-46B3-97EB-E9B06BDB212D}" srcOrd="2" destOrd="0" presId="urn:microsoft.com/office/officeart/2008/layout/VerticalCurvedList"/>
    <dgm:cxn modelId="{BBB75FD0-6553-4AB6-A225-6268FAEA05ED}" type="presParOf" srcId="{04B5A8C2-D929-46B3-97EB-E9B06BDB212D}" destId="{E5FE6D37-E69D-40BB-8902-818555754A5B}" srcOrd="0" destOrd="0" presId="urn:microsoft.com/office/officeart/2008/layout/VerticalCurvedList"/>
    <dgm:cxn modelId="{0033F2FF-43FC-4F13-BD5B-3719629039F7}" type="presParOf" srcId="{E574084B-81D4-4E33-8AF0-2268B1B57537}" destId="{9DB4349D-30F2-4A77-8EAB-6C2E2D8E543C}" srcOrd="3" destOrd="0" presId="urn:microsoft.com/office/officeart/2008/layout/VerticalCurvedList"/>
    <dgm:cxn modelId="{FA0AD07F-B684-464E-A2D0-8D936B9A7E3A}" type="presParOf" srcId="{E574084B-81D4-4E33-8AF0-2268B1B57537}" destId="{3713471B-CB64-46F6-9073-478F997BD49F}" srcOrd="4" destOrd="0" presId="urn:microsoft.com/office/officeart/2008/layout/VerticalCurvedList"/>
    <dgm:cxn modelId="{CE05E269-F337-4FFE-9810-759598B00AFB}" type="presParOf" srcId="{3713471B-CB64-46F6-9073-478F997BD49F}" destId="{E9EB99A5-C580-4024-8398-370494FADCA3}" srcOrd="0" destOrd="0" presId="urn:microsoft.com/office/officeart/2008/layout/VerticalCurvedList"/>
    <dgm:cxn modelId="{F94E4A5F-22D6-4C86-B507-10AF3170E29D}" type="presParOf" srcId="{E574084B-81D4-4E33-8AF0-2268B1B57537}" destId="{E6177FAA-EBCB-4435-A426-37DE6FD6377A}" srcOrd="5" destOrd="0" presId="urn:microsoft.com/office/officeart/2008/layout/VerticalCurvedList"/>
    <dgm:cxn modelId="{DC39B70C-867B-4765-8598-093C4E0419E9}" type="presParOf" srcId="{E574084B-81D4-4E33-8AF0-2268B1B57537}" destId="{CA6D5396-33B7-49C1-8CB0-125DC323CEE4}" srcOrd="6" destOrd="0" presId="urn:microsoft.com/office/officeart/2008/layout/VerticalCurvedList"/>
    <dgm:cxn modelId="{FDDC275D-AF06-44A0-A735-E4DA3284332A}" type="presParOf" srcId="{CA6D5396-33B7-49C1-8CB0-125DC323CEE4}" destId="{D004F597-0E0A-4F0C-A583-6C6C8A7E6922}" srcOrd="0" destOrd="0" presId="urn:microsoft.com/office/officeart/2008/layout/VerticalCurvedList"/>
    <dgm:cxn modelId="{ECA92357-B8D9-45F3-8C2A-E3BA7A22BE9D}" type="presParOf" srcId="{E574084B-81D4-4E33-8AF0-2268B1B57537}" destId="{2DE56772-D3E0-43CB-8B17-63622A7EAA7D}" srcOrd="7" destOrd="0" presId="urn:microsoft.com/office/officeart/2008/layout/VerticalCurvedList"/>
    <dgm:cxn modelId="{6FC6D209-7F76-4016-84FF-9CAF1F7E5942}" type="presParOf" srcId="{E574084B-81D4-4E33-8AF0-2268B1B57537}" destId="{20D5A33E-89F2-41A4-8538-BFA1143F5B3F}" srcOrd="8" destOrd="0" presId="urn:microsoft.com/office/officeart/2008/layout/VerticalCurvedList"/>
    <dgm:cxn modelId="{BC41582C-A065-4C15-B983-30272062C551}" type="presParOf" srcId="{20D5A33E-89F2-41A4-8538-BFA1143F5B3F}" destId="{4445C897-41A9-4DA9-B023-45585834E1A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89236CE-79FB-449D-9885-9BED8946EDA2}">
      <dsp:nvSpPr>
        <dsp:cNvPr id="0" name=""/>
        <dsp:cNvSpPr/>
      </dsp:nvSpPr>
      <dsp:spPr>
        <a:xfrm>
          <a:off x="-5554109" y="-850319"/>
          <a:ext cx="6612958" cy="6612958"/>
        </a:xfrm>
        <a:prstGeom prst="blockArc">
          <a:avLst>
            <a:gd name="adj1" fmla="val 18900000"/>
            <a:gd name="adj2" fmla="val 2700000"/>
            <a:gd name="adj3" fmla="val 327"/>
          </a:avLst>
        </a:pr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9D2071-AFF6-4E08-8EF3-1340F4AC0EBE}">
      <dsp:nvSpPr>
        <dsp:cNvPr id="0" name=""/>
        <dsp:cNvSpPr/>
      </dsp:nvSpPr>
      <dsp:spPr>
        <a:xfrm>
          <a:off x="554297" y="377659"/>
          <a:ext cx="8018077" cy="755711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984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Повышение профессиональной компетентности педагогов в разных сферах педагогической деятельности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4297" y="377659"/>
        <a:ext cx="8018077" cy="755711"/>
      </dsp:txXfrm>
    </dsp:sp>
    <dsp:sp modelId="{E5FE6D37-E69D-40BB-8902-818555754A5B}">
      <dsp:nvSpPr>
        <dsp:cNvPr id="0" name=""/>
        <dsp:cNvSpPr/>
      </dsp:nvSpPr>
      <dsp:spPr>
        <a:xfrm>
          <a:off x="81977" y="283195"/>
          <a:ext cx="944639" cy="944639"/>
        </a:xfrm>
        <a:prstGeom prst="ellipse">
          <a:avLst/>
        </a:prstGeom>
        <a:solidFill>
          <a:srgbClr val="6699FF"/>
        </a:solidFill>
        <a:ln w="9525" cap="flat" cmpd="sng" algn="ctr">
          <a:solidFill>
            <a:schemeClr val="accent5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B4349D-30F2-4A77-8EAB-6C2E2D8E543C}">
      <dsp:nvSpPr>
        <dsp:cNvPr id="0" name=""/>
        <dsp:cNvSpPr/>
      </dsp:nvSpPr>
      <dsp:spPr>
        <a:xfrm>
          <a:off x="987563" y="1511422"/>
          <a:ext cx="7584811" cy="755711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-13333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984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благоприятных условий для совершенствования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воспитательно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-образовательной работы по выбранной теме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87563" y="1511422"/>
        <a:ext cx="7584811" cy="755711"/>
      </dsp:txXfrm>
    </dsp:sp>
    <dsp:sp modelId="{E9EB99A5-C580-4024-8398-370494FADCA3}">
      <dsp:nvSpPr>
        <dsp:cNvPr id="0" name=""/>
        <dsp:cNvSpPr/>
      </dsp:nvSpPr>
      <dsp:spPr>
        <a:xfrm>
          <a:off x="515244" y="1416958"/>
          <a:ext cx="944639" cy="944639"/>
        </a:xfrm>
        <a:prstGeom prst="ellipse">
          <a:avLst/>
        </a:prstGeom>
        <a:solidFill>
          <a:schemeClr val="tx2">
            <a:lumMod val="40000"/>
            <a:lumOff val="60000"/>
          </a:schemeClr>
        </a:solidFill>
        <a:ln w="9525" cap="flat" cmpd="sng" algn="ctr">
          <a:solidFill>
            <a:schemeClr val="accent5">
              <a:alpha val="90000"/>
              <a:hueOff val="0"/>
              <a:satOff val="0"/>
              <a:lumOff val="0"/>
              <a:alphaOff val="-13333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177FAA-EBCB-4435-A426-37DE6FD6377A}">
      <dsp:nvSpPr>
        <dsp:cNvPr id="0" name=""/>
        <dsp:cNvSpPr/>
      </dsp:nvSpPr>
      <dsp:spPr>
        <a:xfrm>
          <a:off x="987563" y="2645186"/>
          <a:ext cx="7584811" cy="755711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-26667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984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Содействие личностному росту и развитию каждого ребенка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87563" y="2645186"/>
        <a:ext cx="7584811" cy="755711"/>
      </dsp:txXfrm>
    </dsp:sp>
    <dsp:sp modelId="{D004F597-0E0A-4F0C-A583-6C6C8A7E6922}">
      <dsp:nvSpPr>
        <dsp:cNvPr id="0" name=""/>
        <dsp:cNvSpPr/>
      </dsp:nvSpPr>
      <dsp:spPr>
        <a:xfrm>
          <a:off x="515244" y="2550722"/>
          <a:ext cx="944639" cy="944639"/>
        </a:xfrm>
        <a:prstGeom prst="ellipse">
          <a:avLst/>
        </a:prstGeom>
        <a:solidFill>
          <a:schemeClr val="accent6">
            <a:lumMod val="75000"/>
          </a:schemeClr>
        </a:solidFill>
        <a:ln w="9525" cap="flat" cmpd="sng" algn="ctr">
          <a:solidFill>
            <a:schemeClr val="accent5">
              <a:alpha val="90000"/>
              <a:hueOff val="0"/>
              <a:satOff val="0"/>
              <a:lumOff val="0"/>
              <a:alphaOff val="-26667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E56772-D3E0-43CB-8B17-63622A7EAA7D}">
      <dsp:nvSpPr>
        <dsp:cNvPr id="0" name=""/>
        <dsp:cNvSpPr/>
      </dsp:nvSpPr>
      <dsp:spPr>
        <a:xfrm>
          <a:off x="554297" y="3778949"/>
          <a:ext cx="8018077" cy="755711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984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Укрепление связи детского сада с семьями воспитанников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4297" y="3778949"/>
        <a:ext cx="8018077" cy="755711"/>
      </dsp:txXfrm>
    </dsp:sp>
    <dsp:sp modelId="{4445C897-41A9-4DA9-B023-45585834E1A1}">
      <dsp:nvSpPr>
        <dsp:cNvPr id="0" name=""/>
        <dsp:cNvSpPr/>
      </dsp:nvSpPr>
      <dsp:spPr>
        <a:xfrm>
          <a:off x="81977" y="3684485"/>
          <a:ext cx="944639" cy="944639"/>
        </a:xfrm>
        <a:prstGeom prst="ellipse">
          <a:avLst/>
        </a:prstGeom>
        <a:solidFill>
          <a:schemeClr val="bg2">
            <a:lumMod val="50000"/>
          </a:schemeClr>
        </a:solidFill>
        <a:ln w="9525" cap="flat" cmpd="sng" algn="ctr">
          <a:solidFill>
            <a:schemeClr val="accent5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32930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4341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4341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46988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46988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46988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88661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47876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47876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4787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96630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47876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47876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47876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4787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3870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6934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6934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32930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32930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32930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3293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276872"/>
            <a:ext cx="7344816" cy="1440160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07504" y="45855"/>
            <a:ext cx="8928992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4" name="Текст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5855"/>
            <a:ext cx="8928992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340768"/>
            <a:ext cx="8856984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i="1" spc="25" dirty="0" smtClean="0">
                <a:solidFill>
                  <a:srgbClr val="990099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</a:rPr>
              <a:t>«Организация </a:t>
            </a:r>
            <a:r>
              <a:rPr lang="ru-RU" i="1" spc="25" dirty="0">
                <a:solidFill>
                  <a:srgbClr val="990099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</a:rPr>
              <a:t>и проведение тематических недель в ДОУ как одна из форм развития личности </a:t>
            </a:r>
            <a:r>
              <a:rPr lang="ru-RU" i="1" spc="25" dirty="0" smtClean="0">
                <a:solidFill>
                  <a:srgbClr val="990099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</a:rPr>
              <a:t>ребенка»</a:t>
            </a:r>
            <a:endParaRPr lang="ru-RU" b="1" i="1" dirty="0">
              <a:solidFill>
                <a:srgbClr val="9900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15816" y="4941168"/>
            <a:ext cx="612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Попова Татьяна Владимировна, ст. воспитатель </a:t>
            </a: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МДОУ «Детский сад комбинированного вида</a:t>
            </a: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№27 «Золотая рыбка»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611560" y="18459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75656" y="332656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Шахматный турнир с учащимися СОШ №7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2748" y="943956"/>
            <a:ext cx="3648405" cy="273630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925954"/>
            <a:ext cx="3672408" cy="275430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9792" y="3725322"/>
            <a:ext cx="4104456" cy="3078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8348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611560" y="18459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pic>
        <p:nvPicPr>
          <p:cNvPr id="3" name="Рисунок 2" descr="elOMeVJmw3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404664"/>
            <a:ext cx="4860032" cy="364502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508104" y="980728"/>
            <a:ext cx="32403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«Шахматы – это интересно и полезно» - индивидуальный проект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x6-kmgl89Bk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83968" y="3212976"/>
            <a:ext cx="4668011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8348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611560" y="18459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87624" y="260648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среда</a:t>
            </a:r>
            <a:endParaRPr lang="ru-RU" sz="3200" b="1" dirty="0">
              <a:solidFill>
                <a:srgbClr val="99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79512" y="845423"/>
            <a:ext cx="5750786" cy="353924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3266982"/>
            <a:ext cx="4788024" cy="359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8348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45855"/>
            <a:ext cx="8928992" cy="934874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9900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</a:t>
            </a:r>
            <a:r>
              <a:rPr lang="ru-RU" sz="3600" b="1" dirty="0" smtClean="0">
                <a:solidFill>
                  <a:srgbClr val="9900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нтеллектуальная игра </a:t>
            </a:r>
            <a:r>
              <a:rPr lang="ru-RU" sz="3600" b="1" dirty="0">
                <a:solidFill>
                  <a:srgbClr val="9900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«Юный эрудит»</a:t>
            </a:r>
            <a:endParaRPr lang="ru-RU" sz="3600" b="1" dirty="0">
              <a:solidFill>
                <a:srgbClr val="990099"/>
              </a:solidFill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611560" y="18459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980728"/>
            <a:ext cx="4512501" cy="3384376"/>
          </a:xfrm>
          <a:prstGeom prst="rect">
            <a:avLst/>
          </a:prstGeom>
        </p:spPr>
      </p:pic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139952" y="3068960"/>
            <a:ext cx="4800533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5270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611560" y="18459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pic>
        <p:nvPicPr>
          <p:cNvPr id="7" name="Рисунок 6" descr="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-378423" y="818583"/>
            <a:ext cx="5039544" cy="3779658"/>
          </a:xfrm>
          <a:prstGeom prst="rect">
            <a:avLst/>
          </a:prstGeom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63888" y="2564904"/>
            <a:ext cx="5340085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5270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611560" y="18459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2780928"/>
            <a:ext cx="2859782" cy="38130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83562"/>
            <a:ext cx="5652120" cy="42390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8566" y="5020759"/>
            <a:ext cx="45035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«Такие разные календари»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764704"/>
            <a:ext cx="278794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9900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Проектная деятельность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4269298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611560" y="18459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1052736"/>
            <a:ext cx="3096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«Путешествие во времени»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создание мини-музея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KOQFSFt-mAk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419872" y="764704"/>
            <a:ext cx="5472608" cy="4284476"/>
          </a:xfrm>
          <a:prstGeom prst="rect">
            <a:avLst/>
          </a:prstGeom>
        </p:spPr>
      </p:pic>
      <p:pic>
        <p:nvPicPr>
          <p:cNvPr id="8" name="Рисунок 7" descr="KTZNfKHkSdU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1520" y="4221088"/>
            <a:ext cx="3131840" cy="23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69298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611560" y="18459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pic>
        <p:nvPicPr>
          <p:cNvPr id="5" name="Рисунок 4" descr="0hAIGE7UbC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7" y="332656"/>
            <a:ext cx="4754385" cy="3168352"/>
          </a:xfrm>
          <a:prstGeom prst="rect">
            <a:avLst/>
          </a:prstGeom>
        </p:spPr>
      </p:pic>
      <p:pic>
        <p:nvPicPr>
          <p:cNvPr id="6" name="Рисунок 5" descr="emJcJ3sQbCE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63888" y="2852936"/>
            <a:ext cx="5400600" cy="35989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80112" y="1052736"/>
            <a:ext cx="28083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мини-музея часов детям других групп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9298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45854"/>
            <a:ext cx="8928992" cy="482330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99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Годовая задача</a:t>
            </a:r>
            <a:br>
              <a:rPr lang="ru-RU" sz="3600" b="1" i="1" dirty="0" smtClean="0">
                <a:solidFill>
                  <a:srgbClr val="99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направить </a:t>
            </a:r>
            <a:r>
              <a:rPr lang="ru-RU" sz="32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усилия коллектива на развитие речевых навыков дошкольников через использование современных образовательных технологий и </a:t>
            </a:r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методик</a:t>
            </a:r>
            <a:br>
              <a:rPr lang="ru-RU" sz="32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b="1" dirty="0">
                <a:solidFill>
                  <a:srgbClr val="990099"/>
                </a:solidFill>
              </a:rPr>
              <a:t/>
            </a:r>
            <a:br>
              <a:rPr lang="ru-RU" sz="3200" b="1" dirty="0">
                <a:solidFill>
                  <a:srgbClr val="990099"/>
                </a:solidFill>
              </a:rPr>
            </a:br>
            <a:r>
              <a:rPr lang="ru-RU" sz="3600" b="1" i="1" dirty="0" smtClean="0">
                <a:solidFill>
                  <a:srgbClr val="99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Тематическая неделя </a:t>
            </a:r>
            <a:br>
              <a:rPr lang="ru-RU" sz="3600" b="1" i="1" dirty="0" smtClean="0">
                <a:solidFill>
                  <a:srgbClr val="99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«Речевой </a:t>
            </a:r>
            <a:r>
              <a:rPr lang="ru-RU" sz="36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калейдоскоп</a:t>
            </a:r>
            <a:r>
              <a:rPr lang="ru-RU" sz="36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3600" b="1" i="1" dirty="0">
              <a:solidFill>
                <a:schemeClr val="tx1"/>
              </a:solidFill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611560" y="18459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4509120"/>
            <a:ext cx="3131840" cy="220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5663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45855"/>
            <a:ext cx="8928992" cy="107889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музыкально-логопедические посиделки «Путешествие по белой стране» </a:t>
            </a:r>
            <a:endParaRPr lang="ru-RU" sz="28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611560" y="18459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pic>
        <p:nvPicPr>
          <p:cNvPr id="4" name="Рисунок 3" descr="2,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1196752"/>
            <a:ext cx="3707904" cy="2780928"/>
          </a:xfrm>
          <a:prstGeom prst="rect">
            <a:avLst/>
          </a:prstGeom>
        </p:spPr>
      </p:pic>
      <p:pic>
        <p:nvPicPr>
          <p:cNvPr id="5" name="Рисунок 4" descr="2,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139952" y="1196752"/>
            <a:ext cx="4668011" cy="3501008"/>
          </a:xfrm>
          <a:prstGeom prst="rect">
            <a:avLst/>
          </a:prstGeom>
        </p:spPr>
      </p:pic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83568" y="3501008"/>
            <a:ext cx="4211960" cy="315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7020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b="1" dirty="0">
                <a:solidFill>
                  <a:srgbClr val="9900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Тематические недели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– это комплексная форма методической и </a:t>
            </a:r>
            <a:r>
              <a:rPr lang="ru-RU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воспитательно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-образовательной работы, объединяющая всех участников педагогического процесса вокруг актуальной проблемы.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45855"/>
            <a:ext cx="8928992" cy="107889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990099"/>
                </a:solidFill>
                <a:effectLst/>
                <a:latin typeface="Times New Roman" pitchFamily="18" charset="0"/>
                <a:cs typeface="Times New Roman" pitchFamily="18" charset="0"/>
              </a:rPr>
              <a:t>Интеллектуальная игра «Юный эрудит» </a:t>
            </a:r>
            <a:br>
              <a:rPr lang="ru-RU" sz="2800" b="1" dirty="0" smtClean="0">
                <a:solidFill>
                  <a:srgbClr val="99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990099"/>
                </a:solidFill>
                <a:effectLst/>
                <a:latin typeface="Times New Roman" pitchFamily="18" charset="0"/>
                <a:cs typeface="Times New Roman" pitchFamily="18" charset="0"/>
              </a:rPr>
              <a:t>(знатоки детской художественной литературы)</a:t>
            </a:r>
            <a:endParaRPr lang="ru-RU" sz="2800" b="1" dirty="0">
              <a:solidFill>
                <a:srgbClr val="99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611560" y="18459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pic>
        <p:nvPicPr>
          <p:cNvPr id="7" name="Рисунок 6" descr="3,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7544" y="1268760"/>
            <a:ext cx="8320925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7020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45855"/>
            <a:ext cx="8928992" cy="107889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990099"/>
                </a:solidFill>
                <a:effectLst/>
                <a:latin typeface="Times New Roman" pitchFamily="18" charset="0"/>
                <a:cs typeface="Times New Roman" pitchFamily="18" charset="0"/>
              </a:rPr>
              <a:t>Конкурс «Гирлянда вежливых слов»</a:t>
            </a:r>
            <a:endParaRPr lang="ru-RU" sz="2800" b="1" dirty="0">
              <a:solidFill>
                <a:srgbClr val="99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611560" y="18459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980728"/>
            <a:ext cx="5076056" cy="3807042"/>
          </a:xfrm>
          <a:prstGeom prst="rect">
            <a:avLst/>
          </a:prstGeom>
        </p:spPr>
      </p:pic>
      <p:pic>
        <p:nvPicPr>
          <p:cNvPr id="9" name="Рисунок 8" descr="20201209_15222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44008" y="3356992"/>
            <a:ext cx="4355976" cy="326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7020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45855"/>
            <a:ext cx="8928992" cy="107889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990099"/>
                </a:solidFill>
                <a:effectLst/>
                <a:latin typeface="Times New Roman" pitchFamily="18" charset="0"/>
                <a:cs typeface="Times New Roman" pitchFamily="18" charset="0"/>
              </a:rPr>
              <a:t>Конкурс детско-родительских работ </a:t>
            </a:r>
            <a:br>
              <a:rPr lang="ru-RU" sz="2800" b="1" dirty="0" smtClean="0">
                <a:solidFill>
                  <a:srgbClr val="99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990099"/>
                </a:solidFill>
                <a:effectLst/>
                <a:latin typeface="Times New Roman" pitchFamily="18" charset="0"/>
                <a:cs typeface="Times New Roman" pitchFamily="18" charset="0"/>
              </a:rPr>
              <a:t>«Пословицы и поговорки в рисунках детей»</a:t>
            </a:r>
            <a:endParaRPr lang="ru-RU" sz="2800" b="1" dirty="0">
              <a:solidFill>
                <a:srgbClr val="99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611560" y="18459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pic>
        <p:nvPicPr>
          <p:cNvPr id="6" name="Рисунок 5" descr="4,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1196752"/>
            <a:ext cx="4536504" cy="3168352"/>
          </a:xfrm>
          <a:prstGeom prst="rect">
            <a:avLst/>
          </a:prstGeom>
        </p:spPr>
      </p:pic>
      <p:pic>
        <p:nvPicPr>
          <p:cNvPr id="7" name="Рисунок 6" descr="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76056" y="1124744"/>
            <a:ext cx="3780420" cy="5040560"/>
          </a:xfrm>
          <a:prstGeom prst="rect">
            <a:avLst/>
          </a:prstGeom>
        </p:spPr>
      </p:pic>
      <p:pic>
        <p:nvPicPr>
          <p:cNvPr id="8" name="Рисунок 7" descr="20201211_13481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043608" y="4581128"/>
            <a:ext cx="2843808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7020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56176" y="909939"/>
            <a:ext cx="2736304" cy="107889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990099"/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sz="2000" b="1" dirty="0" smtClean="0">
                <a:solidFill>
                  <a:srgbClr val="99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990099"/>
                </a:solidFill>
                <a:effectLst/>
                <a:latin typeface="Times New Roman" pitchFamily="18" charset="0"/>
                <a:cs typeface="Times New Roman" pitchFamily="18" charset="0"/>
              </a:rPr>
              <a:t>«По сказкам </a:t>
            </a:r>
            <a:br>
              <a:rPr lang="ru-RU" sz="2000" b="1" dirty="0" smtClean="0">
                <a:solidFill>
                  <a:srgbClr val="99009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990099"/>
                </a:solidFill>
                <a:effectLst/>
                <a:latin typeface="Times New Roman" pitchFamily="18" charset="0"/>
                <a:cs typeface="Times New Roman" pitchFamily="18" charset="0"/>
              </a:rPr>
              <a:t>А.С. Пушкина»</a:t>
            </a:r>
            <a:endParaRPr lang="ru-RU" sz="2000" b="1" dirty="0">
              <a:solidFill>
                <a:srgbClr val="99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611560" y="18459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5884736" cy="34072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78494" y="3185592"/>
            <a:ext cx="6465506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7020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23728" y="260648"/>
            <a:ext cx="5616624" cy="7920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990099"/>
                </a:solidFill>
                <a:effectLst/>
                <a:latin typeface="Times New Roman" pitchFamily="18" charset="0"/>
                <a:cs typeface="Times New Roman" pitchFamily="18" charset="0"/>
              </a:rPr>
              <a:t>Мини-музей</a:t>
            </a:r>
            <a:endParaRPr lang="ru-RU" sz="3600" b="1" dirty="0">
              <a:solidFill>
                <a:srgbClr val="99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611560" y="18459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079358"/>
            <a:ext cx="7704856" cy="5778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7020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611560" y="18459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32656"/>
            <a:ext cx="842493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Ситуации успеха можно создавать везде, во всех видах деятельности ребенка. 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Задача родителей и педагогов стремиться довести до сознания каждого ребенка, что он личность,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похожая на других!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Он может многое сделать, многое узнать. 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Так, у детей формируется уверенность и вера в себя,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 свои силы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8f362e6765faf9e9924ba457f69c5ce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3968" y="4212005"/>
            <a:ext cx="4499991" cy="264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7020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99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Цели и задачи тематической недели</a:t>
            </a:r>
            <a:endParaRPr lang="ru-RU" sz="3600" b="1" dirty="0">
              <a:solidFill>
                <a:srgbClr val="990099"/>
              </a:solidFill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611560" y="18459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1845848505"/>
              </p:ext>
            </p:extLst>
          </p:nvPr>
        </p:nvGraphicFramePr>
        <p:xfrm>
          <a:off x="251520" y="1340768"/>
          <a:ext cx="8640960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343024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99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Составляющие организации тематической недели</a:t>
            </a:r>
            <a:endParaRPr lang="ru-RU" sz="3600" b="1" dirty="0">
              <a:solidFill>
                <a:srgbClr val="990099"/>
              </a:solidFill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611560" y="18459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9532" y="1116707"/>
            <a:ext cx="8424935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9900" marR="127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200" b="1" i="1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идея </a:t>
            </a:r>
          </a:p>
          <a:p>
            <a:pPr marL="469900" marR="127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200" b="1" i="1" spc="-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3200" b="1" i="1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ель и задачи </a:t>
            </a:r>
          </a:p>
          <a:p>
            <a:pPr marL="469900" marR="127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200" b="1" i="1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категория воспитанников</a:t>
            </a:r>
          </a:p>
          <a:p>
            <a:pPr marL="469900" marR="127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200" b="1" i="1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время </a:t>
            </a:r>
            <a:r>
              <a:rPr lang="ru-RU" sz="3200" b="1" i="1" spc="-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b="1" i="1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место</a:t>
            </a:r>
          </a:p>
          <a:p>
            <a:pPr marL="469900" marR="127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200" b="1" i="1" spc="-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b="1" i="1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одержание</a:t>
            </a:r>
          </a:p>
          <a:p>
            <a:pPr marL="469900" marR="127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200" b="1" i="1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 подготовки</a:t>
            </a:r>
          </a:p>
          <a:p>
            <a:pPr marL="469900" marR="127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200" b="1" i="1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spc="-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 </a:t>
            </a:r>
            <a:r>
              <a:rPr lang="ru-RU" sz="3200" b="1" i="1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проведения </a:t>
            </a:r>
          </a:p>
          <a:p>
            <a:pPr marL="469900" marR="127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200" b="1" i="1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сценарии </a:t>
            </a:r>
            <a:r>
              <a:rPr lang="ru-RU" sz="3200" b="1" i="1" spc="-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проведения </a:t>
            </a:r>
            <a:endParaRPr lang="ru-RU" sz="3200" b="1" i="1" spc="-1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9900" marR="12700" indent="-457200" algn="just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3200" b="1" i="1" spc="-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 </a:t>
            </a:r>
          </a:p>
          <a:p>
            <a:pPr marL="469900" marR="127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200" b="1" i="1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6625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86740" y="167305"/>
            <a:ext cx="8856984" cy="56166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Годовая задача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Повышение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качества образовательной деятельности по ФЭМП </a:t>
            </a: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детей дошкольного возраста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</a:p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b="1" i="1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Тематическая неделя</a:t>
            </a:r>
          </a:p>
          <a:p>
            <a:pPr marL="0" indent="0" algn="ctr">
              <a:buNone/>
            </a:pPr>
            <a:r>
              <a:rPr lang="ru-RU" sz="3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стране математики»</a:t>
            </a:r>
          </a:p>
          <a:p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4405690"/>
            <a:ext cx="4464496" cy="242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00859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45855"/>
            <a:ext cx="8928992" cy="122290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99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Педагогическая гостиная </a:t>
            </a:r>
            <a:br>
              <a:rPr lang="ru-RU" sz="2800" b="1" dirty="0" smtClean="0">
                <a:solidFill>
                  <a:srgbClr val="99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99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«С папой, с мамой я играю, математику изучаю»</a:t>
            </a:r>
            <a:endParaRPr lang="ru-RU" sz="2800" b="1" dirty="0">
              <a:solidFill>
                <a:srgbClr val="990099"/>
              </a:solidFill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611560" y="18459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1268760"/>
            <a:ext cx="4572000" cy="3429000"/>
          </a:xfrm>
          <a:prstGeom prst="rect">
            <a:avLst/>
          </a:prstGeom>
        </p:spPr>
      </p:pic>
      <p:pic>
        <p:nvPicPr>
          <p:cNvPr id="6" name="Рисунок 5" descr="1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11960" y="2996952"/>
            <a:ext cx="4668011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6029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611560" y="18459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pic>
        <p:nvPicPr>
          <p:cNvPr id="5" name="Рисунок 4" descr="1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332656"/>
            <a:ext cx="4512502" cy="3384376"/>
          </a:xfrm>
          <a:prstGeom prst="rect">
            <a:avLst/>
          </a:prstGeom>
        </p:spPr>
      </p:pic>
      <p:pic>
        <p:nvPicPr>
          <p:cNvPr id="8" name="Рисунок 7" descr="1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51920" y="2852936"/>
            <a:ext cx="5052054" cy="37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6029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45855"/>
            <a:ext cx="8928992" cy="115089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99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Шашечный </a:t>
            </a:r>
            <a:r>
              <a:rPr lang="ru-RU" sz="4000" b="1" dirty="0">
                <a:solidFill>
                  <a:srgbClr val="9900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турнир</a:t>
            </a:r>
            <a:endParaRPr lang="ru-RU" sz="4000" b="1" dirty="0">
              <a:solidFill>
                <a:srgbClr val="990099"/>
              </a:solidFill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611560" y="18459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71600" y="1196752"/>
            <a:ext cx="7260299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8348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611560" y="18459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188640"/>
            <a:ext cx="4608512" cy="3456384"/>
          </a:xfrm>
          <a:prstGeom prst="rect">
            <a:avLst/>
          </a:prstGeom>
        </p:spPr>
      </p:pic>
      <p:pic>
        <p:nvPicPr>
          <p:cNvPr id="7" name="Рисунок 6" descr="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4259965" y="1868827"/>
            <a:ext cx="5376597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8348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fd51dbc90a3f8217e2711ee16dbfc146b089d7"/>
</p:tagLst>
</file>

<file path=ppt/theme/theme1.xml><?xml version="1.0" encoding="utf-8"?>
<a:theme xmlns:a="http://schemas.openxmlformats.org/drawingml/2006/main" name="Тема Office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2434</TotalTime>
  <Words>269</Words>
  <Application>Microsoft Office PowerPoint</Application>
  <PresentationFormat>Экран (4:3)</PresentationFormat>
  <Paragraphs>101</Paragraphs>
  <Slides>25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«Организация и проведение тематических недель в ДОУ как одна из форм развития личности ребенка»</vt:lpstr>
      <vt:lpstr>Слайд 2</vt:lpstr>
      <vt:lpstr>Цели и задачи тематической недели</vt:lpstr>
      <vt:lpstr>Составляющие организации тематической недели</vt:lpstr>
      <vt:lpstr>Слайд 5</vt:lpstr>
      <vt:lpstr>Педагогическая гостиная  «С папой, с мамой я играю, математику изучаю»</vt:lpstr>
      <vt:lpstr>Слайд 7</vt:lpstr>
      <vt:lpstr>Шашечный турнир</vt:lpstr>
      <vt:lpstr>Слайд 9</vt:lpstr>
      <vt:lpstr>Слайд 10</vt:lpstr>
      <vt:lpstr>Слайд 11</vt:lpstr>
      <vt:lpstr>Слайд 12</vt:lpstr>
      <vt:lpstr>Интеллектуальная игра «Юный эрудит»</vt:lpstr>
      <vt:lpstr>Слайд 14</vt:lpstr>
      <vt:lpstr>Слайд 15</vt:lpstr>
      <vt:lpstr>Слайд 16</vt:lpstr>
      <vt:lpstr>Слайд 17</vt:lpstr>
      <vt:lpstr>Годовая задача направить усилия коллектива на развитие речевых навыков дошкольников через использование современных образовательных технологий и методик  Тематическая неделя  «Речевой калейдоскоп»</vt:lpstr>
      <vt:lpstr>музыкально-логопедические посиделки «Путешествие по белой стране» </vt:lpstr>
      <vt:lpstr>Интеллектуальная игра «Юный эрудит»  (знатоки детской художественной литературы)</vt:lpstr>
      <vt:lpstr>Конкурс «Гирлянда вежливых слов»</vt:lpstr>
      <vt:lpstr>Конкурс детско-родительских работ  «Пословицы и поговорки в рисунках детей»</vt:lpstr>
      <vt:lpstr>Проект  «По сказкам  А.С. Пушкина»</vt:lpstr>
      <vt:lpstr>Мини-музей</vt:lpstr>
      <vt:lpstr>Слайд 25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Абстрактные синие волнистые фигуры</dc:title>
  <dc:creator>obstinate</dc:creator>
  <dc:description>Шаблон презентации с сайта https://presentation-creation.ru/</dc:description>
  <cp:lastModifiedBy>User</cp:lastModifiedBy>
  <cp:revision>794</cp:revision>
  <dcterms:created xsi:type="dcterms:W3CDTF">2018-02-25T09:09:03Z</dcterms:created>
  <dcterms:modified xsi:type="dcterms:W3CDTF">2022-12-04T16:21:42Z</dcterms:modified>
</cp:coreProperties>
</file>