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63" r:id="rId6"/>
    <p:sldId id="275" r:id="rId7"/>
    <p:sldId id="274" r:id="rId8"/>
    <p:sldId id="270" r:id="rId9"/>
    <p:sldId id="267" r:id="rId10"/>
    <p:sldId id="273" r:id="rId11"/>
    <p:sldId id="269" r:id="rId12"/>
    <p:sldId id="271" r:id="rId13"/>
    <p:sldId id="259" r:id="rId14"/>
    <p:sldId id="258" r:id="rId15"/>
    <p:sldId id="272" r:id="rId16"/>
    <p:sldId id="265" r:id="rId17"/>
    <p:sldId id="266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объект" type="txAndObj">
  <p:cSld name="TEXT_AND_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два объекта" type="txAndTwoObj">
  <p:cSld name="TEXT_AND_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3FFB3"/>
            </a:gs>
            <a:gs pos="100000">
              <a:srgbClr val="E9967F"/>
            </a:gs>
          </a:gsLst>
          <a:lin ang="54000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ctrTitle"/>
          </p:nvPr>
        </p:nvSpPr>
        <p:spPr>
          <a:xfrm>
            <a:off x="2819400" y="381000"/>
            <a:ext cx="6172200" cy="503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3600"/>
              <a:buFont typeface="Arial"/>
              <a:buNone/>
            </a:pP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3600" b="1" i="0" u="none" dirty="0" err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Развитие</a:t>
            </a: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dirty="0" err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интереса</a:t>
            </a: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к </a:t>
            </a:r>
            <a:r>
              <a:rPr lang="en-US" sz="3600" b="1" i="0" u="none" dirty="0" err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природе</a:t>
            </a: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3600" b="1" i="0" u="none" dirty="0" err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любознательности</a:t>
            </a: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у  </a:t>
            </a:r>
            <a:r>
              <a:rPr lang="en-US" sz="3600" b="1" i="0" u="none" dirty="0" err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дошкольников</a:t>
            </a: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sz="3600" b="1" i="0" u="none" dirty="0" err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помощью</a:t>
            </a:r>
            <a:r>
              <a:rPr lang="en-US" sz="3600" b="1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dirty="0" err="1" smtClean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экологическ</a:t>
            </a:r>
            <a:r>
              <a:rPr lang="ru-RU" sz="3600" b="1" i="0" u="none" dirty="0" smtClean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их</a:t>
            </a:r>
            <a:r>
              <a:rPr lang="en-US" sz="3600" b="1" i="0" u="none" dirty="0" smtClean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и</a:t>
            </a:r>
            <a:r>
              <a:rPr lang="ru-RU" sz="3600" b="1" i="0" u="none" dirty="0" err="1" smtClean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гр</a:t>
            </a:r>
            <a:r>
              <a:rPr lang="en-US" sz="3600" b="1" i="0" u="none" dirty="0" smtClean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dirty="0"/>
          </a:p>
        </p:txBody>
      </p:sp>
      <p:sp>
        <p:nvSpPr>
          <p:cNvPr id="100" name="Google Shape;100;p15"/>
          <p:cNvSpPr txBox="1">
            <a:spLocks noGrp="1"/>
          </p:cNvSpPr>
          <p:nvPr>
            <p:ph type="subTitle" idx="1"/>
          </p:nvPr>
        </p:nvSpPr>
        <p:spPr>
          <a:xfrm>
            <a:off x="4343400" y="5715000"/>
            <a:ext cx="4800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None/>
            </a:pP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Подготовила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-RU" sz="2400" dirty="0" err="1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Темнякова</a:t>
            </a:r>
            <a:r>
              <a:rPr lang="en-US" sz="2400" b="0" i="0" u="none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</a:t>
            </a:r>
            <a:r>
              <a:rPr lang="en-US" sz="2400" b="0" i="0" u="none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.Н</a:t>
            </a:r>
            <a:r>
              <a:rPr lang="en-US" sz="2400" b="0" i="0" u="none" dirty="0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  <p:pic>
        <p:nvPicPr>
          <p:cNvPr id="101" name="Google Shape;101;p15" descr="f0f3537c77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937" y="-25400"/>
            <a:ext cx="3505200" cy="23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 descr="http://www.playcast.ru/uploads/2018/06/01/25332597.png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-14287" y="3810000"/>
            <a:ext cx="4343400" cy="29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Игры - эксперименты</a:t>
            </a:r>
            <a:endParaRPr sz="4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242047" y="2263588"/>
            <a:ext cx="40386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«Что быстрее утонет – легкое или тяжелое»</a:t>
            </a:r>
            <a:endParaRPr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2050" name="Picture 2" descr="C:\Users\дом\Desktop\семинар практикм по экологич играм 15.11.2022\IMG_20221115_100129_resized_20221115_1235228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2552" y="1416423"/>
            <a:ext cx="3954624" cy="5272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en-US" sz="3600" b="1" i="1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Подвижные</a:t>
            </a:r>
            <a:r>
              <a:rPr lang="en-US" sz="36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экологические игры</a:t>
            </a:r>
            <a:r>
              <a:rPr lang="en-US" sz="40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0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203" name="Google Shape;203;p28"/>
          <p:cNvSpPr txBox="1">
            <a:spLocks noGrp="1"/>
          </p:cNvSpPr>
          <p:nvPr>
            <p:ph type="body" idx="1"/>
          </p:nvPr>
        </p:nvSpPr>
        <p:spPr>
          <a:xfrm>
            <a:off x="152400" y="1385887"/>
            <a:ext cx="4096871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помогают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закрепить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знания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животных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подрожать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их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повадкам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образу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жизни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(«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Наседка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цыплята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», «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Мыши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кот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»);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отражают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явления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живой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неживой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природы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(«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Солнышко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дождик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»);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проводимые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свежем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None/>
            </a:pP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воздухе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укрепляют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None/>
            </a:pP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иммунитет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ребенка</a:t>
            </a:r>
            <a:r>
              <a:rPr lang="en-US" sz="2400" b="0" i="0" u="none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</p:txBody>
      </p:sp>
      <p:pic>
        <p:nvPicPr>
          <p:cNvPr id="3074" name="Picture 2" descr="C:\Users\дом\Desktop\семинар практикм по экологич играм 15.11.2022\IMG_20211208_111740_resized_20221114_0235171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3412" y="842682"/>
            <a:ext cx="3729317" cy="2796988"/>
          </a:xfrm>
          <a:prstGeom prst="rect">
            <a:avLst/>
          </a:prstGeom>
          <a:noFill/>
        </p:spPr>
      </p:pic>
      <p:pic>
        <p:nvPicPr>
          <p:cNvPr id="3075" name="Picture 3" descr="C:\Users\дом\Desktop\семинар практикм по экологич играм 15.11.2022\IMG-20220601-WA00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54589" y="3564965"/>
            <a:ext cx="2469776" cy="3293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0"/>
          <p:cNvSpPr txBox="1">
            <a:spLocks noGrp="1"/>
          </p:cNvSpPr>
          <p:nvPr>
            <p:ph type="title"/>
          </p:nvPr>
        </p:nvSpPr>
        <p:spPr>
          <a:xfrm>
            <a:off x="304800" y="609600"/>
            <a:ext cx="5334000" cy="111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В</a:t>
            </a:r>
            <a:r>
              <a:rPr lang="en-US" sz="36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экологических</a:t>
            </a:r>
            <a:r>
              <a:rPr lang="en-US" sz="36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играх целесообразно</a:t>
            </a:r>
            <a:r>
              <a:rPr lang="en-US" sz="36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US" sz="40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0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218" name="Google Shape;218;p30"/>
          <p:cNvSpPr txBox="1">
            <a:spLocks noGrp="1"/>
          </p:cNvSpPr>
          <p:nvPr>
            <p:ph type="body" idx="1"/>
          </p:nvPr>
        </p:nvSpPr>
        <p:spPr>
          <a:xfrm>
            <a:off x="152400" y="1798637"/>
            <a:ext cx="5334000" cy="5059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Применять художественно оформленный наглядный материал (картины, природный материал, игрушки);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придумывать интересные игровые сюжеты;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привлекать детей к изготовлению наглядного материала для игр;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660066"/>
              </a:buClr>
              <a:buSzPts val="2400"/>
              <a:buFont typeface="Times New Roman"/>
              <a:buChar char="•"/>
            </a:pPr>
            <a:r>
              <a:rPr lang="en-US" sz="24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прибегать к помощи сказочных героев и музыкального сопровождения</a:t>
            </a:r>
            <a:r>
              <a:rPr lang="en-US" sz="28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rgbClr val="66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098" name="Picture 2" descr="C:\Users\дом\Desktop\семинар практикм по экологич играм 15.11.2022\IMG_20220426_161402_resized_20221114_023149531.jpg"/>
          <p:cNvPicPr>
            <a:picLocks noChangeAspect="1" noChangeArrowheads="1"/>
          </p:cNvPicPr>
          <p:nvPr/>
        </p:nvPicPr>
        <p:blipFill>
          <a:blip r:embed="rId3" cstate="email"/>
          <a:srcRect t="18854"/>
          <a:stretch>
            <a:fillRect/>
          </a:stretch>
        </p:blipFill>
        <p:spPr bwMode="auto">
          <a:xfrm>
            <a:off x="5701553" y="2161309"/>
            <a:ext cx="3199466" cy="4131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152400" y="542365"/>
            <a:ext cx="89916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imes New Roman"/>
              <a:buNone/>
            </a:pPr>
            <a:r>
              <a:rPr lang="en-US" sz="32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32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отборе игры</a:t>
            </a:r>
            <a:r>
              <a:rPr lang="en-US" sz="3200" b="1" i="0" u="none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необходимо</a:t>
            </a:r>
            <a:r>
              <a:rPr lang="en-US" sz="32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соблюдать</a:t>
            </a:r>
            <a:r>
              <a:rPr lang="en-US" sz="32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следующие</a:t>
            </a:r>
            <a:r>
              <a:rPr lang="en-US" sz="32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требования</a:t>
            </a:r>
            <a:r>
              <a:rPr lang="en-US" sz="32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-US" sz="4400" b="0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400" b="0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1"/>
          </p:nvPr>
        </p:nvSpPr>
        <p:spPr>
          <a:xfrm>
            <a:off x="0" y="990600"/>
            <a:ext cx="9144000" cy="58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подбор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осуществлять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с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учётом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закономерностей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развития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детей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тех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задач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экологического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образования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которые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решаются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на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данном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возрастном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этапе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 а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также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обеспечивают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решение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общих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задач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формирования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личности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ребенка-дошкольника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;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применять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полученные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экологические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знания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стимулировать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к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усвоению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новых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;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игровые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действия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должны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производиться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в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соответствии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с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правилами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нормами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поведения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в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природе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;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соблюдать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последовательность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связи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каждой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игры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с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предыдущей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последующими</a:t>
            </a: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0" i="0" u="none" dirty="0" err="1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spcBef>
                <a:spcPts val="480"/>
              </a:spcBef>
              <a:buSzPts val="24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необходимого дидактического материала для выбранной игры (игрушки, разные предметы, картинки…); </a:t>
            </a:r>
          </a:p>
          <a:p>
            <a:pPr marL="342900" indent="-342900">
              <a:spcBef>
                <a:spcPts val="480"/>
              </a:spcBef>
              <a:buSzPts val="24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к игре самого воспитателя: он должен изучить и осмыслить весь ход игры, свое место в игре, методы руководства игрой.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534400" cy="155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Дидактические игры </a:t>
            </a:r>
            <a:r>
              <a:rPr lang="en-US" sz="24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– являются 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одним из эффективных и наиболее интересных для детей средством экологического воспитания </a:t>
            </a: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body" idx="1"/>
          </p:nvPr>
        </p:nvSpPr>
        <p:spPr>
          <a:xfrm>
            <a:off x="304800" y="1557337"/>
            <a:ext cx="84963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 доставляют детям много радости, и содействует их всестороннему развитию.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процессе игр формируются знания об окружающем мире, воспитываются познавательные интересы, любовь к природе, бережное и заботливое отношение к ней, а также эколого-целесообразное поведение в природе.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Они расширяют кругозор детей, создает благоприятные условия для решения задач сенсорного воспитания.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Дидактические игры способствуют развитию у детей наблюдательности и любознательности, пытливости, вызывают у них интерес к объектам природы.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дидактических играх развиваются интеллектуальные умения: планировать действия, распределять их по времени и между участниками игры, оценивать результаты и т. Д.</a:t>
            </a:r>
            <a:endParaRPr sz="16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Таким образом, дидактические игры - наиболее эффективное средство, способствующее более полному и успешному решению задач экологического воспитания детей дошкольного возраста.</a:t>
            </a:r>
            <a:endParaRPr/>
          </a:p>
        </p:txBody>
      </p:sp>
      <p:pic>
        <p:nvPicPr>
          <p:cNvPr id="117" name="Google Shape;117;p17" descr="https://xn--40-6kctzgmgdq4g.xn--p1ai/school_life/for_first_graders/image/p-19.png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143000" y="5029200"/>
            <a:ext cx="7489825" cy="17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>
            <a:spLocks noGrp="1"/>
          </p:cNvSpPr>
          <p:nvPr>
            <p:ph type="title"/>
          </p:nvPr>
        </p:nvSpPr>
        <p:spPr>
          <a:xfrm>
            <a:off x="2667000" y="228600"/>
            <a:ext cx="3335337" cy="77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800"/>
              <a:buFont typeface="Arial"/>
              <a:buNone/>
            </a:pPr>
            <a:r>
              <a:rPr lang="en-US" sz="4800" b="1" i="0" u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Вывод</a:t>
            </a:r>
            <a:endParaRPr/>
          </a:p>
        </p:txBody>
      </p:sp>
      <p:sp>
        <p:nvSpPr>
          <p:cNvPr id="227" name="Google Shape;227;p31"/>
          <p:cNvSpPr txBox="1">
            <a:spLocks noGrp="1"/>
          </p:cNvSpPr>
          <p:nvPr>
            <p:ph type="body" idx="1"/>
          </p:nvPr>
        </p:nvSpPr>
        <p:spPr>
          <a:xfrm>
            <a:off x="381000" y="1212850"/>
            <a:ext cx="82296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Таким образом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можно сказать, что экологические дидактические игры представляет собой многогранное, сложное, педагогическое явление: она является и игровым методом обучения детей дошкольного возраста для развития экологического сознания, и формой обучения детей, и самостоятельной игровой деятельностью, и средством всестороннего воспитания ребенка.</a:t>
            </a:r>
            <a:endParaRPr/>
          </a:p>
        </p:txBody>
      </p:sp>
      <p:pic>
        <p:nvPicPr>
          <p:cNvPr id="228" name="Google Shape;228;p31" descr="https://www.libkids51.ru/img/site/ood/konkursy/%D0%94%D0%B5%D1%82%D0%B8.png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676400" y="3819525"/>
            <a:ext cx="5229225" cy="303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10988" y="754248"/>
            <a:ext cx="8292353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«Помните взрослые, помните дети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Помните, что красота на планете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Будет зависеть только от нас.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Не забывайте об этом сейчас.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Планету живую сберечь для народа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 пусть восхваляет гимн жизни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ПРИРОДА!»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>
            <a:spLocks noGrp="1"/>
          </p:cNvSpPr>
          <p:nvPr>
            <p:ph type="title"/>
          </p:nvPr>
        </p:nvSpPr>
        <p:spPr>
          <a:xfrm>
            <a:off x="493059" y="212136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Спасибо за внимание!</a:t>
            </a:r>
            <a:endParaRPr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Экологическое воспитание - это процесс ознакомления ребенка с природой, в основу которого положен экологический подход.</a:t>
            </a:r>
            <a:endParaRPr/>
          </a:p>
        </p:txBody>
      </p:sp>
      <p:pic>
        <p:nvPicPr>
          <p:cNvPr id="5122" name="Picture 2" descr="C:\Users\дом\Desktop\семинар практикм по экологич играм 15.11.2022\IMG_20220331_104550_resized_20221114_0233223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69803"/>
            <a:ext cx="3584262" cy="2688197"/>
          </a:xfrm>
          <a:prstGeom prst="rect">
            <a:avLst/>
          </a:prstGeom>
          <a:noFill/>
        </p:spPr>
      </p:pic>
      <p:pic>
        <p:nvPicPr>
          <p:cNvPr id="5124" name="Picture 4" descr="C:\Users\дом\Desktop\семинар практикм по экологич играм 15.11.2022\IMG_20220412_185158_resized_20221114_0232307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82349" y="3886762"/>
            <a:ext cx="3961651" cy="297123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42365" y="1537855"/>
            <a:ext cx="270163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Эту истину знаю от роду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ее никогда не таю: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«Кто не любит родную природу,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Тот не любит Отчизну свою!»</a:t>
            </a:r>
          </a:p>
          <a:p>
            <a:endParaRPr lang="ru-RU" dirty="0"/>
          </a:p>
        </p:txBody>
      </p:sp>
      <p:pic>
        <p:nvPicPr>
          <p:cNvPr id="1026" name="Picture 2" descr="C:\Users\дом\Desktop\семинар практикм по экологич играм 15.11.2022\IMG_20221114_182243_resized_20221114_0807101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2189" y="1403491"/>
            <a:ext cx="3890682" cy="2918012"/>
          </a:xfrm>
          <a:prstGeom prst="rect">
            <a:avLst/>
          </a:prstGeom>
          <a:noFill/>
        </p:spPr>
      </p:pic>
      <p:pic>
        <p:nvPicPr>
          <p:cNvPr id="1027" name="Picture 3" descr="C:\Users\дом\Desktop\семинар практикм по экологич играм 15.11.2022\IMG_20221114_160912_resized_20221114_08042035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297083"/>
            <a:ext cx="2402541" cy="2880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9" descr="f0f3537c77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-76200" y="1143000"/>
            <a:ext cx="3505200" cy="233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4191000" y="1771650"/>
            <a:ext cx="4724400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</a:t>
            </a:r>
            <a:endParaRPr sz="2800" b="0" i="1" u="none">
              <a:solidFill>
                <a:srgbClr val="6600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660066"/>
              </a:buClr>
              <a:buSzPts val="2800"/>
              <a:buFont typeface="Noto Sans Symbols"/>
              <a:buChar char="❖"/>
            </a:pPr>
            <a:r>
              <a:rPr lang="en-US" sz="2800" b="1" i="1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Игры с предметами (с игрушками, природным материалом);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660066"/>
              </a:buClr>
              <a:buSzPts val="2800"/>
              <a:buFont typeface="Noto Sans Symbols"/>
              <a:buChar char="❖"/>
            </a:pPr>
            <a:r>
              <a:rPr lang="en-US" sz="2800" b="1" i="1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Настольно-печатные игры;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660066"/>
              </a:buClr>
              <a:buSzPts val="2800"/>
              <a:buFont typeface="Noto Sans Symbols"/>
              <a:buChar char="❖"/>
            </a:pPr>
            <a:r>
              <a:rPr lang="en-US" sz="2800" b="1" i="1" u="none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Словесные игры.</a:t>
            </a:r>
            <a:endParaRPr/>
          </a:p>
        </p:txBody>
      </p:sp>
      <p:sp>
        <p:nvSpPr>
          <p:cNvPr id="130" name="Google Shape;130;p19"/>
          <p:cNvSpPr/>
          <p:nvPr/>
        </p:nvSpPr>
        <p:spPr>
          <a:xfrm>
            <a:off x="176212" y="50800"/>
            <a:ext cx="8801100" cy="131445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1">
                <a:ln w="22225" cap="flat" cmpd="sng">
                  <a:solidFill>
                    <a:schemeClr val="accent2"/>
                  </a:solidFill>
                  <a:prstDash val="solid"/>
                  <a:miter lim="800000"/>
                  <a:headEnd type="none" w="sm" len="sm"/>
                  <a:tailEnd type="none" w="sm" len="sm"/>
                </a:ln>
                <a:solidFill>
                  <a:srgbClr val="A3A3E0"/>
                </a:solidFill>
                <a:latin typeface="Impact"/>
              </a:rPr>
              <a:t>Виды      дидактических     игр: </a:t>
            </a:r>
          </a:p>
        </p:txBody>
      </p:sp>
      <p:pic>
        <p:nvPicPr>
          <p:cNvPr id="131" name="Google Shape;131;p19" descr="https://avatars.mds.yandex.net/get-pdb/228251/6ecb2eb0-212d-4f4e-bd43-8f86e900537a/s1200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228600" y="3867150"/>
            <a:ext cx="3657600" cy="29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>
            <a:spLocks noGrp="1"/>
          </p:cNvSpPr>
          <p:nvPr>
            <p:ph type="title"/>
          </p:nvPr>
        </p:nvSpPr>
        <p:spPr>
          <a:xfrm>
            <a:off x="1600200" y="152400"/>
            <a:ext cx="56388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400"/>
              <a:buFont typeface="Arial"/>
              <a:buNone/>
            </a:pPr>
            <a:r>
              <a:rPr lang="en-US" sz="4400" b="1" i="0" u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Предметные игры </a:t>
            </a:r>
            <a:endParaRPr/>
          </a:p>
        </p:txBody>
      </p:sp>
      <p:sp>
        <p:nvSpPr>
          <p:cNvPr id="137" name="Google Shape;137;p20"/>
          <p:cNvSpPr txBox="1">
            <a:spLocks noGrp="1"/>
          </p:cNvSpPr>
          <p:nvPr>
            <p:ph type="body" idx="1"/>
          </p:nvPr>
        </p:nvSpPr>
        <p:spPr>
          <a:xfrm>
            <a:off x="304800" y="1524000"/>
            <a:ext cx="37338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Игры с листьями, семенами, цветами, фруктами, овощами («Чудесный мешочек», «Вершки и корешки», «Чьи детки на этой ветке» и др.)</a:t>
            </a:r>
            <a:endParaRPr/>
          </a:p>
        </p:txBody>
      </p:sp>
      <p:pic>
        <p:nvPicPr>
          <p:cNvPr id="1026" name="Picture 2" descr="C:\Users\дом\Desktop\семинар практикм по экологич играм 15.11.2022\IMG_20220929_095806_resized_20221114_0227003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25036" y="932328"/>
            <a:ext cx="3536575" cy="2652431"/>
          </a:xfrm>
          <a:prstGeom prst="rect">
            <a:avLst/>
          </a:prstGeom>
          <a:noFill/>
        </p:spPr>
      </p:pic>
      <p:pic>
        <p:nvPicPr>
          <p:cNvPr id="2" name="Picture 2" descr="C:\Users\дом\Desktop\семинар практикм по экологич играм 15.11.2022\IMG_20221115_095147_resized_20221115_1237299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33300" y="3046477"/>
            <a:ext cx="3143731" cy="3271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400"/>
              <a:buFont typeface="Times New Roman"/>
              <a:buNone/>
            </a:pPr>
            <a:r>
              <a:rPr lang="en-US" sz="4400" b="1" i="0" u="none">
                <a:solidFill>
                  <a:srgbClr val="CC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Настольно-печатные игры</a:t>
            </a:r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37338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Зоологическое лото»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«Ботаническое лото»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«Четыре времени года»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«Ягоды и фрукты»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«Растения»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«Подбери листья»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«Парные картинки»  и другие</a:t>
            </a:r>
            <a:endParaRPr/>
          </a:p>
        </p:txBody>
      </p:sp>
      <p:pic>
        <p:nvPicPr>
          <p:cNvPr id="153" name="Google Shape;153;p22" descr="http://canzland.ru/d/frukti_yagodi_ovoschi_1.jpg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4795837" y="5532437"/>
            <a:ext cx="2971800" cy="1325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2" descr="http://detizdat.ucoz.org/_ph/19/652527361.jpg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4419600" y="1227137"/>
            <a:ext cx="3317875" cy="2278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 descr="https://polesie-igrushki.ru/upload/iblock/734/73463557410d36dc1e1862fa7568ceac.JPG"/>
          <p:cNvPicPr preferRelativeResize="0"/>
          <p:nvPr/>
        </p:nvPicPr>
        <p:blipFill rotWithShape="1">
          <a:blip r:embed="rId5" cstate="print">
            <a:alphaModFix/>
          </a:blip>
          <a:srcRect/>
          <a:stretch/>
        </p:blipFill>
        <p:spPr>
          <a:xfrm>
            <a:off x="5181600" y="3613150"/>
            <a:ext cx="2200275" cy="174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type="title"/>
          </p:nvPr>
        </p:nvSpPr>
        <p:spPr>
          <a:xfrm>
            <a:off x="-1048871" y="0"/>
            <a:ext cx="716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Игра «Времена года»</a:t>
            </a:r>
            <a:endParaRPr sz="3200" dirty="0">
              <a:solidFill>
                <a:schemeClr val="dk2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body" idx="1"/>
          </p:nvPr>
        </p:nvSpPr>
        <p:spPr>
          <a:xfrm>
            <a:off x="4823012" y="1600200"/>
            <a:ext cx="386378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32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r>
              <a:rPr lang="ru-RU" sz="32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Игра «Кто где   спрятался?»</a:t>
            </a:r>
            <a:endParaRPr sz="32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2050" name="Picture 2" descr="C:\Users\дом\Desktop\семинар практикм по экологич играм 15.11.2022\IMG_20221114_105154_resized_20221114_0225034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8940" y="1219200"/>
            <a:ext cx="4248727" cy="3186545"/>
          </a:xfrm>
          <a:prstGeom prst="rect">
            <a:avLst/>
          </a:prstGeom>
          <a:noFill/>
        </p:spPr>
      </p:pic>
      <p:pic>
        <p:nvPicPr>
          <p:cNvPr id="2" name="Picture 2" descr="C:\Users\дом\Desktop\семинар практикм по экологич играм 15.11.2022\IMG_20221114_162733_resized_20221114_0805119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29154" y="3131127"/>
            <a:ext cx="3936836" cy="3413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Творческие игры</a:t>
            </a:r>
            <a:endParaRPr sz="4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46" name="Picture 2" descr="C:\Users\дом\Desktop\семинар практикм по экологич играм 15.11.2022\IMG_20221021_110444_resized_20221114_0225507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4919" y="1326776"/>
            <a:ext cx="4394064" cy="3295548"/>
          </a:xfrm>
          <a:prstGeom prst="rect">
            <a:avLst/>
          </a:prstGeom>
          <a:noFill/>
        </p:spPr>
      </p:pic>
      <p:pic>
        <p:nvPicPr>
          <p:cNvPr id="7" name="Picture 3" descr="C:\Users\дом\Desktop\семинар практикм по экологич играм 15.11.2022\IMG_20220721_113930_resized_20221114_0229339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58118" y="2076823"/>
            <a:ext cx="3585883" cy="47811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8077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</a:pPr>
            <a:r>
              <a:rPr lang="en-US" sz="3600" b="0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Экологические дидактические игры могут быть:</a:t>
            </a:r>
            <a:endParaRPr/>
          </a:p>
        </p:txBody>
      </p:sp>
      <p:sp>
        <p:nvSpPr>
          <p:cNvPr id="212" name="Google Shape;212;p29"/>
          <p:cNvSpPr txBox="1">
            <a:spLocks noGrp="1"/>
          </p:cNvSpPr>
          <p:nvPr>
            <p:ph type="body" idx="1"/>
          </p:nvPr>
        </p:nvSpPr>
        <p:spPr>
          <a:xfrm>
            <a:off x="588962" y="1676400"/>
            <a:ext cx="75438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Char char="•"/>
            </a:pPr>
            <a:r>
              <a:rPr lang="en-US" sz="2000" b="1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 особенностях приспособления животных к среде обитания </a:t>
            </a: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(«Летает, бегает, прыгает» «Животные зимой и летом»), 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Char char="•"/>
            </a:pPr>
            <a:r>
              <a:rPr lang="en-US" sz="2000" b="1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 экосистемах </a:t>
            </a: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 «У кого какой дом», «Кто где живет?»);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Char char="•"/>
            </a:pPr>
            <a:r>
              <a:rPr lang="en-US" sz="2000" b="1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 росте  и развитии живых организмов</a:t>
            </a: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(«Что сначала, что потом», 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«Птицы-рыбы-звери»,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«Живое - неживое»);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Char char="•"/>
            </a:pPr>
            <a:r>
              <a:rPr lang="en-US" sz="2000" b="1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 правилах поведения в природе 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(«Как уберечь лес от пожара?», 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«Что нужно взять с собой в путешествие?», </a:t>
            </a:r>
            <a:endParaRPr/>
          </a:p>
          <a:p>
            <a:pPr marL="342900" lvl="0" indent="-34290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660066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rgbClr val="66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«Угощенье для лесных жителей»).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400"/>
              <a:buFont typeface="Arial"/>
              <a:buNone/>
            </a:pPr>
            <a:r>
              <a:rPr lang="en-US" sz="4400" b="1" i="0" u="non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Словесные игры</a:t>
            </a:r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1"/>
          </p:nvPr>
        </p:nvSpPr>
        <p:spPr>
          <a:xfrm>
            <a:off x="76200" y="1600200"/>
            <a:ext cx="44196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Построены на словах и действиях играющих;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«Кто летает, бегает, прыгает»;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«В воде, воздухе, на земле»;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«Нужно – не нужно»;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и другие</a:t>
            </a:r>
            <a:endParaRPr/>
          </a:p>
          <a:p>
            <a:pPr marL="34290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4" name="Picture 2" descr="C:\Users\дом\Desktop\семинар практикм по экологич играм 15.11.2022\IMG_20221114_165201_resized_20221114_0805536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4118" y="2989215"/>
            <a:ext cx="4733365" cy="3550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660</Words>
  <Application>Microsoft Office PowerPoint</Application>
  <PresentationFormat>Экран (4:3)</PresentationFormat>
  <Paragraphs>78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 «Развитие интереса к природе и любознательности у  дошкольников с помощью экологических игр»</vt:lpstr>
      <vt:lpstr>Экологическое воспитание - это процесс ознакомления ребенка с природой, в основу которого положен экологический подход.</vt:lpstr>
      <vt:lpstr>Слайд 3</vt:lpstr>
      <vt:lpstr>Предметные игры </vt:lpstr>
      <vt:lpstr>Настольно-печатные игры</vt:lpstr>
      <vt:lpstr>Игра «Времена года»</vt:lpstr>
      <vt:lpstr>Творческие игры</vt:lpstr>
      <vt:lpstr>Экологические дидактические игры могут быть:</vt:lpstr>
      <vt:lpstr>Словесные игры</vt:lpstr>
      <vt:lpstr>Игры - эксперименты</vt:lpstr>
      <vt:lpstr>Подвижные экологические игры </vt:lpstr>
      <vt:lpstr>В экологических играх целесообразно: </vt:lpstr>
      <vt:lpstr>При отборе игры необходимо соблюдать следующие требования: </vt:lpstr>
      <vt:lpstr>Дидактические игры – являются  одним из эффективных и наиболее интересных для детей средством экологического воспитания </vt:lpstr>
      <vt:lpstr>Вывод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«Развитие интереса к природе и любознательности у  дошкольников с помощью экологических игр»</dc:title>
  <cp:lastModifiedBy>дом</cp:lastModifiedBy>
  <cp:revision>16</cp:revision>
  <dcterms:modified xsi:type="dcterms:W3CDTF">2022-12-04T10:27:22Z</dcterms:modified>
</cp:coreProperties>
</file>