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3" r:id="rId3"/>
    <p:sldId id="304" r:id="rId4"/>
    <p:sldId id="306" r:id="rId5"/>
    <p:sldId id="305" r:id="rId6"/>
    <p:sldId id="308" r:id="rId7"/>
    <p:sldId id="261" r:id="rId8"/>
    <p:sldId id="309" r:id="rId9"/>
    <p:sldId id="310" r:id="rId10"/>
    <p:sldId id="311" r:id="rId11"/>
    <p:sldId id="312" r:id="rId12"/>
    <p:sldId id="27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>
      <p:cViewPr>
        <p:scale>
          <a:sx n="81" d="100"/>
          <a:sy n="81" d="100"/>
        </p:scale>
        <p:origin x="-822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A4EFDA-F57E-44A0-ADB5-17ED7D819287}" type="presOf" srcId="{66612BEF-459C-4E4F-BD0C-352D325DEF40}" destId="{446CA65D-CB69-46F3-B3D9-11BB3C3F4571}" srcOrd="0" destOrd="0" presId="urn:microsoft.com/office/officeart/2005/8/layout/venn3"/>
    <dgm:cxn modelId="{B1A20719-47A8-4466-B5C1-C335613943E1}" type="presOf" srcId="{EF3DA76C-D868-4446-A08E-A80CAB3A147C}" destId="{71C6594F-E037-4259-BCD1-AAD3B842C68C}" srcOrd="0" destOrd="0" presId="urn:microsoft.com/office/officeart/2005/8/layout/venn3"/>
    <dgm:cxn modelId="{50BC652D-533C-4ACA-AA44-9A7A8A0314D6}" type="presOf" srcId="{9E53B189-0707-4064-9012-2711E3FFAF51}" destId="{5E98A81F-6172-48FF-A315-DC20E1D6D860}" srcOrd="0" destOrd="0" presId="urn:microsoft.com/office/officeart/2005/8/layout/venn3"/>
    <dgm:cxn modelId="{AFAD8EB7-4F7F-4E8B-812D-1ADAC715743F}" type="presOf" srcId="{D831D0E8-FC2F-417C-8A50-B7132907CF42}" destId="{7639CDC6-C8AB-48DF-84F2-A06C8023F0E7}" srcOrd="0" destOrd="0" presId="urn:microsoft.com/office/officeart/2005/8/layout/venn3"/>
    <dgm:cxn modelId="{6E591DFD-6386-4C1D-A9AD-6C68626DCCCD}" type="presOf" srcId="{8FDD254B-A7A3-4B97-9FBB-6289B1A1C2D8}" destId="{F714F26A-66E6-47A5-BA72-4D05BE71D5ED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DA7D0E56-6633-45F1-9CD1-AC2A0C790F4C}" type="presParOf" srcId="{446CA65D-CB69-46F3-B3D9-11BB3C3F4571}" destId="{5E98A81F-6172-48FF-A315-DC20E1D6D860}" srcOrd="0" destOrd="0" presId="urn:microsoft.com/office/officeart/2005/8/layout/venn3"/>
    <dgm:cxn modelId="{169DE0CA-1269-42E9-B188-853E1034B5C1}" type="presParOf" srcId="{446CA65D-CB69-46F3-B3D9-11BB3C3F4571}" destId="{233A0F06-B176-4222-B794-F8A2ACEF7896}" srcOrd="1" destOrd="0" presId="urn:microsoft.com/office/officeart/2005/8/layout/venn3"/>
    <dgm:cxn modelId="{39A524B8-A5F1-4186-8BA6-DE7A7753CD99}" type="presParOf" srcId="{446CA65D-CB69-46F3-B3D9-11BB3C3F4571}" destId="{F714F26A-66E6-47A5-BA72-4D05BE71D5ED}" srcOrd="2" destOrd="0" presId="urn:microsoft.com/office/officeart/2005/8/layout/venn3"/>
    <dgm:cxn modelId="{96B4A5BE-A4DC-48D8-B8BC-B830F01B1C71}" type="presParOf" srcId="{446CA65D-CB69-46F3-B3D9-11BB3C3F4571}" destId="{C1BB16E1-7DA5-48EB-B3D7-8BC424EC9F8B}" srcOrd="3" destOrd="0" presId="urn:microsoft.com/office/officeart/2005/8/layout/venn3"/>
    <dgm:cxn modelId="{F204015B-AF6D-4E35-BD90-7D26E293F0EC}" type="presParOf" srcId="{446CA65D-CB69-46F3-B3D9-11BB3C3F4571}" destId="{71C6594F-E037-4259-BCD1-AAD3B842C68C}" srcOrd="4" destOrd="0" presId="urn:microsoft.com/office/officeart/2005/8/layout/venn3"/>
    <dgm:cxn modelId="{52FCB0FE-5393-46D4-8D68-9A8D2BDB91AF}" type="presParOf" srcId="{446CA65D-CB69-46F3-B3D9-11BB3C3F4571}" destId="{DEE0814D-27E9-4EA5-92C4-69241B91B41B}" srcOrd="5" destOrd="0" presId="urn:microsoft.com/office/officeart/2005/8/layout/venn3"/>
    <dgm:cxn modelId="{97E94F85-3D77-480D-A1F1-37A303D82936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238365-DB53-455E-B233-C2E236450C1C}" type="presOf" srcId="{9B28D258-7D84-4D3E-A4D6-4DC2CAD20B9A}" destId="{218F0263-153A-4B8C-B3FB-8AB83B00CF86}" srcOrd="0" destOrd="0" presId="urn:microsoft.com/office/officeart/2005/8/layout/venn3"/>
    <dgm:cxn modelId="{9DDB0BDE-AE27-468F-888E-D8838C05D72F}" type="presOf" srcId="{CD68ACB4-957B-40B2-9AB7-BA3A4F59C6F2}" destId="{6EF1AF08-9334-480F-9092-2F9E329DD69C}" srcOrd="0" destOrd="0" presId="urn:microsoft.com/office/officeart/2005/8/layout/venn3"/>
    <dgm:cxn modelId="{73C521C9-048F-4F53-9388-2ABB2F21FFDE}" type="presOf" srcId="{EAE1088C-D00C-4178-B118-09F4A6B86C1F}" destId="{F0D1C6A0-6AE3-4478-BCA0-1963AF8130D5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A10ED5CF-02BA-46D9-9E7F-6D8583F8D879}" type="presOf" srcId="{55503469-2CDB-46B9-B6CD-6814AE157330}" destId="{6FC185DC-2AFF-4C48-ABA6-A267AA6D91B6}" srcOrd="0" destOrd="0" presId="urn:microsoft.com/office/officeart/2005/8/layout/venn3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0B4DCF56-34EB-4393-817B-21F80CDE4CAD}" type="presOf" srcId="{3C3D1718-21F3-40E3-8073-40B31DB53FAD}" destId="{F9C5F6B0-4D31-493A-9460-1EC566C3BB84}" srcOrd="0" destOrd="0" presId="urn:microsoft.com/office/officeart/2005/8/layout/venn3"/>
    <dgm:cxn modelId="{FEB018B4-A7A3-47A4-ADED-7DA0766D72A7}" type="presParOf" srcId="{F0D1C6A0-6AE3-4478-BCA0-1963AF8130D5}" destId="{F9C5F6B0-4D31-493A-9460-1EC566C3BB84}" srcOrd="0" destOrd="0" presId="urn:microsoft.com/office/officeart/2005/8/layout/venn3"/>
    <dgm:cxn modelId="{7392F803-68DB-4148-B26F-AE6AB4BBBF01}" type="presParOf" srcId="{F0D1C6A0-6AE3-4478-BCA0-1963AF8130D5}" destId="{B842DF3E-E78D-462F-A5CC-E16C67B01821}" srcOrd="1" destOrd="0" presId="urn:microsoft.com/office/officeart/2005/8/layout/venn3"/>
    <dgm:cxn modelId="{6A386815-8712-403F-BB78-26F245F8212E}" type="presParOf" srcId="{F0D1C6A0-6AE3-4478-BCA0-1963AF8130D5}" destId="{6EF1AF08-9334-480F-9092-2F9E329DD69C}" srcOrd="2" destOrd="0" presId="urn:microsoft.com/office/officeart/2005/8/layout/venn3"/>
    <dgm:cxn modelId="{AD6D5B7C-E1A5-4EA3-B47E-6B40613DAB60}" type="presParOf" srcId="{F0D1C6A0-6AE3-4478-BCA0-1963AF8130D5}" destId="{B4C4B1EE-0694-4A8B-ADE2-6079FF95B405}" srcOrd="3" destOrd="0" presId="urn:microsoft.com/office/officeart/2005/8/layout/venn3"/>
    <dgm:cxn modelId="{D0BB2628-E4D5-46CE-8400-74B90E987436}" type="presParOf" srcId="{F0D1C6A0-6AE3-4478-BCA0-1963AF8130D5}" destId="{6FC185DC-2AFF-4C48-ABA6-A267AA6D91B6}" srcOrd="4" destOrd="0" presId="urn:microsoft.com/office/officeart/2005/8/layout/venn3"/>
    <dgm:cxn modelId="{FDE2F029-746A-40D8-A2E5-0E70C98A7FF5}" type="presParOf" srcId="{F0D1C6A0-6AE3-4478-BCA0-1963AF8130D5}" destId="{8F737D8B-7FC9-4805-BF3E-0815E46E311C}" srcOrd="5" destOrd="0" presId="urn:microsoft.com/office/officeart/2005/8/layout/venn3"/>
    <dgm:cxn modelId="{16CBFCD5-28EC-4C99-AAFE-AAF4E3EBCE93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9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214942" cy="1828800"/>
          </a:xfrm>
          <a:noFill/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Окружающий мир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157230"/>
            <a:ext cx="9144000" cy="205785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800" b="1" spc="600" dirty="0" smtClean="0">
                <a:ln w="38100"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Что общего у разных </a:t>
            </a:r>
            <a:r>
              <a:rPr lang="ru-RU" sz="4800" b="1" spc="600" dirty="0" smtClean="0">
                <a:ln w="38100"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растений?</a:t>
            </a:r>
            <a:endParaRPr lang="ru-RU" sz="4800" b="1" spc="600" dirty="0" smtClean="0">
              <a:ln w="38100"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4" name="Picture 2" descr="C:\Users\1\Pictures\КАРТИНКИ\АНИМИРОВАННЫЕ КАРТИНКИ\1 (445)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1071546"/>
            <a:ext cx="2405067" cy="245706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/>
              <a:t>Мудрая Черепаха и Муравей прислали вам рисунки незнакомых растений – как вы думаете для чего? </a:t>
            </a:r>
          </a:p>
        </p:txBody>
      </p:sp>
      <p:pic>
        <p:nvPicPr>
          <p:cNvPr id="4" name="Объект 3" descr="рис.2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48880"/>
            <a:ext cx="7200800" cy="417646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Прямая со стрелкой 9"/>
          <p:cNvCxnSpPr/>
          <p:nvPr/>
        </p:nvCxnSpPr>
        <p:spPr>
          <a:xfrm flipH="1">
            <a:off x="1691680" y="4941168"/>
            <a:ext cx="1512168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1835696" y="2852936"/>
            <a:ext cx="1512168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1835696" y="5949280"/>
            <a:ext cx="1512168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163941" y="4365104"/>
            <a:ext cx="1512168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68504351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95288" y="2492375"/>
            <a:ext cx="8353425" cy="14414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4400" b="1" i="1" dirty="0">
                <a:solidFill>
                  <a:srgbClr val="FF0000"/>
                </a:solidFill>
              </a:rPr>
              <a:t>Чему научились?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84213" y="4437063"/>
            <a:ext cx="8064500" cy="16557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4400" b="1" i="1">
                <a:solidFill>
                  <a:srgbClr val="3366FF"/>
                </a:solidFill>
              </a:rPr>
              <a:t>Что ещё хотели бы </a:t>
            </a:r>
          </a:p>
          <a:p>
            <a:pPr algn="ctr" eaLnBrk="1" hangingPunct="1"/>
            <a:r>
              <a:rPr lang="ru-RU" sz="4400" b="1" i="1">
                <a:solidFill>
                  <a:srgbClr val="3366FF"/>
                </a:solidFill>
              </a:rPr>
              <a:t>узнать про растения?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468313" y="476250"/>
            <a:ext cx="8207375" cy="13684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4400" b="1" i="1" dirty="0">
                <a:solidFill>
                  <a:srgbClr val="7030A0"/>
                </a:solidFill>
              </a:rPr>
              <a:t>Что узнали на уроке?</a:t>
            </a:r>
          </a:p>
        </p:txBody>
      </p:sp>
    </p:spTree>
    <p:extLst>
      <p:ext uri="{BB962C8B-B14F-4D97-AF65-F5344CB8AC3E}">
        <p14:creationId xmlns:p14="http://schemas.microsoft.com/office/powerpoint/2010/main" xmlns="" val="2161126298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/>
      <p:bldP spid="15364" grpId="0" animBg="1"/>
      <p:bldP spid="1536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6876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29256" y="5225666"/>
            <a:ext cx="3167078" cy="110847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34347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/>
              <a:t>Загадки: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5474" y="1167890"/>
            <a:ext cx="5040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Масляна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головушка, </a:t>
            </a:r>
            <a:endParaRPr lang="ru-RU" sz="24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летом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огороде,</a:t>
            </a:r>
            <a:b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Светит, словно солнышко, </a:t>
            </a:r>
            <a:endParaRPr lang="ru-RU" sz="24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любой погоде? 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7224" y="3188381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Сладок он, друзья, на вкус.</a:t>
            </a:r>
            <a:b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 зовут его… 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1405473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 за куст – ни с кем не знается.</a:t>
            </a:r>
            <a:b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собачка, а кусается. 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40026" y="262070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Стоит Алёна: платок зеленый,</a:t>
            </a:r>
            <a:b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тонкий стан, белый сарафан. 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9508" y="449505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Вроде сосен, вроде елок</a:t>
            </a:r>
            <a:b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 зимою без иголок. 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44784" y="401445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сенокос – горька, </a:t>
            </a:r>
            <a:endParaRPr lang="ru-RU" sz="24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мороз – сладка.</a:t>
            </a:r>
            <a:b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 за ягодка?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664445" y="544522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Стоят в поле сестрички, </a:t>
            </a:r>
            <a:endParaRPr lang="ru-RU" sz="24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желтый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глазок, </a:t>
            </a:r>
            <a:endParaRPr lang="ru-RU" sz="24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белые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реснички. 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65445" y="5076108"/>
            <a:ext cx="1578381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Рябина)</a:t>
            </a:r>
            <a:endParaRPr lang="ru-RU" sz="28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45391" y="2087917"/>
            <a:ext cx="1765996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Крапива)</a:t>
            </a:r>
            <a:endParaRPr lang="ru-RU" sz="28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617556" y="3882112"/>
            <a:ext cx="1311706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Арбуз)</a:t>
            </a:r>
            <a:endParaRPr lang="ru-RU" sz="28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86038" y="3401511"/>
            <a:ext cx="1468672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Берёза)</a:t>
            </a:r>
            <a:endParaRPr lang="ru-RU" sz="28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85145" y="5248372"/>
            <a:ext cx="2602444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Лиственница)</a:t>
            </a:r>
            <a:endParaRPr lang="ru-RU" sz="28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200534" y="2663824"/>
            <a:ext cx="2093778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Подсолнух)</a:t>
            </a:r>
            <a:endParaRPr lang="ru-RU" sz="28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42667" y="6143453"/>
            <a:ext cx="1905330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Ромашки)</a:t>
            </a:r>
            <a:endParaRPr lang="ru-RU" sz="28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4245284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245745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2420938"/>
            <a:ext cx="1847850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292600"/>
            <a:ext cx="1905000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325" y="2420938"/>
            <a:ext cx="250507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6035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5" name="WordArt 11"/>
          <p:cNvSpPr>
            <a:spLocks noChangeArrowheads="1" noChangeShapeType="1" noTextEdit="1"/>
          </p:cNvSpPr>
          <p:nvPr/>
        </p:nvSpPr>
        <p:spPr bwMode="auto">
          <a:xfrm>
            <a:off x="2771775" y="2708275"/>
            <a:ext cx="3024188" cy="10683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i="1" kern="10" dirty="0"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</a:t>
            </a:r>
          </a:p>
        </p:txBody>
      </p:sp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325" y="260350"/>
            <a:ext cx="250507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6133" t="54153" r="1978" b="3957"/>
          <a:stretch>
            <a:fillRect/>
          </a:stretch>
        </p:blipFill>
        <p:spPr bwMode="auto">
          <a:xfrm>
            <a:off x="6011863" y="4437063"/>
            <a:ext cx="2016125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7730904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1052513"/>
            <a:ext cx="1309687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2708275"/>
            <a:ext cx="250507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6133" t="54153" r="1978" b="3957"/>
          <a:stretch>
            <a:fillRect/>
          </a:stretch>
        </p:blipFill>
        <p:spPr bwMode="auto">
          <a:xfrm>
            <a:off x="395288" y="4581525"/>
            <a:ext cx="2016125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205038"/>
            <a:ext cx="250507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221163"/>
            <a:ext cx="245745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989138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7050" y="4005263"/>
            <a:ext cx="1847850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9" name="WordArt 13"/>
          <p:cNvSpPr>
            <a:spLocks noChangeArrowheads="1" noChangeShapeType="1" noTextEdit="1"/>
          </p:cNvSpPr>
          <p:nvPr/>
        </p:nvSpPr>
        <p:spPr bwMode="auto">
          <a:xfrm>
            <a:off x="1116013" y="260350"/>
            <a:ext cx="228600" cy="523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9230" name="WordArt 14"/>
          <p:cNvSpPr>
            <a:spLocks noChangeArrowheads="1" noChangeShapeType="1" noTextEdit="1"/>
          </p:cNvSpPr>
          <p:nvPr/>
        </p:nvSpPr>
        <p:spPr bwMode="auto">
          <a:xfrm>
            <a:off x="4284663" y="1196975"/>
            <a:ext cx="228600" cy="523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9231" name="WordArt 15"/>
          <p:cNvSpPr>
            <a:spLocks noChangeArrowheads="1" noChangeShapeType="1" noTextEdit="1"/>
          </p:cNvSpPr>
          <p:nvPr/>
        </p:nvSpPr>
        <p:spPr bwMode="auto">
          <a:xfrm>
            <a:off x="7380288" y="1196975"/>
            <a:ext cx="228600" cy="523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xmlns="" val="1317392078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92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6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000" fill="hold"/>
                                        <p:tgtEl>
                                          <p:spTgt spid="92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1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1000" fill="hold"/>
                                        <p:tgtEl>
                                          <p:spTgt spid="92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5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9" grpId="0" animBg="1"/>
      <p:bldP spid="9230" grpId="0" animBg="1"/>
      <p:bldP spid="92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-11187"/>
            <a:ext cx="8229600" cy="2722562"/>
          </a:xfrm>
          <a:ln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ru-RU" b="1" i="1" dirty="0" smtClean="0">
                <a:solidFill>
                  <a:srgbClr val="0070C0"/>
                </a:solidFill>
              </a:rPr>
              <a:t>Что общего у разных растений?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213175"/>
            <a:ext cx="1859359" cy="2481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4437112"/>
            <a:ext cx="1623145" cy="2466740"/>
          </a:xfrm>
          <a:prstGeom prst="rect">
            <a:avLst/>
          </a:prstGeom>
          <a:noFill/>
        </p:spPr>
      </p:pic>
      <p:pic>
        <p:nvPicPr>
          <p:cNvPr id="6" name="Picture 6" descr="Картинка 118 из 185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5354" y="2911475"/>
            <a:ext cx="2071702" cy="1816192"/>
          </a:xfrm>
          <a:prstGeom prst="rect">
            <a:avLst/>
          </a:prstGeom>
          <a:noFill/>
        </p:spPr>
      </p:pic>
      <p:pic>
        <p:nvPicPr>
          <p:cNvPr id="7" name="Picture 4" descr="Картинка 32 из 185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3086100"/>
            <a:ext cx="2857500" cy="3771900"/>
          </a:xfrm>
          <a:prstGeom prst="rect">
            <a:avLst/>
          </a:prstGeom>
          <a:noFill/>
        </p:spPr>
      </p:pic>
      <p:pic>
        <p:nvPicPr>
          <p:cNvPr id="8" name="Picture 8" descr="Картинка 430 из 185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11530" y="4531330"/>
            <a:ext cx="2071702" cy="23537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52256113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80728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5400" b="1" i="1" dirty="0" smtClean="0"/>
              <a:t>Части растения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2816"/>
            <a:ext cx="8229600" cy="4389120"/>
          </a:xfrm>
        </p:spPr>
        <p:txBody>
          <a:bodyPr/>
          <a:lstStyle/>
          <a:p>
            <a:pPr eaLnBrk="1" hangingPunct="1"/>
            <a:r>
              <a:rPr lang="ru-RU" sz="4800" dirty="0" smtClean="0"/>
              <a:t>Корень</a:t>
            </a:r>
          </a:p>
          <a:p>
            <a:pPr eaLnBrk="1" hangingPunct="1"/>
            <a:r>
              <a:rPr lang="ru-RU" sz="4800" dirty="0" smtClean="0"/>
              <a:t>Стебель (ствол)</a:t>
            </a:r>
          </a:p>
          <a:p>
            <a:pPr eaLnBrk="1" hangingPunct="1"/>
            <a:r>
              <a:rPr lang="ru-RU" sz="4800" dirty="0" smtClean="0"/>
              <a:t>Листья</a:t>
            </a:r>
          </a:p>
          <a:p>
            <a:pPr eaLnBrk="1" hangingPunct="1"/>
            <a:r>
              <a:rPr lang="ru-RU" sz="4800" dirty="0" smtClean="0"/>
              <a:t>Цветок (соцветия)</a:t>
            </a:r>
          </a:p>
          <a:p>
            <a:pPr eaLnBrk="1" hangingPunct="1"/>
            <a:r>
              <a:rPr lang="ru-RU" sz="4800" dirty="0" smtClean="0"/>
              <a:t>Плоды с семенами</a:t>
            </a:r>
          </a:p>
        </p:txBody>
      </p:sp>
    </p:spTree>
    <p:extLst>
      <p:ext uri="{BB962C8B-B14F-4D97-AF65-F5344CB8AC3E}">
        <p14:creationId xmlns:p14="http://schemas.microsoft.com/office/powerpoint/2010/main" xmlns="" val="428672921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0" name="Picture 8" descr="Картинка 126 из 2161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1142984"/>
            <a:ext cx="5857916" cy="5166241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 rot="5400000">
            <a:off x="6536544" y="6250801"/>
            <a:ext cx="857256" cy="71438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Скругленная соединительная линия 9"/>
          <p:cNvCxnSpPr/>
          <p:nvPr/>
        </p:nvCxnSpPr>
        <p:spPr>
          <a:xfrm rot="5400000">
            <a:off x="6536545" y="5965049"/>
            <a:ext cx="500066" cy="42862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кругленная соединительная линия 10"/>
          <p:cNvCxnSpPr/>
          <p:nvPr/>
        </p:nvCxnSpPr>
        <p:spPr>
          <a:xfrm rot="5400000">
            <a:off x="6322231" y="5965049"/>
            <a:ext cx="500066" cy="42862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кругленная соединительная линия 13"/>
          <p:cNvCxnSpPr/>
          <p:nvPr/>
        </p:nvCxnSpPr>
        <p:spPr>
          <a:xfrm rot="16200000" flipH="1">
            <a:off x="6893735" y="6179363"/>
            <a:ext cx="571504" cy="35719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кругленная соединительная линия 15"/>
          <p:cNvCxnSpPr/>
          <p:nvPr/>
        </p:nvCxnSpPr>
        <p:spPr>
          <a:xfrm>
            <a:off x="7000892" y="5857892"/>
            <a:ext cx="500066" cy="42862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/>
          <p:nvPr/>
        </p:nvCxnSpPr>
        <p:spPr>
          <a:xfrm>
            <a:off x="7000892" y="6000768"/>
            <a:ext cx="500066" cy="42862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Скругленная соединительная линия 17"/>
          <p:cNvCxnSpPr/>
          <p:nvPr/>
        </p:nvCxnSpPr>
        <p:spPr>
          <a:xfrm>
            <a:off x="7000892" y="5929330"/>
            <a:ext cx="500066" cy="42862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Скругленная соединительная линия 19"/>
          <p:cNvCxnSpPr/>
          <p:nvPr/>
        </p:nvCxnSpPr>
        <p:spPr>
          <a:xfrm rot="16200000" flipH="1">
            <a:off x="6929454" y="6286520"/>
            <a:ext cx="357190" cy="214314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 rot="16200000" flipH="1">
            <a:off x="7143768" y="6429396"/>
            <a:ext cx="357190" cy="214314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кругленная соединительная линия 21"/>
          <p:cNvCxnSpPr/>
          <p:nvPr/>
        </p:nvCxnSpPr>
        <p:spPr>
          <a:xfrm rot="16200000" flipH="1">
            <a:off x="6715141" y="6429396"/>
            <a:ext cx="357190" cy="214314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кругленная соединительная линия 22"/>
          <p:cNvCxnSpPr/>
          <p:nvPr/>
        </p:nvCxnSpPr>
        <p:spPr>
          <a:xfrm rot="16200000" flipH="1">
            <a:off x="7072330" y="6429396"/>
            <a:ext cx="357190" cy="214314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кругленная соединительная линия 24"/>
          <p:cNvCxnSpPr/>
          <p:nvPr/>
        </p:nvCxnSpPr>
        <p:spPr>
          <a:xfrm rot="10800000" flipV="1">
            <a:off x="6643702" y="5857892"/>
            <a:ext cx="357190" cy="28575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Скругленная соединительная линия 25"/>
          <p:cNvCxnSpPr/>
          <p:nvPr/>
        </p:nvCxnSpPr>
        <p:spPr>
          <a:xfrm rot="10800000" flipV="1">
            <a:off x="6572264" y="6215082"/>
            <a:ext cx="357190" cy="28575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Скругленная соединительная линия 26"/>
          <p:cNvCxnSpPr/>
          <p:nvPr/>
        </p:nvCxnSpPr>
        <p:spPr>
          <a:xfrm rot="10800000" flipV="1">
            <a:off x="6643702" y="5929330"/>
            <a:ext cx="357190" cy="28575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Скругленная соединительная линия 27"/>
          <p:cNvCxnSpPr/>
          <p:nvPr/>
        </p:nvCxnSpPr>
        <p:spPr>
          <a:xfrm rot="10800000" flipV="1">
            <a:off x="6572264" y="6357958"/>
            <a:ext cx="357190" cy="28575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Скругленная соединительная линия 29"/>
          <p:cNvCxnSpPr/>
          <p:nvPr/>
        </p:nvCxnSpPr>
        <p:spPr>
          <a:xfrm rot="5400000">
            <a:off x="6643702" y="6500834"/>
            <a:ext cx="357190" cy="7143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Скругленная соединительная линия 30"/>
          <p:cNvCxnSpPr/>
          <p:nvPr/>
        </p:nvCxnSpPr>
        <p:spPr>
          <a:xfrm rot="5400000">
            <a:off x="6929454" y="6215082"/>
            <a:ext cx="357190" cy="7143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Скругленная соединительная линия 31"/>
          <p:cNvCxnSpPr/>
          <p:nvPr/>
        </p:nvCxnSpPr>
        <p:spPr>
          <a:xfrm rot="5400000">
            <a:off x="6286512" y="6357958"/>
            <a:ext cx="357190" cy="7143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Скругленная соединительная линия 32"/>
          <p:cNvCxnSpPr/>
          <p:nvPr/>
        </p:nvCxnSpPr>
        <p:spPr>
          <a:xfrm rot="5400000">
            <a:off x="6572252" y="6286532"/>
            <a:ext cx="214338" cy="7143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Заголовок 35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ОГУРЕЦ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643702" y="1285860"/>
            <a:ext cx="1214446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ЛИСТ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786314" y="6357958"/>
            <a:ext cx="1428760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КОРЕНЬ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85720" y="2143116"/>
            <a:ext cx="1357322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ЦВЕТОК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858016" y="3143248"/>
            <a:ext cx="1785950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СТЕБЕЛЬ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214282" y="5715016"/>
            <a:ext cx="2143140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ПЛОД                            С СЕМЕНАМИ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flipV="1">
            <a:off x="714364" y="1643050"/>
            <a:ext cx="1337356" cy="40022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2195736" y="5715016"/>
            <a:ext cx="733222" cy="71438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V="1">
            <a:off x="5296362" y="6109115"/>
            <a:ext cx="1347337" cy="22732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H="1">
            <a:off x="6465107" y="3521954"/>
            <a:ext cx="1204090" cy="176444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>
            <a:off x="6390299" y="1632814"/>
            <a:ext cx="1039221" cy="920488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 descr="рис.1"/>
          <p:cNvPicPr>
            <a:picLocks noGrp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06633"/>
            <a:ext cx="4012282" cy="537014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5002261" y="1092112"/>
            <a:ext cx="3823270" cy="11911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40918" y="1133664"/>
            <a:ext cx="432048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Давайте назовём общие </a:t>
            </a:r>
            <a:endParaRPr lang="ru-RU" sz="22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части у </a:t>
            </a:r>
            <a:r>
              <a:rPr lang="ru-RU" sz="2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растения. </a:t>
            </a:r>
            <a:endParaRPr lang="ru-RU" sz="22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Сколько </a:t>
            </a:r>
            <a:r>
              <a:rPr lang="ru-RU" sz="2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их? </a:t>
            </a:r>
            <a:endParaRPr lang="ru-RU" sz="2200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86765" y="5733256"/>
            <a:ext cx="1448047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КОРЕНЬ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55690" y="2996952"/>
            <a:ext cx="2448272" cy="59860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ПЛОД                            С СЕМЕНАМИ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03848" y="3987676"/>
            <a:ext cx="1785950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СТЕБЕЛЬ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77490" y="1685541"/>
            <a:ext cx="1357322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ЦВЕТОК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86765" y="4558394"/>
            <a:ext cx="1214446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ЛИСТ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6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580112" y="4221089"/>
            <a:ext cx="3036398" cy="26369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05273509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2411413" y="260350"/>
            <a:ext cx="532765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вы знаете, что...</a:t>
            </a:r>
          </a:p>
        </p:txBody>
      </p:sp>
      <p:pic>
        <p:nvPicPr>
          <p:cNvPr id="717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93" t="6102" r="18503" b="18573"/>
          <a:stretch>
            <a:fillRect/>
          </a:stretch>
        </p:blipFill>
        <p:spPr bwMode="auto">
          <a:xfrm>
            <a:off x="395536" y="4077072"/>
            <a:ext cx="1439863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-180528" y="1412776"/>
            <a:ext cx="8964612" cy="3671888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sz="4800" b="1" i="1" dirty="0" smtClean="0">
                <a:solidFill>
                  <a:schemeClr val="bg1"/>
                </a:solidFill>
              </a:rPr>
              <a:t>… у некоторых растений цветки собраны в группы. </a:t>
            </a:r>
          </a:p>
          <a:p>
            <a:pPr eaLnBrk="1" hangingPunct="1"/>
            <a:r>
              <a:rPr lang="ru-RU" sz="4800" b="1" i="1" dirty="0" smtClean="0">
                <a:solidFill>
                  <a:schemeClr val="bg1"/>
                </a:solidFill>
              </a:rPr>
              <a:t>Как называются эти группы?</a:t>
            </a:r>
          </a:p>
          <a:p>
            <a:pPr eaLnBrk="1" hangingPunct="1"/>
            <a:r>
              <a:rPr lang="ru-RU" sz="3600" b="1" dirty="0" smtClean="0">
                <a:solidFill>
                  <a:schemeClr val="bg1"/>
                </a:solidFill>
              </a:rPr>
              <a:t>Стр.21 в учебнике</a:t>
            </a:r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518597"/>
            <a:ext cx="1617663" cy="21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48124832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414</TotalTime>
  <Words>192</Words>
  <Application>Microsoft Office PowerPoint</Application>
  <PresentationFormat>Экран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Окружающий мир</vt:lpstr>
      <vt:lpstr>Загадки:</vt:lpstr>
      <vt:lpstr>Слайд 3</vt:lpstr>
      <vt:lpstr>Слайд 4</vt:lpstr>
      <vt:lpstr>Что общего у разных растений?</vt:lpstr>
      <vt:lpstr>Части растения </vt:lpstr>
      <vt:lpstr>ОГУРЕЦ</vt:lpstr>
      <vt:lpstr>Слайд 8</vt:lpstr>
      <vt:lpstr>Слайд 9</vt:lpstr>
      <vt:lpstr>Мудрая Черепаха и Муравей прислали вам рисунки незнакомых растений – как вы думаете для чего? 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Ирина</dc:creator>
  <cp:lastModifiedBy>admin</cp:lastModifiedBy>
  <cp:revision>56</cp:revision>
  <dcterms:created xsi:type="dcterms:W3CDTF">2009-07-24T21:26:24Z</dcterms:created>
  <dcterms:modified xsi:type="dcterms:W3CDTF">2022-12-05T09:31:30Z</dcterms:modified>
</cp:coreProperties>
</file>