
<file path=[Content_Types].xml><?xml version="1.0" encoding="utf-8"?>
<Types xmlns="http://schemas.openxmlformats.org/package/2006/content-types">
  <Override PartName="/customXml/itemProps2.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7" r:id="rId3"/>
  </p:sldMasterIdLst>
  <p:notesMasterIdLst>
    <p:notesMasterId r:id="rId19"/>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1.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85B54D-980A-43CF-B48D-179832C5E07B}" type="datetimeFigureOut">
              <a:rPr lang="ru-RU" smtClean="0"/>
              <a:t>04.12.2022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5DADA5-5F25-4C62-92E8-C3379F0121B1}"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45DADA5-5F25-4C62-92E8-C3379F0121B1}" type="slidenum">
              <a:rPr lang="ru-RU" smtClean="0"/>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24C1D17C-B8FC-4F50-ACCA-8E1C23DBF699}"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randomBar/>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4C1D17C-B8FC-4F50-ACCA-8E1C23DBF699}" type="slidenum">
              <a:rPr lang="ru-RU" smtClean="0"/>
              <a:pPr/>
              <a:t>‹#›</a:t>
            </a:fld>
            <a:endParaRPr lang="ru-RU"/>
          </a:p>
        </p:txBody>
      </p:sp>
    </p:spTree>
  </p:cSld>
  <p:clrMapOvr>
    <a:masterClrMapping/>
  </p:clrMapOvr>
  <p:transition>
    <p:randomBar/>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4C1D17C-B8FC-4F50-ACCA-8E1C23DBF699}" type="slidenum">
              <a:rPr lang="ru-RU" smtClean="0"/>
              <a:pPr/>
              <a:t>‹#›</a:t>
            </a:fld>
            <a:endParaRPr lang="ru-RU"/>
          </a:p>
        </p:txBody>
      </p:sp>
    </p:spTree>
  </p:cSld>
  <p:clrMapOvr>
    <a:masterClrMapping/>
  </p:clrMapOvr>
  <p:transition>
    <p:randomBar/>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4C1D17C-B8FC-4F50-ACCA-8E1C23DBF699}" type="slidenum">
              <a:rPr lang="ru-RU" smtClean="0"/>
              <a:pPr/>
              <a:t>‹#›</a:t>
            </a:fld>
            <a:endParaRPr lang="ru-RU"/>
          </a:p>
        </p:txBody>
      </p:sp>
    </p:spTree>
  </p:cSld>
  <p:clrMapOvr>
    <a:masterClrMapping/>
  </p:clrMapOvr>
  <p:transition>
    <p:randomBar/>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4C1D17C-B8FC-4F50-ACCA-8E1C23DBF699}"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randomBar/>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4C1D17C-B8FC-4F50-ACCA-8E1C23DBF699}" type="slidenum">
              <a:rPr lang="ru-RU" smtClean="0"/>
              <a:pPr/>
              <a:t>‹#›</a:t>
            </a:fld>
            <a:endParaRPr lang="ru-RU"/>
          </a:p>
        </p:txBody>
      </p:sp>
    </p:spTree>
  </p:cSld>
  <p:clrMapOvr>
    <a:masterClrMapping/>
  </p:clrMapOvr>
  <p:transition>
    <p:randomBar/>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4C1D17C-B8FC-4F50-ACCA-8E1C23DBF699}" type="slidenum">
              <a:rPr lang="ru-RU" smtClean="0"/>
              <a:pPr/>
              <a:t>‹#›</a:t>
            </a:fld>
            <a:endParaRPr lang="ru-RU"/>
          </a:p>
        </p:txBody>
      </p:sp>
    </p:spTree>
  </p:cSld>
  <p:clrMapOvr>
    <a:masterClrMapping/>
  </p:clrMapOvr>
  <p:transition>
    <p:randomBar/>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4C1D17C-B8FC-4F50-ACCA-8E1C23DBF699}" type="slidenum">
              <a:rPr lang="ru-RU" smtClean="0"/>
              <a:pPr/>
              <a:t>‹#›</a:t>
            </a:fld>
            <a:endParaRPr lang="ru-RU"/>
          </a:p>
        </p:txBody>
      </p:sp>
    </p:spTree>
  </p:cSld>
  <p:clrMapOvr>
    <a:masterClrMapping/>
  </p:clrMapOvr>
  <p:transition>
    <p:randomBar/>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4C1D17C-B8FC-4F50-ACCA-8E1C23DBF699}"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randomBar/>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4C1D17C-B8FC-4F50-ACCA-8E1C23DBF699}" type="slidenum">
              <a:rPr lang="ru-RU" smtClean="0"/>
              <a:pPr/>
              <a:t>‹#›</a:t>
            </a:fld>
            <a:endParaRPr lang="ru-RU"/>
          </a:p>
        </p:txBody>
      </p:sp>
    </p:spTree>
  </p:cSld>
  <p:clrMapOvr>
    <a:masterClrMapping/>
  </p:clrMapOvr>
  <p:transition>
    <p:randomBar/>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4C1D17C-B8FC-4F50-ACCA-8E1C23DBF699}"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transition>
    <p:randomBar/>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alpha val="55000"/>
              </a:schemeClr>
            </a:gs>
            <a:gs pos="25000">
              <a:schemeClr val="bg2">
                <a:tint val="83000"/>
                <a:satMod val="320000"/>
              </a:schemeClr>
            </a:gs>
            <a:gs pos="100000">
              <a:schemeClr val="bg2">
                <a:shade val="15000"/>
                <a:satMod val="32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4C1D17C-B8FC-4F50-ACCA-8E1C23DBF699}"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transition>
    <p:randomBar/>
    <p:sndAc>
      <p:stSnd>
        <p:snd r:embed="rId13" name="chimes.wav"/>
      </p:stSnd>
    </p:sndAc>
  </p:transition>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slide" Target="slide8.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slide" Target="slide8.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slide" Target="slide8.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slide" Target="slide8.xml"/></Relationships>
</file>

<file path=ppt/slides/_rels/slide14.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slide" Target="slide3.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8.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slide" Target="slide5.xm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slide" Target="slide3.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slide" Target="slide3.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slide" Target="slide3.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themeOverride" Target="../theme/themeOverride3.xml"/><Relationship Id="rId5" Type="http://schemas.openxmlformats.org/officeDocument/2006/relationships/slide" Target="slide3.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audio" Target="../media/audio1.wav"/><Relationship Id="rId7" Type="http://schemas.openxmlformats.org/officeDocument/2006/relationships/slide" Target="slide12.xml"/><Relationship Id="rId2" Type="http://schemas.openxmlformats.org/officeDocument/2006/relationships/slideLayout" Target="../slideLayouts/slideLayout2.xml"/><Relationship Id="rId1" Type="http://schemas.openxmlformats.org/officeDocument/2006/relationships/themeOverride" Target="../theme/themeOverride4.xml"/><Relationship Id="rId6" Type="http://schemas.openxmlformats.org/officeDocument/2006/relationships/slide" Target="slide11.xml"/><Relationship Id="rId5" Type="http://schemas.openxmlformats.org/officeDocument/2006/relationships/slide" Target="slide10.xml"/><Relationship Id="rId10" Type="http://schemas.openxmlformats.org/officeDocument/2006/relationships/slide" Target="slide8.xml"/><Relationship Id="rId4" Type="http://schemas.openxmlformats.org/officeDocument/2006/relationships/slide" Target="slide9.xml"/><Relationship Id="rId9" Type="http://schemas.openxmlformats.org/officeDocument/2006/relationships/slide" Target="slide14.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133600" y="762000"/>
            <a:ext cx="6324600" cy="1981200"/>
          </a:xfrm>
        </p:spPr>
        <p:txBody>
          <a:bodyPr>
            <a:prstTxWarp prst="textTriangle">
              <a:avLst/>
            </a:prstTxWarp>
            <a:noAutofit/>
          </a:bodyPr>
          <a:lstStyle/>
          <a:p>
            <a:r>
              <a:rPr lang="ru-RU" sz="7200" b="1" i="1" dirty="0">
                <a:latin typeface="Book Antiqua" pitchFamily="18" charset="0"/>
              </a:rPr>
              <a:t>Гимнастика</a:t>
            </a:r>
          </a:p>
        </p:txBody>
      </p:sp>
      <p:pic>
        <p:nvPicPr>
          <p:cNvPr id="3" name="Picture 4" descr="330px-Utah_gymnastics_meet"/>
          <p:cNvPicPr>
            <a:picLocks noChangeAspect="1" noChangeArrowheads="1"/>
          </p:cNvPicPr>
          <p:nvPr/>
        </p:nvPicPr>
        <p:blipFill>
          <a:blip r:embed="rId3" cstate="print"/>
          <a:srcRect/>
          <a:stretch>
            <a:fillRect/>
          </a:stretch>
        </p:blipFill>
        <p:spPr bwMode="auto">
          <a:xfrm>
            <a:off x="2667000" y="3200400"/>
            <a:ext cx="4998440" cy="3302000"/>
          </a:xfrm>
          <a:prstGeom prst="rect">
            <a:avLst/>
          </a:prstGeom>
          <a:noFill/>
        </p:spPr>
      </p:pic>
    </p:spTree>
  </p:cSld>
  <p:clrMapOvr>
    <a:masterClrMapping/>
  </p:clrMapOvr>
  <p:transition spd="med">
    <p:randomBar/>
    <p:sndAc>
      <p:stSnd>
        <p:snd r:embed="rId2" name="chimes.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524000" y="228600"/>
            <a:ext cx="7498080" cy="1143000"/>
          </a:xfrm>
        </p:spPr>
        <p:txBody>
          <a:bodyPr/>
          <a:lstStyle/>
          <a:p>
            <a:pPr algn="ctr"/>
            <a:r>
              <a:rPr lang="ru-RU" b="1" dirty="0"/>
              <a:t>Брусья</a:t>
            </a:r>
          </a:p>
        </p:txBody>
      </p:sp>
      <p:sp>
        <p:nvSpPr>
          <p:cNvPr id="45059" name="Rectangle 3"/>
          <p:cNvSpPr>
            <a:spLocks noGrp="1" noChangeArrowheads="1"/>
          </p:cNvSpPr>
          <p:nvPr>
            <p:ph idx="1"/>
          </p:nvPr>
        </p:nvSpPr>
        <p:spPr>
          <a:xfrm>
            <a:off x="990600" y="1981200"/>
            <a:ext cx="4267200" cy="4114800"/>
          </a:xfrm>
        </p:spPr>
        <p:txBody>
          <a:bodyPr/>
          <a:lstStyle/>
          <a:p>
            <a:pPr>
              <a:buFont typeface="Wingdings" pitchFamily="2" charset="2"/>
              <a:buNone/>
            </a:pPr>
            <a:r>
              <a:rPr lang="ru-RU" sz="2400" dirty="0"/>
              <a:t>В спортивной гимнастике — снаряд, представляющий собой две жерди овального сечения, шарнирно укреплённые на стойках:</a:t>
            </a:r>
          </a:p>
          <a:p>
            <a:r>
              <a:rPr lang="ru-RU" sz="2400" dirty="0"/>
              <a:t>у мужчин — </a:t>
            </a:r>
            <a:r>
              <a:rPr lang="ru-RU" sz="2400" b="1" dirty="0">
                <a:solidFill>
                  <a:schemeClr val="tx2"/>
                </a:solidFill>
              </a:rPr>
              <a:t>параллельные брусья</a:t>
            </a:r>
            <a:r>
              <a:rPr lang="ru-RU" sz="2400" dirty="0"/>
              <a:t>;</a:t>
            </a:r>
          </a:p>
          <a:p>
            <a:r>
              <a:rPr lang="ru-RU" sz="2400" dirty="0"/>
              <a:t>у женщин —</a:t>
            </a:r>
            <a:r>
              <a:rPr lang="ru-RU" sz="2400" dirty="0">
                <a:solidFill>
                  <a:schemeClr val="tx2"/>
                </a:solidFill>
              </a:rPr>
              <a:t> </a:t>
            </a:r>
            <a:r>
              <a:rPr lang="ru-RU" sz="2400" b="1" dirty="0">
                <a:solidFill>
                  <a:schemeClr val="tx2"/>
                </a:solidFill>
              </a:rPr>
              <a:t>разновысокие брусья</a:t>
            </a:r>
            <a:r>
              <a:rPr lang="ru-RU" sz="2400" dirty="0"/>
              <a:t>.</a:t>
            </a:r>
          </a:p>
        </p:txBody>
      </p:sp>
      <p:pic>
        <p:nvPicPr>
          <p:cNvPr id="45060" name="Picture 4" descr="bar3"/>
          <p:cNvPicPr>
            <a:picLocks noChangeAspect="1" noChangeArrowheads="1"/>
          </p:cNvPicPr>
          <p:nvPr/>
        </p:nvPicPr>
        <p:blipFill>
          <a:blip r:embed="rId3" cstate="print"/>
          <a:srcRect/>
          <a:stretch>
            <a:fillRect/>
          </a:stretch>
        </p:blipFill>
        <p:spPr bwMode="auto">
          <a:xfrm>
            <a:off x="5257800" y="2438400"/>
            <a:ext cx="3657600" cy="2746375"/>
          </a:xfrm>
          <a:prstGeom prst="rect">
            <a:avLst/>
          </a:prstGeom>
          <a:noFill/>
        </p:spPr>
      </p:pic>
      <p:sp>
        <p:nvSpPr>
          <p:cNvPr id="5" name="Прямоугольник с двумя скругленными соседними углами 4">
            <a:hlinkClick r:id="rId4" action="ppaction://hlinksldjump"/>
          </p:cNvPr>
          <p:cNvSpPr/>
          <p:nvPr/>
        </p:nvSpPr>
        <p:spPr>
          <a:xfrm>
            <a:off x="4114800" y="6096000"/>
            <a:ext cx="1676400" cy="381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снаряжения</a:t>
            </a:r>
            <a:endParaRPr lang="ru-RU" dirty="0"/>
          </a:p>
        </p:txBody>
      </p:sp>
    </p:spTree>
  </p:cSld>
  <p:clrMapOvr>
    <a:masterClrMapping/>
  </p:clrMapOvr>
  <p:transition>
    <p:randomBar/>
    <p:sndAc>
      <p:stSnd>
        <p:snd r:embed="rId2" name="chimes.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381000"/>
            <a:ext cx="8229600" cy="762000"/>
          </a:xfrm>
        </p:spPr>
        <p:txBody>
          <a:bodyPr/>
          <a:lstStyle/>
          <a:p>
            <a:pPr algn="ctr"/>
            <a:r>
              <a:rPr lang="ru-RU" b="1" dirty="0"/>
              <a:t>Конь</a:t>
            </a:r>
          </a:p>
        </p:txBody>
      </p:sp>
      <p:sp>
        <p:nvSpPr>
          <p:cNvPr id="46083" name="Rectangle 3"/>
          <p:cNvSpPr>
            <a:spLocks noGrp="1" noChangeArrowheads="1"/>
          </p:cNvSpPr>
          <p:nvPr>
            <p:ph idx="1"/>
          </p:nvPr>
        </p:nvSpPr>
        <p:spPr>
          <a:xfrm>
            <a:off x="1066800" y="1066800"/>
            <a:ext cx="4495800" cy="5791200"/>
          </a:xfrm>
        </p:spPr>
        <p:txBody>
          <a:bodyPr>
            <a:normAutofit lnSpcReduction="10000"/>
          </a:bodyPr>
          <a:lstStyle/>
          <a:p>
            <a:pPr>
              <a:lnSpc>
                <a:spcPct val="80000"/>
              </a:lnSpc>
              <a:buFont typeface="Wingdings" pitchFamily="2" charset="2"/>
              <a:buNone/>
            </a:pPr>
            <a:r>
              <a:rPr lang="ru-RU" sz="1800" b="1" dirty="0">
                <a:solidFill>
                  <a:schemeClr val="tx2"/>
                </a:solidFill>
                <a:effectLst/>
              </a:rPr>
              <a:t>Конь</a:t>
            </a:r>
            <a:r>
              <a:rPr lang="ru-RU" sz="1800" dirty="0">
                <a:effectLst/>
              </a:rPr>
              <a:t> — один из снарядов в спортивной гимнастике. Упражнения на коне входят в программу мужских соревнований, кроме того, конь может использоваться в качестве снаряда для опорного прыжка.</a:t>
            </a:r>
          </a:p>
          <a:p>
            <a:pPr>
              <a:lnSpc>
                <a:spcPct val="80000"/>
              </a:lnSpc>
              <a:buFont typeface="Wingdings" pitchFamily="2" charset="2"/>
              <a:buNone/>
            </a:pPr>
            <a:r>
              <a:rPr lang="ru-RU" sz="1800" dirty="0">
                <a:effectLst/>
              </a:rPr>
              <a:t>Конь состоит из металлической подставки и вытянутой деревянной или пластиковой основы, обшитой специальным эластичным материалом, предотвращающим скольжение. Для упражнений на коне на снаряд дополнительно устанавливают сверху две ручки. Конструкция коня предусматривает возможность изменять его высоту. Для мужских упражнений на коне снаряд фиксируется на высоте 1,15 м; в том случае если конь используется для исполнения опорного прыжка его высота составляет 1,35 м для мужчин и 1,25 м для женщин.</a:t>
            </a:r>
          </a:p>
          <a:p>
            <a:pPr>
              <a:lnSpc>
                <a:spcPct val="80000"/>
              </a:lnSpc>
              <a:buFont typeface="Wingdings" pitchFamily="2" charset="2"/>
              <a:buNone/>
            </a:pPr>
            <a:r>
              <a:rPr lang="ru-RU" sz="1800" dirty="0">
                <a:effectLst/>
              </a:rPr>
              <a:t>Согласно правилам ФИС — Федерации гимнастики — длина коня должна составлять 160 см, ширина — 35 см, высота ручек — 12 см, расстояние между ними — от 40 до 45 см.</a:t>
            </a:r>
          </a:p>
        </p:txBody>
      </p:sp>
      <p:pic>
        <p:nvPicPr>
          <p:cNvPr id="46084" name="Picture 4" descr="Gymnastics_brokenchopstick"/>
          <p:cNvPicPr>
            <a:picLocks noChangeAspect="1" noChangeArrowheads="1"/>
          </p:cNvPicPr>
          <p:nvPr/>
        </p:nvPicPr>
        <p:blipFill>
          <a:blip r:embed="rId3" cstate="print"/>
          <a:srcRect/>
          <a:stretch>
            <a:fillRect/>
          </a:stretch>
        </p:blipFill>
        <p:spPr bwMode="auto">
          <a:xfrm>
            <a:off x="5562600" y="2438400"/>
            <a:ext cx="3300413" cy="2195513"/>
          </a:xfrm>
          <a:prstGeom prst="rect">
            <a:avLst/>
          </a:prstGeom>
          <a:noFill/>
        </p:spPr>
      </p:pic>
      <p:sp>
        <p:nvSpPr>
          <p:cNvPr id="5" name="Прямоугольник с двумя скругленными соседними углами 4">
            <a:hlinkClick r:id="rId4" action="ppaction://hlinksldjump"/>
          </p:cNvPr>
          <p:cNvSpPr/>
          <p:nvPr/>
        </p:nvSpPr>
        <p:spPr>
          <a:xfrm>
            <a:off x="5334000" y="6172200"/>
            <a:ext cx="1676400" cy="381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снаряжения</a:t>
            </a:r>
            <a:endParaRPr lang="ru-RU" dirty="0"/>
          </a:p>
        </p:txBody>
      </p:sp>
    </p:spTree>
  </p:cSld>
  <p:clrMapOvr>
    <a:masterClrMapping/>
  </p:clrMapOvr>
  <p:transition>
    <p:randomBar/>
    <p:sndAc>
      <p:stSnd>
        <p:snd r:embed="rId2" name="chimes.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381000"/>
            <a:ext cx="8229600" cy="990600"/>
          </a:xfrm>
        </p:spPr>
        <p:txBody>
          <a:bodyPr/>
          <a:lstStyle/>
          <a:p>
            <a:pPr algn="ctr"/>
            <a:r>
              <a:rPr lang="ru-RU" b="1" dirty="0"/>
              <a:t>Перекладина</a:t>
            </a:r>
          </a:p>
        </p:txBody>
      </p:sp>
      <p:sp>
        <p:nvSpPr>
          <p:cNvPr id="47107" name="Rectangle 3"/>
          <p:cNvSpPr>
            <a:spLocks noGrp="1" noChangeArrowheads="1"/>
          </p:cNvSpPr>
          <p:nvPr>
            <p:ph idx="1"/>
          </p:nvPr>
        </p:nvSpPr>
        <p:spPr>
          <a:xfrm>
            <a:off x="1143000" y="1371600"/>
            <a:ext cx="4343400" cy="4419600"/>
          </a:xfrm>
        </p:spPr>
        <p:txBody>
          <a:bodyPr/>
          <a:lstStyle/>
          <a:p>
            <a:pPr>
              <a:lnSpc>
                <a:spcPct val="80000"/>
              </a:lnSpc>
              <a:buFont typeface="Wingdings" pitchFamily="2" charset="2"/>
              <a:buNone/>
            </a:pPr>
            <a:r>
              <a:rPr lang="ru-RU" sz="2000" b="1" dirty="0">
                <a:solidFill>
                  <a:schemeClr val="tx2"/>
                </a:solidFill>
              </a:rPr>
              <a:t>Перекладина</a:t>
            </a:r>
            <a:r>
              <a:rPr lang="ru-RU" sz="2000" dirty="0"/>
              <a:t> или </a:t>
            </a:r>
            <a:r>
              <a:rPr lang="ru-RU" sz="2000" b="1" dirty="0">
                <a:solidFill>
                  <a:schemeClr val="tx2"/>
                </a:solidFill>
              </a:rPr>
              <a:t>турник</a:t>
            </a:r>
            <a:r>
              <a:rPr lang="ru-RU" sz="2000" dirty="0"/>
              <a:t> — один из снарядов в спортивной гимнастике. Упражнения на перекладине входят в программу мужских соревнований. Перекладина — штанга из стали, закреплённая на вертикальных стойках и зафиксированная при помощи стальных растяжек.</a:t>
            </a:r>
          </a:p>
          <a:p>
            <a:pPr>
              <a:lnSpc>
                <a:spcPct val="80000"/>
              </a:lnSpc>
              <a:buFont typeface="Wingdings" pitchFamily="2" charset="2"/>
              <a:buNone/>
            </a:pPr>
            <a:r>
              <a:rPr lang="ru-RU" sz="2000" dirty="0"/>
              <a:t>Согласно правилам FIG — Международная федерации гимнастики[1] — перекладина должна находиться на высоте 278 см и иметь длину 240 см. Диаметр перекладины — 2,8 см.</a:t>
            </a:r>
          </a:p>
        </p:txBody>
      </p:sp>
      <p:pic>
        <p:nvPicPr>
          <p:cNvPr id="47108" name="Picture 4" descr="220px-Gymnasta"/>
          <p:cNvPicPr>
            <a:picLocks noChangeAspect="1" noChangeArrowheads="1"/>
          </p:cNvPicPr>
          <p:nvPr/>
        </p:nvPicPr>
        <p:blipFill>
          <a:blip r:embed="rId3" cstate="print"/>
          <a:srcRect/>
          <a:stretch>
            <a:fillRect/>
          </a:stretch>
        </p:blipFill>
        <p:spPr bwMode="auto">
          <a:xfrm>
            <a:off x="5791200" y="1524000"/>
            <a:ext cx="3001963" cy="4495800"/>
          </a:xfrm>
          <a:prstGeom prst="rect">
            <a:avLst/>
          </a:prstGeom>
          <a:noFill/>
        </p:spPr>
      </p:pic>
      <p:sp>
        <p:nvSpPr>
          <p:cNvPr id="5" name="Прямоугольник с двумя скругленными соседними углами 4">
            <a:hlinkClick r:id="rId4" action="ppaction://hlinksldjump"/>
          </p:cNvPr>
          <p:cNvSpPr/>
          <p:nvPr/>
        </p:nvSpPr>
        <p:spPr>
          <a:xfrm>
            <a:off x="4114800" y="6096000"/>
            <a:ext cx="1676400" cy="381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снаряжения</a:t>
            </a:r>
            <a:endParaRPr lang="ru-RU" dirty="0"/>
          </a:p>
        </p:txBody>
      </p:sp>
    </p:spTree>
  </p:cSld>
  <p:clrMapOvr>
    <a:masterClrMapping/>
  </p:clrMapOvr>
  <p:transition>
    <p:randomBar/>
    <p:sndAc>
      <p:stSnd>
        <p:snd r:embed="rId2" name="chimes.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algn="ctr"/>
            <a:r>
              <a:rPr lang="ru-RU" b="1" dirty="0"/>
              <a:t>Гимнастический</a:t>
            </a:r>
            <a:r>
              <a:rPr lang="ru-RU" sz="3600" dirty="0"/>
              <a:t> </a:t>
            </a:r>
            <a:r>
              <a:rPr lang="ru-RU" b="1" dirty="0"/>
              <a:t>мяч</a:t>
            </a:r>
          </a:p>
        </p:txBody>
      </p:sp>
      <p:sp>
        <p:nvSpPr>
          <p:cNvPr id="48131" name="Rectangle 3"/>
          <p:cNvSpPr>
            <a:spLocks noGrp="1" noChangeArrowheads="1"/>
          </p:cNvSpPr>
          <p:nvPr>
            <p:ph idx="1"/>
          </p:nvPr>
        </p:nvSpPr>
        <p:spPr>
          <a:xfrm>
            <a:off x="1066800" y="1447800"/>
            <a:ext cx="4648200" cy="5105400"/>
          </a:xfrm>
        </p:spPr>
        <p:txBody>
          <a:bodyPr>
            <a:normAutofit lnSpcReduction="10000"/>
          </a:bodyPr>
          <a:lstStyle/>
          <a:p>
            <a:pPr>
              <a:lnSpc>
                <a:spcPct val="90000"/>
              </a:lnSpc>
              <a:buFont typeface="Wingdings" pitchFamily="2" charset="2"/>
              <a:buNone/>
            </a:pPr>
            <a:r>
              <a:rPr lang="ru-RU" sz="2400" dirty="0"/>
              <a:t>Гимнастический мяч, несмотря на кажущуюся простоту, является отличным универсальным тренажером на все группы мышц, который действует даже на глубокие мышечные структуры! Упражнения с таким мячом помогают развить гибкость, чувство равновесия, исправить осанку, снять чувство усталости в спине. Также мяч используется на занятиях фитнесом, лечебной физкультурой и для реабилитации.</a:t>
            </a:r>
          </a:p>
        </p:txBody>
      </p:sp>
      <p:pic>
        <p:nvPicPr>
          <p:cNvPr id="48132" name="Picture 4" descr="ffb1bc1d85283eca4740418a6a17629d"/>
          <p:cNvPicPr>
            <a:picLocks noChangeAspect="1" noChangeArrowheads="1"/>
          </p:cNvPicPr>
          <p:nvPr/>
        </p:nvPicPr>
        <p:blipFill>
          <a:blip r:embed="rId3" cstate="print"/>
          <a:srcRect/>
          <a:stretch>
            <a:fillRect/>
          </a:stretch>
        </p:blipFill>
        <p:spPr bwMode="auto">
          <a:xfrm>
            <a:off x="5819775" y="2514600"/>
            <a:ext cx="2495550" cy="2590800"/>
          </a:xfrm>
          <a:prstGeom prst="rect">
            <a:avLst/>
          </a:prstGeom>
          <a:noFill/>
        </p:spPr>
      </p:pic>
      <p:sp>
        <p:nvSpPr>
          <p:cNvPr id="5" name="Прямоугольник с двумя скругленными соседними углами 4">
            <a:hlinkClick r:id="rId4" action="ppaction://hlinksldjump"/>
          </p:cNvPr>
          <p:cNvSpPr/>
          <p:nvPr/>
        </p:nvSpPr>
        <p:spPr>
          <a:xfrm>
            <a:off x="4114800" y="6096000"/>
            <a:ext cx="1676400" cy="381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снаряжения</a:t>
            </a:r>
            <a:endParaRPr lang="ru-RU" dirty="0"/>
          </a:p>
        </p:txBody>
      </p:sp>
    </p:spTree>
  </p:cSld>
  <p:clrMapOvr>
    <a:masterClrMapping/>
  </p:clrMapOvr>
  <p:transition>
    <p:randomBar/>
    <p:sndAc>
      <p:stSnd>
        <p:snd r:embed="rId2" name="chimes.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lgn="ctr"/>
            <a:r>
              <a:rPr lang="ru-RU" b="1" dirty="0"/>
              <a:t>Хоппер</a:t>
            </a:r>
          </a:p>
        </p:txBody>
      </p:sp>
      <p:sp>
        <p:nvSpPr>
          <p:cNvPr id="49155" name="Rectangle 3"/>
          <p:cNvSpPr>
            <a:spLocks noGrp="1" noChangeArrowheads="1"/>
          </p:cNvSpPr>
          <p:nvPr>
            <p:ph idx="1"/>
          </p:nvPr>
        </p:nvSpPr>
        <p:spPr/>
        <p:txBody>
          <a:bodyPr/>
          <a:lstStyle/>
          <a:p>
            <a:pPr>
              <a:lnSpc>
                <a:spcPct val="90000"/>
              </a:lnSpc>
              <a:buFont typeface="Wingdings" pitchFamily="2" charset="2"/>
              <a:buNone/>
            </a:pPr>
            <a:r>
              <a:rPr lang="ru-RU" sz="2400" b="1" dirty="0" err="1">
                <a:solidFill>
                  <a:schemeClr val="tx2"/>
                </a:solidFill>
              </a:rPr>
              <a:t>Хо́ппер</a:t>
            </a:r>
            <a:r>
              <a:rPr lang="ru-RU" sz="2400" b="1" dirty="0"/>
              <a:t> (</a:t>
            </a:r>
            <a:r>
              <a:rPr lang="ru-RU" sz="2400" b="1" dirty="0" err="1"/>
              <a:t>space</a:t>
            </a:r>
            <a:r>
              <a:rPr lang="ru-RU" sz="2400" b="1" dirty="0"/>
              <a:t> </a:t>
            </a:r>
            <a:r>
              <a:rPr lang="ru-RU" sz="2400" b="1" dirty="0" err="1"/>
              <a:t>hopper</a:t>
            </a:r>
            <a:r>
              <a:rPr lang="ru-RU" sz="2400" b="1" dirty="0"/>
              <a:t>, </a:t>
            </a:r>
            <a:r>
              <a:rPr lang="ru-RU" sz="2400" b="1" dirty="0" err="1"/>
              <a:t>skippyball</a:t>
            </a:r>
            <a:r>
              <a:rPr lang="ru-RU" sz="2400" b="1" dirty="0"/>
              <a:t>, </a:t>
            </a:r>
            <a:r>
              <a:rPr lang="ru-RU" sz="2400" b="1" dirty="0" err="1"/>
              <a:t>kangaroo</a:t>
            </a:r>
            <a:r>
              <a:rPr lang="ru-RU" sz="2400" b="1" dirty="0"/>
              <a:t> </a:t>
            </a:r>
            <a:r>
              <a:rPr lang="ru-RU" sz="2400" b="1" dirty="0" err="1"/>
              <a:t>ball</a:t>
            </a:r>
            <a:r>
              <a:rPr lang="ru-RU" sz="2400" b="1" dirty="0"/>
              <a:t>, </a:t>
            </a:r>
            <a:r>
              <a:rPr lang="ru-RU" sz="2400" b="1" dirty="0" err="1"/>
              <a:t>bouncer</a:t>
            </a:r>
            <a:r>
              <a:rPr lang="ru-RU" sz="2400" b="1" dirty="0"/>
              <a:t>, </a:t>
            </a:r>
            <a:r>
              <a:rPr lang="ru-RU" sz="2400" b="1" dirty="0" err="1"/>
              <a:t>hoppity</a:t>
            </a:r>
            <a:r>
              <a:rPr lang="ru-RU" sz="2400" b="1" dirty="0"/>
              <a:t> </a:t>
            </a:r>
            <a:r>
              <a:rPr lang="ru-RU" sz="2400" b="1" dirty="0" err="1"/>
              <a:t>hop</a:t>
            </a:r>
            <a:r>
              <a:rPr lang="ru-RU" sz="2400" b="1" dirty="0"/>
              <a:t>, </a:t>
            </a:r>
            <a:r>
              <a:rPr lang="ru-RU" sz="2400" b="1" dirty="0" err="1"/>
              <a:t>hop</a:t>
            </a:r>
            <a:r>
              <a:rPr lang="ru-RU" sz="2400" b="1" dirty="0"/>
              <a:t> </a:t>
            </a:r>
            <a:r>
              <a:rPr lang="ru-RU" sz="2400" b="1" dirty="0" err="1"/>
              <a:t>ball</a:t>
            </a:r>
            <a:r>
              <a:rPr lang="ru-RU" sz="2400" dirty="0"/>
              <a:t> - резиновый шар с ручками, которые позволяют сидеть на нем и не падать. Благодаря эластичным свойствам мяча на хоппере можно прыгать.</a:t>
            </a:r>
          </a:p>
          <a:p>
            <a:pPr>
              <a:lnSpc>
                <a:spcPct val="90000"/>
              </a:lnSpc>
              <a:buFont typeface="Wingdings" pitchFamily="2" charset="2"/>
              <a:buNone/>
            </a:pPr>
            <a:r>
              <a:rPr lang="ru-RU" sz="2400" dirty="0"/>
              <a:t>Изобретателем хоппера считается сотрудник итальянской компании </a:t>
            </a:r>
            <a:r>
              <a:rPr lang="ru-RU" sz="2400" b="1" dirty="0" err="1"/>
              <a:t>Ledragomma</a:t>
            </a:r>
            <a:r>
              <a:rPr lang="ru-RU" sz="2400" dirty="0"/>
              <a:t>, производившей резиновые шары, </a:t>
            </a:r>
            <a:r>
              <a:rPr lang="ru-RU" sz="2400" b="1" dirty="0" err="1"/>
              <a:t>Aquilino</a:t>
            </a:r>
            <a:r>
              <a:rPr lang="ru-RU" sz="2400" b="1" dirty="0"/>
              <a:t> </a:t>
            </a:r>
            <a:r>
              <a:rPr lang="ru-RU" sz="2400" b="1" dirty="0" err="1"/>
              <a:t>Cosani</a:t>
            </a:r>
            <a:endParaRPr lang="ru-RU" sz="2400" b="1" dirty="0"/>
          </a:p>
        </p:txBody>
      </p:sp>
      <p:sp>
        <p:nvSpPr>
          <p:cNvPr id="4" name="Прямоугольник с двумя скругленными соседними углами 3">
            <a:hlinkClick r:id="rId3" action="ppaction://hlinksldjump"/>
          </p:cNvPr>
          <p:cNvSpPr/>
          <p:nvPr/>
        </p:nvSpPr>
        <p:spPr>
          <a:xfrm>
            <a:off x="4114800" y="6096000"/>
            <a:ext cx="1676400" cy="381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снаряжения</a:t>
            </a:r>
            <a:endParaRPr lang="ru-RU" dirty="0"/>
          </a:p>
        </p:txBody>
      </p:sp>
    </p:spTree>
  </p:cSld>
  <p:clrMapOvr>
    <a:masterClrMapping/>
  </p:clrMapOvr>
  <p:transition>
    <p:randomBar/>
    <p:sndAc>
      <p:stSnd>
        <p:snd r:embed="rId2" name="chimes.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WordArt 4"/>
          <p:cNvSpPr>
            <a:spLocks noChangeArrowheads="1" noChangeShapeType="1" noTextEdit="1"/>
          </p:cNvSpPr>
          <p:nvPr/>
        </p:nvSpPr>
        <p:spPr bwMode="auto">
          <a:xfrm>
            <a:off x="1905000" y="1447800"/>
            <a:ext cx="6172200" cy="1981201"/>
          </a:xfrm>
          <a:prstGeom prst="rect">
            <a:avLst/>
          </a:prstGeom>
        </p:spPr>
        <p:txBody>
          <a:bodyPr wrap="none" fromWordArt="1">
            <a:prstTxWarp prst="textPlain">
              <a:avLst>
                <a:gd name="adj" fmla="val 50000"/>
              </a:avLst>
            </a:prstTxWarp>
          </a:bodyPr>
          <a:lstStyle/>
          <a:p>
            <a:pPr algn="ctr"/>
            <a:r>
              <a:rPr lang="ru-RU" sz="43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Конец</a:t>
            </a:r>
            <a:r>
              <a:rPr lang="ru-RU" sz="3600" i="1" kern="10" dirty="0">
                <a:ln w="9525">
                  <a:solidFill>
                    <a:srgbClr val="000000"/>
                  </a:solidFill>
                  <a:round/>
                  <a:headEnd/>
                  <a:tailEnd/>
                </a:ln>
                <a:solidFill>
                  <a:srgbClr val="FFFFFF"/>
                </a:solidFill>
                <a:effectLst>
                  <a:outerShdw dist="35921" dir="2700000" algn="ctr" rotWithShape="0">
                    <a:srgbClr val="808080">
                      <a:alpha val="80000"/>
                    </a:srgbClr>
                  </a:outerShdw>
                </a:effectLst>
                <a:latin typeface="Arial"/>
                <a:cs typeface="Arial"/>
              </a:rPr>
              <a:t> </a:t>
            </a:r>
            <a:r>
              <a:rPr lang="ru-RU" sz="4300" b="1"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презентаций</a:t>
            </a:r>
            <a:endParaRPr lang="ru-RU" sz="3600" i="1" kern="10" dirty="0">
              <a:ln w="9525">
                <a:solidFill>
                  <a:srgbClr val="000000"/>
                </a:solidFill>
                <a:round/>
                <a:headEnd/>
                <a:tailEnd/>
              </a:ln>
              <a:solidFill>
                <a:srgbClr val="FFFFFF"/>
              </a:solidFill>
              <a:effectLst>
                <a:outerShdw dist="35921" dir="2700000" algn="ctr" rotWithShape="0">
                  <a:srgbClr val="808080">
                    <a:alpha val="80000"/>
                  </a:srgbClr>
                </a:outerShdw>
              </a:effectLst>
              <a:latin typeface="Arial"/>
              <a:cs typeface="Arial"/>
            </a:endParaRPr>
          </a:p>
        </p:txBody>
      </p:sp>
      <p:sp>
        <p:nvSpPr>
          <p:cNvPr id="3" name="Прямоугольник с двумя скругленными соседними углами 2">
            <a:hlinkClick r:id="rId3" action="ppaction://hlinksldjump"/>
          </p:cNvPr>
          <p:cNvSpPr/>
          <p:nvPr/>
        </p:nvSpPr>
        <p:spPr>
          <a:xfrm>
            <a:off x="1676400" y="6248400"/>
            <a:ext cx="1676400" cy="381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снаряжения</a:t>
            </a:r>
            <a:endParaRPr lang="ru-RU" dirty="0"/>
          </a:p>
        </p:txBody>
      </p:sp>
      <p:sp>
        <p:nvSpPr>
          <p:cNvPr id="4" name="TextBox 3">
            <a:hlinkClick r:id="rId4" action="ppaction://hlinksldjump"/>
          </p:cNvPr>
          <p:cNvSpPr txBox="1"/>
          <p:nvPr/>
        </p:nvSpPr>
        <p:spPr>
          <a:xfrm>
            <a:off x="6400800" y="6248400"/>
            <a:ext cx="1066800" cy="381000"/>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ru-RU" dirty="0" smtClean="0"/>
              <a:t>Виды </a:t>
            </a:r>
            <a:endParaRPr lang="ru-RU" dirty="0"/>
          </a:p>
        </p:txBody>
      </p:sp>
    </p:spTree>
  </p:cSld>
  <p:clrMapOvr>
    <a:masterClrMapping/>
  </p:clrMapOvr>
  <p:transition>
    <p:randomBar/>
    <p:sndAc>
      <p:stSnd>
        <p:snd r:embed="rId2"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idx="1"/>
          </p:nvPr>
        </p:nvSpPr>
        <p:spPr>
          <a:xfrm>
            <a:off x="1676400" y="838200"/>
            <a:ext cx="6553200" cy="5334000"/>
          </a:xfrm>
          <a:ln/>
        </p:spPr>
        <p:style>
          <a:lnRef idx="2">
            <a:schemeClr val="accent6"/>
          </a:lnRef>
          <a:fillRef idx="1">
            <a:schemeClr val="lt1"/>
          </a:fillRef>
          <a:effectRef idx="0">
            <a:schemeClr val="accent6"/>
          </a:effectRef>
          <a:fontRef idx="minor">
            <a:schemeClr val="dk1"/>
          </a:fontRef>
        </p:style>
        <p:txBody>
          <a:bodyPr>
            <a:normAutofit/>
          </a:bodyPr>
          <a:lstStyle/>
          <a:p>
            <a:pPr>
              <a:lnSpc>
                <a:spcPct val="80000"/>
              </a:lnSpc>
              <a:buFont typeface="Wingdings" pitchFamily="2" charset="2"/>
              <a:buNone/>
            </a:pPr>
            <a:r>
              <a:rPr lang="ru-RU" sz="2000" b="1" dirty="0">
                <a:solidFill>
                  <a:schemeClr val="tx2"/>
                </a:solidFill>
                <a:effectLst/>
              </a:rPr>
              <a:t>Гимнастика</a:t>
            </a:r>
            <a:r>
              <a:rPr lang="ru-RU" sz="2000" dirty="0">
                <a:solidFill>
                  <a:schemeClr val="tx2"/>
                </a:solidFill>
                <a:effectLst/>
              </a:rPr>
              <a:t> </a:t>
            </a:r>
            <a:r>
              <a:rPr lang="ru-RU" sz="2000" dirty="0">
                <a:effectLst/>
              </a:rPr>
              <a:t>— один из наиболее популярных видов спорта. Существует несколько видов гимнастики: </a:t>
            </a:r>
            <a:r>
              <a:rPr lang="ru-RU" sz="2000" i="1" dirty="0">
                <a:solidFill>
                  <a:schemeClr val="tx2"/>
                </a:solidFill>
                <a:effectLst/>
              </a:rPr>
              <a:t>оздоровительные</a:t>
            </a:r>
            <a:r>
              <a:rPr lang="ru-RU" sz="2000" dirty="0">
                <a:effectLst/>
              </a:rPr>
              <a:t> виды гимнастики предусматривают выполнение упражнений в режиме дня в виде упражнений утренней гимнастики, физкультуры, физкультминутки в учебных заведениях и на производстве. </a:t>
            </a:r>
            <a:endParaRPr lang="ru-RU" sz="2000" dirty="0" smtClean="0">
              <a:effectLst/>
            </a:endParaRPr>
          </a:p>
          <a:p>
            <a:pPr>
              <a:lnSpc>
                <a:spcPct val="80000"/>
              </a:lnSpc>
              <a:buFont typeface="Wingdings" pitchFamily="2" charset="2"/>
              <a:buNone/>
            </a:pPr>
            <a:r>
              <a:rPr lang="ru-RU" sz="2000" b="1" i="1" dirty="0" smtClean="0">
                <a:solidFill>
                  <a:schemeClr val="tx2"/>
                </a:solidFill>
                <a:effectLst/>
              </a:rPr>
              <a:t>Гигиеническая</a:t>
            </a:r>
            <a:r>
              <a:rPr lang="ru-RU" sz="2000" b="1" dirty="0" smtClean="0">
                <a:effectLst/>
              </a:rPr>
              <a:t> </a:t>
            </a:r>
            <a:r>
              <a:rPr lang="ru-RU" sz="2000" b="1" dirty="0">
                <a:effectLst/>
              </a:rPr>
              <a:t>гимнастика</a:t>
            </a:r>
            <a:r>
              <a:rPr lang="ru-RU" sz="2000" dirty="0">
                <a:effectLst/>
              </a:rPr>
              <a:t> — используется для сохранения и укрепления здоровья, поддержания на высоком уровне физической и умственной работоспособности, общественной активности. </a:t>
            </a:r>
            <a:endParaRPr lang="ru-RU" sz="2000" dirty="0" smtClean="0">
              <a:effectLst/>
            </a:endParaRPr>
          </a:p>
          <a:p>
            <a:pPr>
              <a:lnSpc>
                <a:spcPct val="80000"/>
              </a:lnSpc>
              <a:buFont typeface="Wingdings" pitchFamily="2" charset="2"/>
              <a:buNone/>
            </a:pPr>
            <a:r>
              <a:rPr lang="ru-RU" sz="2000" b="1" i="1" dirty="0" smtClean="0">
                <a:solidFill>
                  <a:schemeClr val="tx2"/>
                </a:solidFill>
                <a:effectLst/>
              </a:rPr>
              <a:t>Ритмическая</a:t>
            </a:r>
            <a:r>
              <a:rPr lang="ru-RU" sz="2000" b="1" dirty="0" smtClean="0">
                <a:solidFill>
                  <a:schemeClr val="tx2"/>
                </a:solidFill>
                <a:effectLst/>
              </a:rPr>
              <a:t> </a:t>
            </a:r>
            <a:r>
              <a:rPr lang="ru-RU" sz="2000" b="1" dirty="0">
                <a:effectLst/>
              </a:rPr>
              <a:t>гимнастика — разновидность оздоровительной гимнастики</a:t>
            </a:r>
            <a:r>
              <a:rPr lang="ru-RU" sz="2000" dirty="0">
                <a:effectLst/>
              </a:rPr>
              <a:t>. Важным элементом ритмической гимнастики является музыкальное сопровождение. К образовательно-развивающим видам гимнастики относятся: </a:t>
            </a:r>
            <a:r>
              <a:rPr lang="ru-RU" sz="2000" i="1" dirty="0">
                <a:solidFill>
                  <a:schemeClr val="tx2"/>
                </a:solidFill>
                <a:effectLst/>
              </a:rPr>
              <a:t>основная, женская, атлетическая, профессионально-прикладная.</a:t>
            </a:r>
          </a:p>
        </p:txBody>
      </p:sp>
    </p:spTree>
  </p:cSld>
  <p:clrMapOvr>
    <a:masterClrMapping/>
  </p:clrMapOvr>
  <p:transition>
    <p:randomBar/>
    <p:sndAc>
      <p:stSnd>
        <p:snd r:embed="rId2" name="chimes.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219200" y="914400"/>
            <a:ext cx="7772400" cy="4876800"/>
          </a:xfrm>
        </p:spPr>
        <p:txBody>
          <a:bodyPr>
            <a:normAutofit fontScale="90000"/>
          </a:bodyPr>
          <a:lstStyle/>
          <a:p>
            <a:r>
              <a:rPr lang="ru-RU" sz="6600" b="1" dirty="0">
                <a:solidFill>
                  <a:schemeClr val="accent5">
                    <a:lumMod val="75000"/>
                  </a:schemeClr>
                </a:solidFill>
              </a:rPr>
              <a:t>Виды гимнастики:</a:t>
            </a:r>
            <a:br>
              <a:rPr lang="ru-RU" sz="6600" b="1" dirty="0">
                <a:solidFill>
                  <a:schemeClr val="accent5">
                    <a:lumMod val="75000"/>
                  </a:schemeClr>
                </a:solidFill>
              </a:rPr>
            </a:br>
            <a:r>
              <a:rPr lang="ru-RU" sz="6600" b="1" dirty="0" smtClean="0">
                <a:solidFill>
                  <a:schemeClr val="accent5">
                    <a:lumMod val="75000"/>
                  </a:schemeClr>
                </a:solidFill>
              </a:rPr>
              <a:t>  </a:t>
            </a:r>
            <a:r>
              <a:rPr lang="ru-RU" sz="5300" b="1" i="1" dirty="0" smtClean="0">
                <a:solidFill>
                  <a:schemeClr val="accent5">
                    <a:lumMod val="75000"/>
                  </a:schemeClr>
                </a:solidFill>
              </a:rPr>
              <a:t>- </a:t>
            </a:r>
            <a:r>
              <a:rPr lang="ru-RU" sz="5300" b="1" i="1" dirty="0">
                <a:solidFill>
                  <a:schemeClr val="accent5">
                    <a:lumMod val="75000"/>
                  </a:schemeClr>
                </a:solidFill>
              </a:rPr>
              <a:t>спортивная;</a:t>
            </a:r>
            <a:br>
              <a:rPr lang="ru-RU" sz="5300" b="1" i="1" dirty="0">
                <a:solidFill>
                  <a:schemeClr val="accent5">
                    <a:lumMod val="75000"/>
                  </a:schemeClr>
                </a:solidFill>
              </a:rPr>
            </a:br>
            <a:r>
              <a:rPr lang="ru-RU" sz="5300" b="1" i="1" dirty="0" smtClean="0">
                <a:solidFill>
                  <a:schemeClr val="accent5">
                    <a:lumMod val="75000"/>
                  </a:schemeClr>
                </a:solidFill>
              </a:rPr>
              <a:t>  - </a:t>
            </a:r>
            <a:r>
              <a:rPr lang="ru-RU" sz="5300" b="1" i="1" dirty="0">
                <a:solidFill>
                  <a:schemeClr val="accent5">
                    <a:lumMod val="75000"/>
                  </a:schemeClr>
                </a:solidFill>
              </a:rPr>
              <a:t>художественная;</a:t>
            </a:r>
            <a:br>
              <a:rPr lang="ru-RU" sz="5300" b="1" i="1" dirty="0">
                <a:solidFill>
                  <a:schemeClr val="accent5">
                    <a:lumMod val="75000"/>
                  </a:schemeClr>
                </a:solidFill>
              </a:rPr>
            </a:br>
            <a:r>
              <a:rPr lang="ru-RU" sz="5300" b="1" i="1" dirty="0" smtClean="0">
                <a:solidFill>
                  <a:schemeClr val="accent5">
                    <a:lumMod val="75000"/>
                  </a:schemeClr>
                </a:solidFill>
              </a:rPr>
              <a:t>  - </a:t>
            </a:r>
            <a:r>
              <a:rPr lang="ru-RU" sz="5300" b="1" i="1" dirty="0">
                <a:solidFill>
                  <a:schemeClr val="accent5">
                    <a:lumMod val="75000"/>
                  </a:schemeClr>
                </a:solidFill>
              </a:rPr>
              <a:t>командная;</a:t>
            </a:r>
            <a:br>
              <a:rPr lang="ru-RU" sz="5300" b="1" i="1" dirty="0">
                <a:solidFill>
                  <a:schemeClr val="accent5">
                    <a:lumMod val="75000"/>
                  </a:schemeClr>
                </a:solidFill>
              </a:rPr>
            </a:br>
            <a:r>
              <a:rPr lang="ru-RU" sz="5300" b="1" i="1" dirty="0" smtClean="0">
                <a:solidFill>
                  <a:schemeClr val="accent5">
                    <a:lumMod val="75000"/>
                  </a:schemeClr>
                </a:solidFill>
              </a:rPr>
              <a:t>  - спортивная акробатика</a:t>
            </a:r>
            <a:r>
              <a:rPr lang="ru-RU" sz="5300" b="1" dirty="0">
                <a:solidFill>
                  <a:schemeClr val="accent5">
                    <a:lumMod val="75000"/>
                  </a:schemeClr>
                </a:solidFill>
              </a:rPr>
              <a:t>.</a:t>
            </a:r>
            <a:endParaRPr lang="ru-RU" sz="6000" b="1" dirty="0">
              <a:solidFill>
                <a:schemeClr val="accent5">
                  <a:lumMod val="75000"/>
                </a:schemeClr>
              </a:solidFill>
            </a:endParaRPr>
          </a:p>
        </p:txBody>
      </p:sp>
      <p:sp>
        <p:nvSpPr>
          <p:cNvPr id="3" name="Овал 2">
            <a:hlinkClick r:id="rId3" action="ppaction://hlinksldjump"/>
          </p:cNvPr>
          <p:cNvSpPr/>
          <p:nvPr/>
        </p:nvSpPr>
        <p:spPr>
          <a:xfrm>
            <a:off x="990600" y="2667000"/>
            <a:ext cx="533400" cy="3048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
        <p:nvSpPr>
          <p:cNvPr id="4" name="Овал 3">
            <a:hlinkClick r:id="rId4" action="ppaction://hlinksldjump"/>
          </p:cNvPr>
          <p:cNvSpPr/>
          <p:nvPr/>
        </p:nvSpPr>
        <p:spPr>
          <a:xfrm>
            <a:off x="990600" y="3352800"/>
            <a:ext cx="533400" cy="3048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
        <p:nvSpPr>
          <p:cNvPr id="5" name="Овал 4">
            <a:hlinkClick r:id="rId5" action="ppaction://hlinksldjump"/>
          </p:cNvPr>
          <p:cNvSpPr/>
          <p:nvPr/>
        </p:nvSpPr>
        <p:spPr>
          <a:xfrm>
            <a:off x="990600" y="4876800"/>
            <a:ext cx="533400" cy="3048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
        <p:nvSpPr>
          <p:cNvPr id="6" name="Овал 5">
            <a:hlinkClick r:id="rId6" action="ppaction://hlinksldjump"/>
          </p:cNvPr>
          <p:cNvSpPr/>
          <p:nvPr/>
        </p:nvSpPr>
        <p:spPr>
          <a:xfrm>
            <a:off x="990600" y="4114800"/>
            <a:ext cx="533400" cy="3048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
        <p:nvSpPr>
          <p:cNvPr id="7" name="Прямоугольник с двумя скругленными соседними углами 6">
            <a:hlinkClick r:id="rId7" action="ppaction://hlinksldjump"/>
          </p:cNvPr>
          <p:cNvSpPr/>
          <p:nvPr/>
        </p:nvSpPr>
        <p:spPr>
          <a:xfrm>
            <a:off x="4114800" y="6096000"/>
            <a:ext cx="1676400" cy="381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снаряжения</a:t>
            </a:r>
            <a:endParaRPr lang="ru-RU" dirty="0"/>
          </a:p>
        </p:txBody>
      </p:sp>
    </p:spTree>
  </p:cSld>
  <p:clrMapOvr>
    <a:masterClrMapping/>
  </p:clrMapOvr>
  <p:transition>
    <p:randomBar/>
    <p:sndAc>
      <p:stSnd>
        <p:snd r:embed="rId2" name="chimes.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676400" y="381000"/>
            <a:ext cx="7010400" cy="533400"/>
          </a:xfrm>
        </p:spPr>
        <p:txBody>
          <a:bodyPr>
            <a:prstTxWarp prst="textPlain">
              <a:avLst/>
            </a:prstTxWarp>
            <a:normAutofit fontScale="90000"/>
          </a:bodyPr>
          <a:lstStyle/>
          <a:p>
            <a:r>
              <a:rPr lang="ru-RU" sz="3200" b="1" dirty="0"/>
              <a:t>Спортивная гимнастика</a:t>
            </a:r>
          </a:p>
        </p:txBody>
      </p:sp>
      <p:sp>
        <p:nvSpPr>
          <p:cNvPr id="38915" name="Rectangle 3"/>
          <p:cNvSpPr>
            <a:spLocks noGrp="1" noChangeArrowheads="1"/>
          </p:cNvSpPr>
          <p:nvPr>
            <p:ph idx="1"/>
          </p:nvPr>
        </p:nvSpPr>
        <p:spPr>
          <a:xfrm>
            <a:off x="1066800" y="1524000"/>
            <a:ext cx="7772400" cy="4267200"/>
          </a:xfrm>
        </p:spPr>
        <p:txBody>
          <a:bodyPr>
            <a:normAutofit lnSpcReduction="10000"/>
          </a:bodyPr>
          <a:lstStyle/>
          <a:p>
            <a:pPr>
              <a:lnSpc>
                <a:spcPct val="80000"/>
              </a:lnSpc>
              <a:buFont typeface="Wingdings" pitchFamily="2" charset="2"/>
              <a:buNone/>
            </a:pPr>
            <a:r>
              <a:rPr lang="ru-RU" sz="2000" b="1" i="1" dirty="0">
                <a:solidFill>
                  <a:schemeClr val="tx2"/>
                </a:solidFill>
                <a:effectLst/>
              </a:rPr>
              <a:t>Спортивная гимнастика</a:t>
            </a:r>
            <a:r>
              <a:rPr lang="ru-RU" sz="2000" b="1" dirty="0">
                <a:effectLst/>
              </a:rPr>
              <a:t> </a:t>
            </a:r>
            <a:r>
              <a:rPr lang="ru-RU" sz="2000" dirty="0">
                <a:effectLst/>
              </a:rPr>
              <a:t>(от греч. </a:t>
            </a:r>
            <a:r>
              <a:rPr lang="ru-RU" sz="2000" dirty="0" err="1">
                <a:effectLst/>
              </a:rPr>
              <a:t>gymnastike</a:t>
            </a:r>
            <a:r>
              <a:rPr lang="ru-RU" sz="2000" dirty="0">
                <a:effectLst/>
              </a:rPr>
              <a:t>, от </a:t>
            </a:r>
            <a:r>
              <a:rPr lang="ru-RU" sz="2000" dirty="0" err="1">
                <a:effectLst/>
              </a:rPr>
              <a:t>gymnazo</a:t>
            </a:r>
            <a:r>
              <a:rPr lang="ru-RU" sz="2000" dirty="0">
                <a:effectLst/>
              </a:rPr>
              <a:t> – упражняю, тренирую; по другой версии от древнегреческого слова "</a:t>
            </a:r>
            <a:r>
              <a:rPr lang="ru-RU" sz="2000" dirty="0" err="1">
                <a:effectLst/>
              </a:rPr>
              <a:t>gymnos</a:t>
            </a:r>
            <a:r>
              <a:rPr lang="ru-RU" sz="2000" dirty="0">
                <a:effectLst/>
              </a:rPr>
              <a:t>", то есть "голый", "обнаженный") - один из древнейших видов спорта, включающий в себя соревнования на различных гимнастических снарядах, а также в вольных упражнениях и опорных прыжках. </a:t>
            </a:r>
            <a:endParaRPr lang="ru-RU" sz="2000" dirty="0" smtClean="0">
              <a:effectLst/>
            </a:endParaRPr>
          </a:p>
          <a:p>
            <a:pPr>
              <a:lnSpc>
                <a:spcPct val="80000"/>
              </a:lnSpc>
              <a:buFont typeface="Wingdings" pitchFamily="2" charset="2"/>
              <a:buNone/>
            </a:pPr>
            <a:r>
              <a:rPr lang="ru-RU" sz="2000" dirty="0" smtClean="0">
                <a:effectLst/>
              </a:rPr>
              <a:t>В </a:t>
            </a:r>
            <a:r>
              <a:rPr lang="ru-RU" sz="2000" dirty="0">
                <a:effectLst/>
              </a:rPr>
              <a:t>настоящее время на международных турнирах гимнасты разыгрывают 14 комплектов наград: два в командном зачете (мужчины и женщины), два в абсолютном индивидуальном первенстве (мужчины и женщины) и десять в отдельных видах многоборья (4 – у женщин, 6 – у мужчин). В программе Олимпийских игр с 1896. Гимнастика является технической основой многих видов спорта, соответствующие упражнения включаются в программу подготовки представителей самых разных спортивных дисциплин. </a:t>
            </a:r>
            <a:endParaRPr lang="ru-RU" sz="2000" dirty="0" smtClean="0">
              <a:effectLst/>
            </a:endParaRPr>
          </a:p>
          <a:p>
            <a:pPr>
              <a:lnSpc>
                <a:spcPct val="80000"/>
              </a:lnSpc>
              <a:buFont typeface="Wingdings" pitchFamily="2" charset="2"/>
              <a:buNone/>
            </a:pPr>
            <a:r>
              <a:rPr lang="ru-RU" sz="2000" dirty="0" smtClean="0">
                <a:effectLst/>
              </a:rPr>
              <a:t>Гимнастика </a:t>
            </a:r>
            <a:r>
              <a:rPr lang="ru-RU" sz="2000" dirty="0">
                <a:effectLst/>
              </a:rPr>
              <a:t>не только дает определенные технические навыки, но и вырабатывает силу, гибкость, выносливость, чувство равновесия, координацию движений.</a:t>
            </a:r>
          </a:p>
        </p:txBody>
      </p:sp>
      <p:sp>
        <p:nvSpPr>
          <p:cNvPr id="4" name="TextBox 3">
            <a:hlinkClick r:id="rId4" action="ppaction://hlinksldjump"/>
          </p:cNvPr>
          <p:cNvSpPr txBox="1"/>
          <p:nvPr/>
        </p:nvSpPr>
        <p:spPr>
          <a:xfrm>
            <a:off x="4191000" y="6172200"/>
            <a:ext cx="1066800" cy="381000"/>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ru-RU" dirty="0" smtClean="0"/>
              <a:t>Виды </a:t>
            </a:r>
            <a:endParaRPr lang="ru-RU" dirty="0"/>
          </a:p>
        </p:txBody>
      </p:sp>
    </p:spTree>
  </p:cSld>
  <p:clrMapOvr>
    <a:masterClrMapping/>
  </p:clrMapOvr>
  <p:transition>
    <p:randomBar/>
    <p:sndAc>
      <p:stSnd>
        <p:snd r:embed="rId3" name="chimes.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alpha val="55000"/>
              </a:schemeClr>
            </a:gs>
            <a:gs pos="25000">
              <a:schemeClr val="bg2">
                <a:tint val="83000"/>
                <a:satMod val="320000"/>
              </a:schemeClr>
            </a:gs>
            <a:gs pos="100000">
              <a:schemeClr val="bg2">
                <a:shade val="15000"/>
                <a:satMod val="32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295400" y="0"/>
            <a:ext cx="8229600" cy="762000"/>
          </a:xfrm>
        </p:spPr>
        <p:txBody>
          <a:bodyPr>
            <a:normAutofit/>
          </a:bodyPr>
          <a:lstStyle/>
          <a:p>
            <a:pPr algn="ctr"/>
            <a:r>
              <a:rPr lang="ru-RU" sz="3200" b="1" dirty="0"/>
              <a:t>Художественная гимнастика</a:t>
            </a:r>
          </a:p>
        </p:txBody>
      </p:sp>
      <p:sp>
        <p:nvSpPr>
          <p:cNvPr id="39939" name="Rectangle 3"/>
          <p:cNvSpPr>
            <a:spLocks noGrp="1" noChangeArrowheads="1"/>
          </p:cNvSpPr>
          <p:nvPr>
            <p:ph idx="1"/>
          </p:nvPr>
        </p:nvSpPr>
        <p:spPr>
          <a:xfrm>
            <a:off x="1066800" y="1066800"/>
            <a:ext cx="7924800" cy="4724400"/>
          </a:xfrm>
        </p:spPr>
        <p:txBody>
          <a:bodyPr>
            <a:normAutofit fontScale="92500" lnSpcReduction="10000"/>
          </a:bodyPr>
          <a:lstStyle/>
          <a:p>
            <a:pPr>
              <a:lnSpc>
                <a:spcPct val="80000"/>
              </a:lnSpc>
              <a:buFont typeface="Wingdings" pitchFamily="2" charset="2"/>
              <a:buNone/>
            </a:pPr>
            <a:r>
              <a:rPr lang="ru-RU" sz="1800" b="1" dirty="0">
                <a:solidFill>
                  <a:schemeClr val="tx2"/>
                </a:solidFill>
                <a:effectLst/>
              </a:rPr>
              <a:t>Художественная гимнастика</a:t>
            </a:r>
            <a:r>
              <a:rPr lang="ru-RU" sz="1800" dirty="0">
                <a:effectLst/>
              </a:rPr>
              <a:t> — вид спорта, выполнение под музыку различных гимнастических и танцевальных упражнений без предмета, а также с предметом (скакалка, обруч, мяч, булавы, лента).</a:t>
            </a:r>
          </a:p>
          <a:p>
            <a:pPr>
              <a:lnSpc>
                <a:spcPct val="80000"/>
              </a:lnSpc>
              <a:buFont typeface="Wingdings" pitchFamily="2" charset="2"/>
              <a:buNone/>
            </a:pPr>
            <a:r>
              <a:rPr lang="ru-RU" sz="1800" dirty="0">
                <a:effectLst/>
              </a:rPr>
              <a:t>В последнее время выступления без предмета не проводятся на соревнованиях мирового класса. При групповых выступлениях используются или одновременно два вида предметов (например — обручи и мячи) или один вид (пять мячей, пять пар булав). Победители определяются в многоборье, в отдельных видах и групповых упражнениях.</a:t>
            </a:r>
          </a:p>
          <a:p>
            <a:pPr>
              <a:lnSpc>
                <a:spcPct val="80000"/>
              </a:lnSpc>
              <a:buFont typeface="Wingdings" pitchFamily="2" charset="2"/>
              <a:buNone/>
            </a:pPr>
            <a:r>
              <a:rPr lang="ru-RU" sz="1800" dirty="0">
                <a:effectLst/>
              </a:rPr>
              <a:t>Все упражнения идут под музыкальное сопровождение. Раньше выступали под фортепиано или один инструмент. Теперь используются оркестровые фонограммы. Выбор музыки зависит от желаний гимнастки и тренера. Но каждое упражнение должно быть не более полутора минут. Соревнования проходят на гимнастическом ковре размером 13х13 метров. Классическое многоборье (4 упражнения) – олимпийская дисциплина. Кроме многоборья гимнастки, выступающие в индивидуальном первенстве, традиционно разыгрывают комплекты наград в отдельных видах упражнений (кроме Олимпийских игр).</a:t>
            </a:r>
          </a:p>
          <a:p>
            <a:pPr>
              <a:lnSpc>
                <a:spcPct val="80000"/>
              </a:lnSpc>
              <a:buFont typeface="Wingdings" pitchFamily="2" charset="2"/>
              <a:buNone/>
            </a:pPr>
            <a:r>
              <a:rPr lang="ru-RU" sz="1800" dirty="0">
                <a:effectLst/>
              </a:rPr>
              <a:t>Выступления оцениваются по </a:t>
            </a:r>
            <a:r>
              <a:rPr lang="ru-RU" sz="1800" dirty="0" err="1">
                <a:effectLst/>
              </a:rPr>
              <a:t>двадцатибалльной</a:t>
            </a:r>
            <a:r>
              <a:rPr lang="ru-RU" sz="1800" dirty="0">
                <a:effectLst/>
              </a:rPr>
              <a:t> системе. Один из самых зрелищных и изящных видов спорта. В СССР художественная гимнастика как вид спорта возникла и сформировалась в 1940-е годы. С 1984 года — олимпийский вид спорта. До недавнего времени исключительно женский вид спорта, однако, с конца XX века — благодаря усилиям японских гимнастов стали проводиться соревнования и между мужчинами.</a:t>
            </a:r>
          </a:p>
        </p:txBody>
      </p:sp>
      <p:sp>
        <p:nvSpPr>
          <p:cNvPr id="4" name="TextBox 3">
            <a:hlinkClick r:id="rId4" action="ppaction://hlinksldjump"/>
          </p:cNvPr>
          <p:cNvSpPr txBox="1"/>
          <p:nvPr/>
        </p:nvSpPr>
        <p:spPr>
          <a:xfrm>
            <a:off x="4191000" y="6172200"/>
            <a:ext cx="1066800" cy="381000"/>
          </a:xfrm>
          <a:prstGeom prst="rect">
            <a:avLst/>
          </a:prstGeom>
          <a:noFill/>
        </p:spPr>
        <p:txBody>
          <a:bodyPr wrap="square" rtlCol="0">
            <a:spAutoFit/>
          </a:bodyPr>
          <a:lstStyle/>
          <a:p>
            <a:pPr algn="ctr"/>
            <a:r>
              <a:rPr lang="ru-RU" dirty="0" smtClean="0"/>
              <a:t>Виды </a:t>
            </a:r>
            <a:endParaRPr lang="ru-RU" dirty="0"/>
          </a:p>
        </p:txBody>
      </p:sp>
      <p:sp>
        <p:nvSpPr>
          <p:cNvPr id="5" name="TextBox 4">
            <a:hlinkClick r:id="rId4" action="ppaction://hlinksldjump"/>
          </p:cNvPr>
          <p:cNvSpPr txBox="1"/>
          <p:nvPr/>
        </p:nvSpPr>
        <p:spPr>
          <a:xfrm>
            <a:off x="4191000" y="6248400"/>
            <a:ext cx="1066800" cy="381000"/>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ru-RU" dirty="0" smtClean="0"/>
              <a:t>Виды </a:t>
            </a:r>
            <a:endParaRPr lang="ru-RU" dirty="0"/>
          </a:p>
        </p:txBody>
      </p:sp>
    </p:spTree>
  </p:cSld>
  <p:clrMapOvr>
    <a:overrideClrMapping bg1="lt1" tx1="dk1" bg2="lt2" tx2="dk2" accent1="accent1" accent2="accent2" accent3="accent3" accent4="accent4" accent5="accent5" accent6="accent6" hlink="hlink" folHlink="folHlink"/>
  </p:clrMapOvr>
  <p:transition>
    <p:randomBar/>
    <p:sndAc>
      <p:stSnd>
        <p:snd r:embed="rId3"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alpha val="55000"/>
              </a:schemeClr>
            </a:gs>
            <a:gs pos="25000">
              <a:schemeClr val="bg2">
                <a:tint val="83000"/>
                <a:satMod val="320000"/>
              </a:schemeClr>
            </a:gs>
            <a:gs pos="100000">
              <a:schemeClr val="bg2">
                <a:shade val="15000"/>
                <a:satMod val="32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914400" y="304800"/>
            <a:ext cx="8229600" cy="914400"/>
          </a:xfrm>
        </p:spPr>
        <p:txBody>
          <a:bodyPr/>
          <a:lstStyle/>
          <a:p>
            <a:pPr algn="ctr"/>
            <a:r>
              <a:rPr lang="ru-RU" sz="3200" b="1" dirty="0"/>
              <a:t>Командная гимнастика</a:t>
            </a:r>
          </a:p>
        </p:txBody>
      </p:sp>
      <p:sp>
        <p:nvSpPr>
          <p:cNvPr id="40963" name="Rectangle 3"/>
          <p:cNvSpPr>
            <a:spLocks noGrp="1" noChangeArrowheads="1"/>
          </p:cNvSpPr>
          <p:nvPr>
            <p:ph idx="1"/>
          </p:nvPr>
        </p:nvSpPr>
        <p:spPr>
          <a:xfrm>
            <a:off x="1219200" y="1600200"/>
            <a:ext cx="7467600" cy="4495800"/>
          </a:xfrm>
        </p:spPr>
        <p:txBody>
          <a:bodyPr/>
          <a:lstStyle/>
          <a:p>
            <a:pPr>
              <a:lnSpc>
                <a:spcPct val="90000"/>
              </a:lnSpc>
              <a:buFont typeface="Wingdings" pitchFamily="2" charset="2"/>
              <a:buNone/>
            </a:pPr>
            <a:r>
              <a:rPr lang="ru-RU" sz="2400" i="1" dirty="0">
                <a:solidFill>
                  <a:schemeClr val="accent5">
                    <a:lumMod val="75000"/>
                  </a:schemeClr>
                </a:solidFill>
                <a:effectLst/>
              </a:rPr>
              <a:t>Командная гимнастика</a:t>
            </a:r>
            <a:r>
              <a:rPr lang="ru-RU" sz="2400" dirty="0">
                <a:solidFill>
                  <a:schemeClr val="accent5">
                    <a:lumMod val="75000"/>
                  </a:schemeClr>
                </a:solidFill>
                <a:effectLst/>
              </a:rPr>
              <a:t> </a:t>
            </a:r>
            <a:r>
              <a:rPr lang="ru-RU" sz="2400" dirty="0">
                <a:effectLst/>
              </a:rPr>
              <a:t>(</a:t>
            </a:r>
            <a:r>
              <a:rPr lang="ru-RU" sz="2400" dirty="0" err="1">
                <a:effectLst/>
              </a:rPr>
              <a:t>анг</a:t>
            </a:r>
            <a:r>
              <a:rPr lang="ru-RU" sz="2400" dirty="0">
                <a:effectLst/>
              </a:rPr>
              <a:t>. </a:t>
            </a:r>
            <a:r>
              <a:rPr lang="ru-RU" sz="2400" i="1" dirty="0" err="1">
                <a:effectLst/>
              </a:rPr>
              <a:t>teamgym</a:t>
            </a:r>
            <a:r>
              <a:rPr lang="ru-RU" sz="2400" dirty="0">
                <a:effectLst/>
              </a:rPr>
              <a:t>) зародилась в Скандинавии, в которой являлась основным видом гимнастики в течение 20 лет. Соревнование </a:t>
            </a:r>
            <a:r>
              <a:rPr lang="ru-RU" sz="2400" dirty="0" err="1">
                <a:effectLst/>
              </a:rPr>
              <a:t>EuroTeam</a:t>
            </a:r>
            <a:r>
              <a:rPr lang="ru-RU" sz="2400" dirty="0">
                <a:effectLst/>
              </a:rPr>
              <a:t> — одно из новых в Календаре UEG. Первое официальное соревнование было проведено в Финляндии в 1996 году, и теперь проводится каждые 2 года. </a:t>
            </a:r>
            <a:r>
              <a:rPr lang="ru-RU" sz="2400" dirty="0" err="1">
                <a:effectLst/>
              </a:rPr>
              <a:t>TeamGym</a:t>
            </a:r>
            <a:r>
              <a:rPr lang="ru-RU" sz="2400" dirty="0">
                <a:effectLst/>
              </a:rPr>
              <a:t> (Тим Джим) — соревнование команд — клубов и состоит из трех категорий: женские, мужские и смешанные команды. Состоит из трех видов: Вольные упражнения, прыжки с мини-батута и акробатические прыжки. В каждой из трех дисциплин число гимнастов — от 6 до 12.</a:t>
            </a:r>
          </a:p>
        </p:txBody>
      </p:sp>
      <p:sp>
        <p:nvSpPr>
          <p:cNvPr id="5" name="TextBox 4">
            <a:hlinkClick r:id="rId4" action="ppaction://hlinksldjump"/>
          </p:cNvPr>
          <p:cNvSpPr txBox="1"/>
          <p:nvPr/>
        </p:nvSpPr>
        <p:spPr>
          <a:xfrm>
            <a:off x="4572000" y="6172200"/>
            <a:ext cx="1066800" cy="381000"/>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ru-RU" dirty="0" smtClean="0"/>
              <a:t>Виды </a:t>
            </a:r>
            <a:endParaRPr lang="ru-RU" dirty="0"/>
          </a:p>
        </p:txBody>
      </p:sp>
    </p:spTree>
  </p:cSld>
  <p:clrMapOvr>
    <a:overrideClrMapping bg1="lt1" tx1="dk1" bg2="lt2" tx2="dk2" accent1="accent1" accent2="accent2" accent3="accent3" accent4="accent4" accent5="accent5" accent6="accent6" hlink="hlink" folHlink="folHlink"/>
  </p:clrMapOvr>
  <p:transition>
    <p:randomBar/>
    <p:sndAc>
      <p:stSnd>
        <p:snd r:embed="rId3" name="chimes.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alpha val="55000"/>
              </a:schemeClr>
            </a:gs>
            <a:gs pos="25000">
              <a:schemeClr val="bg2">
                <a:tint val="83000"/>
                <a:satMod val="320000"/>
              </a:schemeClr>
            </a:gs>
            <a:gs pos="100000">
              <a:schemeClr val="bg2">
                <a:shade val="15000"/>
                <a:satMod val="32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lgn="ctr"/>
            <a:r>
              <a:rPr lang="ru-RU" sz="3200" b="1" dirty="0">
                <a:effectLst/>
              </a:rPr>
              <a:t>Спортивная акробатика</a:t>
            </a:r>
          </a:p>
        </p:txBody>
      </p:sp>
      <p:sp>
        <p:nvSpPr>
          <p:cNvPr id="41987" name="Rectangle 3"/>
          <p:cNvSpPr>
            <a:spLocks noGrp="1" noChangeArrowheads="1"/>
          </p:cNvSpPr>
          <p:nvPr>
            <p:ph idx="1"/>
          </p:nvPr>
        </p:nvSpPr>
        <p:spPr/>
        <p:txBody>
          <a:bodyPr/>
          <a:lstStyle/>
          <a:p>
            <a:pPr>
              <a:buFont typeface="Wingdings" pitchFamily="2" charset="2"/>
              <a:buNone/>
            </a:pPr>
            <a:r>
              <a:rPr lang="ru-RU" sz="2400">
                <a:effectLst/>
              </a:rPr>
              <a:t>Спортивная акробатика включает в себя три группы упражнений: акробатические прыжки, парные и групповые упражнения.</a:t>
            </a:r>
          </a:p>
        </p:txBody>
      </p:sp>
      <p:pic>
        <p:nvPicPr>
          <p:cNvPr id="41988" name="Picture 4" descr="220px-Rhythmic_gymnasts_posing"/>
          <p:cNvPicPr>
            <a:picLocks noChangeAspect="1" noChangeArrowheads="1"/>
          </p:cNvPicPr>
          <p:nvPr/>
        </p:nvPicPr>
        <p:blipFill>
          <a:blip r:embed="rId4" cstate="print"/>
          <a:srcRect/>
          <a:stretch>
            <a:fillRect/>
          </a:stretch>
        </p:blipFill>
        <p:spPr bwMode="auto">
          <a:xfrm>
            <a:off x="4648200" y="3048000"/>
            <a:ext cx="3611563" cy="2806700"/>
          </a:xfrm>
          <a:prstGeom prst="rect">
            <a:avLst/>
          </a:prstGeom>
          <a:noFill/>
        </p:spPr>
      </p:pic>
      <p:sp>
        <p:nvSpPr>
          <p:cNvPr id="6" name="TextBox 5">
            <a:hlinkClick r:id="rId5" action="ppaction://hlinksldjump"/>
          </p:cNvPr>
          <p:cNvSpPr txBox="1"/>
          <p:nvPr/>
        </p:nvSpPr>
        <p:spPr>
          <a:xfrm>
            <a:off x="4191000" y="6172200"/>
            <a:ext cx="1066800" cy="381000"/>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ru-RU" dirty="0" smtClean="0"/>
              <a:t>Виды </a:t>
            </a:r>
            <a:endParaRPr lang="ru-RU" dirty="0"/>
          </a:p>
        </p:txBody>
      </p:sp>
    </p:spTree>
  </p:cSld>
  <p:clrMapOvr>
    <a:overrideClrMapping bg1="lt1" tx1="dk1" bg2="lt2" tx2="dk2" accent1="accent1" accent2="accent2" accent3="accent3" accent4="accent4" accent5="accent5" accent6="accent6" hlink="hlink" folHlink="folHlink"/>
  </p:clrMapOvr>
  <p:transition>
    <p:randomBar/>
    <p:sndAc>
      <p:stSnd>
        <p:snd r:embed="rId3" name="chimes.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alpha val="55000"/>
              </a:schemeClr>
            </a:gs>
            <a:gs pos="25000">
              <a:schemeClr val="bg2">
                <a:tint val="83000"/>
                <a:satMod val="320000"/>
              </a:schemeClr>
            </a:gs>
            <a:gs pos="100000">
              <a:schemeClr val="bg2">
                <a:shade val="15000"/>
                <a:satMod val="32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Autofit/>
          </a:bodyPr>
          <a:lstStyle/>
          <a:p>
            <a:pPr algn="ctr"/>
            <a:r>
              <a:rPr lang="ru-RU" b="1" dirty="0"/>
              <a:t>Виды гимнастических снаряжений:</a:t>
            </a:r>
          </a:p>
        </p:txBody>
      </p:sp>
      <p:sp>
        <p:nvSpPr>
          <p:cNvPr id="43011" name="Rectangle 3"/>
          <p:cNvSpPr>
            <a:spLocks noGrp="1" noChangeArrowheads="1"/>
          </p:cNvSpPr>
          <p:nvPr>
            <p:ph idx="1"/>
          </p:nvPr>
        </p:nvSpPr>
        <p:spPr/>
        <p:txBody>
          <a:bodyPr/>
          <a:lstStyle/>
          <a:p>
            <a:r>
              <a:rPr lang="ru-RU" sz="3600" dirty="0">
                <a:effectLst/>
                <a:hlinkClick r:id="rId4" action="ppaction://hlinksldjump"/>
              </a:rPr>
              <a:t>Кольца;</a:t>
            </a:r>
            <a:endParaRPr lang="ru-RU" sz="3600" dirty="0">
              <a:effectLst/>
            </a:endParaRPr>
          </a:p>
          <a:p>
            <a:r>
              <a:rPr lang="ru-RU" sz="3600" dirty="0">
                <a:solidFill>
                  <a:schemeClr val="accent5">
                    <a:lumMod val="75000"/>
                  </a:schemeClr>
                </a:solidFill>
                <a:effectLst/>
                <a:hlinkClick r:id="rId5" action="ppaction://hlinksldjump"/>
              </a:rPr>
              <a:t>Брусья;</a:t>
            </a:r>
            <a:endParaRPr lang="ru-RU" sz="3600" dirty="0">
              <a:solidFill>
                <a:schemeClr val="accent5">
                  <a:lumMod val="75000"/>
                </a:schemeClr>
              </a:solidFill>
              <a:effectLst/>
            </a:endParaRPr>
          </a:p>
          <a:p>
            <a:r>
              <a:rPr lang="ru-RU" sz="3600" dirty="0">
                <a:solidFill>
                  <a:schemeClr val="accent5">
                    <a:lumMod val="75000"/>
                  </a:schemeClr>
                </a:solidFill>
                <a:effectLst/>
                <a:hlinkClick r:id="rId6" action="ppaction://hlinksldjump"/>
              </a:rPr>
              <a:t>Конь гимнастический</a:t>
            </a:r>
            <a:r>
              <a:rPr lang="ru-RU" sz="3600" dirty="0">
                <a:solidFill>
                  <a:schemeClr val="accent5">
                    <a:lumMod val="75000"/>
                  </a:schemeClr>
                </a:solidFill>
                <a:effectLst/>
              </a:rPr>
              <a:t>;</a:t>
            </a:r>
          </a:p>
          <a:p>
            <a:r>
              <a:rPr lang="ru-RU" sz="3600" dirty="0">
                <a:solidFill>
                  <a:schemeClr val="accent5">
                    <a:lumMod val="75000"/>
                  </a:schemeClr>
                </a:solidFill>
                <a:effectLst/>
                <a:hlinkClick r:id="rId7" action="ppaction://hlinksldjump"/>
              </a:rPr>
              <a:t>Перекладина (турник</a:t>
            </a:r>
            <a:r>
              <a:rPr lang="ru-RU" sz="3600" dirty="0">
                <a:solidFill>
                  <a:schemeClr val="accent5">
                    <a:lumMod val="75000"/>
                  </a:schemeClr>
                </a:solidFill>
                <a:effectLst/>
              </a:rPr>
              <a:t>);</a:t>
            </a:r>
          </a:p>
          <a:p>
            <a:r>
              <a:rPr lang="ru-RU" sz="3600" dirty="0">
                <a:solidFill>
                  <a:schemeClr val="accent5">
                    <a:lumMod val="75000"/>
                  </a:schemeClr>
                </a:solidFill>
                <a:effectLst/>
                <a:hlinkClick r:id="rId8" action="ppaction://hlinksldjump"/>
              </a:rPr>
              <a:t>Мяч гимнастический</a:t>
            </a:r>
            <a:r>
              <a:rPr lang="ru-RU" sz="3600" dirty="0">
                <a:solidFill>
                  <a:schemeClr val="accent5">
                    <a:lumMod val="75000"/>
                  </a:schemeClr>
                </a:solidFill>
                <a:effectLst/>
              </a:rPr>
              <a:t>;</a:t>
            </a:r>
          </a:p>
          <a:p>
            <a:r>
              <a:rPr lang="ru-RU" sz="3600" dirty="0">
                <a:solidFill>
                  <a:schemeClr val="accent5">
                    <a:lumMod val="75000"/>
                  </a:schemeClr>
                </a:solidFill>
                <a:effectLst/>
                <a:hlinkClick r:id="rId9" action="ppaction://hlinksldjump"/>
              </a:rPr>
              <a:t>Хоппер (мяч</a:t>
            </a:r>
            <a:r>
              <a:rPr lang="ru-RU" sz="3600" dirty="0">
                <a:solidFill>
                  <a:schemeClr val="accent5">
                    <a:lumMod val="75000"/>
                  </a:schemeClr>
                </a:solidFill>
                <a:effectLst/>
              </a:rPr>
              <a:t>).</a:t>
            </a:r>
          </a:p>
        </p:txBody>
      </p:sp>
      <p:sp>
        <p:nvSpPr>
          <p:cNvPr id="5" name="Прямоугольник с двумя скругленными соседними углами 4">
            <a:hlinkClick r:id="rId10" action="ppaction://hlinksldjump"/>
          </p:cNvPr>
          <p:cNvSpPr/>
          <p:nvPr/>
        </p:nvSpPr>
        <p:spPr>
          <a:xfrm>
            <a:off x="4114800" y="6096000"/>
            <a:ext cx="1676400" cy="381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снаряжения</a:t>
            </a:r>
            <a:endParaRPr lang="ru-RU" dirty="0"/>
          </a:p>
        </p:txBody>
      </p:sp>
    </p:spTree>
  </p:cSld>
  <p:clrMapOvr>
    <a:overrideClrMapping bg1="lt1" tx1="dk1" bg2="lt2" tx2="dk2" accent1="accent1" accent2="accent2" accent3="accent3" accent4="accent4" accent5="accent5" accent6="accent6" hlink="hlink" folHlink="folHlink"/>
  </p:clrMapOvr>
  <p:transition>
    <p:randomBar/>
    <p:sndAc>
      <p:stSnd>
        <p:snd r:embed="rId3" name="chimes.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381000"/>
            <a:ext cx="8229600" cy="990600"/>
          </a:xfrm>
        </p:spPr>
        <p:txBody>
          <a:bodyPr/>
          <a:lstStyle/>
          <a:p>
            <a:pPr algn="ctr"/>
            <a:r>
              <a:rPr lang="ru-RU" b="1" dirty="0"/>
              <a:t>Кольца</a:t>
            </a:r>
          </a:p>
        </p:txBody>
      </p:sp>
      <p:sp>
        <p:nvSpPr>
          <p:cNvPr id="44035" name="Rectangle 3"/>
          <p:cNvSpPr>
            <a:spLocks noGrp="1" noChangeArrowheads="1"/>
          </p:cNvSpPr>
          <p:nvPr>
            <p:ph idx="1"/>
          </p:nvPr>
        </p:nvSpPr>
        <p:spPr>
          <a:xfrm>
            <a:off x="990600" y="1447800"/>
            <a:ext cx="4648200" cy="5105400"/>
          </a:xfrm>
        </p:spPr>
        <p:txBody>
          <a:bodyPr>
            <a:normAutofit lnSpcReduction="10000"/>
          </a:bodyPr>
          <a:lstStyle/>
          <a:p>
            <a:pPr>
              <a:lnSpc>
                <a:spcPct val="80000"/>
              </a:lnSpc>
              <a:buFont typeface="Wingdings" pitchFamily="2" charset="2"/>
              <a:buNone/>
            </a:pPr>
            <a:r>
              <a:rPr lang="ru-RU" sz="1800" b="1" dirty="0">
                <a:solidFill>
                  <a:schemeClr val="tx2"/>
                </a:solidFill>
                <a:effectLst/>
              </a:rPr>
              <a:t>Кольца</a:t>
            </a:r>
            <a:r>
              <a:rPr lang="ru-RU" sz="1800" dirty="0">
                <a:solidFill>
                  <a:schemeClr val="tx2"/>
                </a:solidFill>
                <a:effectLst/>
              </a:rPr>
              <a:t> </a:t>
            </a:r>
            <a:r>
              <a:rPr lang="ru-RU" sz="1800" dirty="0">
                <a:effectLst/>
              </a:rPr>
              <a:t>— один из снарядов в спортивной гимнастике. Упражнения на кольцах входят в Кольца — подвижный снаряд, представляющий собой два кольца из недеформируемого материала, подвешенные на высоте на специальных тросах.</a:t>
            </a:r>
          </a:p>
          <a:p>
            <a:pPr>
              <a:lnSpc>
                <a:spcPct val="80000"/>
              </a:lnSpc>
              <a:buFont typeface="Wingdings" pitchFamily="2" charset="2"/>
              <a:buNone/>
            </a:pPr>
            <a:r>
              <a:rPr lang="ru-RU" sz="1800" dirty="0">
                <a:effectLst/>
              </a:rPr>
              <a:t>В современной программе Олимпийских игр проводятся соревнования по упражнениям на кольцах среди мужчин, в которых разыгрывается комплект медалей; также соревнования на кольцах входят в программу командного и абсолютного первенства среди мужчин.</a:t>
            </a:r>
          </a:p>
          <a:p>
            <a:pPr>
              <a:lnSpc>
                <a:spcPct val="80000"/>
              </a:lnSpc>
              <a:buFont typeface="Wingdings" pitchFamily="2" charset="2"/>
              <a:buNone/>
            </a:pPr>
            <a:r>
              <a:rPr lang="ru-RU" sz="1800" dirty="0">
                <a:effectLst/>
              </a:rPr>
              <a:t>Согласно правилам ФИС — Федерации гимнастики — точка подвеса колец должна располагаться на высоте 5,75 метров над уровнем пола, сами кольца — на высоте 2,75 метров. В спокойном состоянии расстояние между кольцами — 50 см, их внутренний диаметр 18 см.грамму мужских соревнований.</a:t>
            </a:r>
          </a:p>
        </p:txBody>
      </p:sp>
      <p:pic>
        <p:nvPicPr>
          <p:cNvPr id="44036" name="Picture 4" descr="220px-Still_rings_1304-01"/>
          <p:cNvPicPr>
            <a:picLocks noChangeAspect="1" noChangeArrowheads="1"/>
          </p:cNvPicPr>
          <p:nvPr/>
        </p:nvPicPr>
        <p:blipFill>
          <a:blip r:embed="rId3" cstate="print"/>
          <a:srcRect/>
          <a:stretch>
            <a:fillRect/>
          </a:stretch>
        </p:blipFill>
        <p:spPr bwMode="auto">
          <a:xfrm>
            <a:off x="5943600" y="1981200"/>
            <a:ext cx="2794000" cy="3492500"/>
          </a:xfrm>
          <a:prstGeom prst="rect">
            <a:avLst/>
          </a:prstGeom>
          <a:noFill/>
        </p:spPr>
      </p:pic>
      <p:sp>
        <p:nvSpPr>
          <p:cNvPr id="6" name="Прямоугольник с двумя скругленными соседними углами 5">
            <a:hlinkClick r:id="rId4" action="ppaction://hlinksldjump"/>
          </p:cNvPr>
          <p:cNvSpPr/>
          <p:nvPr/>
        </p:nvSpPr>
        <p:spPr>
          <a:xfrm>
            <a:off x="4114800" y="6096000"/>
            <a:ext cx="1676400" cy="381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снаряжения</a:t>
            </a:r>
            <a:endParaRPr lang="ru-RU" dirty="0"/>
          </a:p>
        </p:txBody>
      </p:sp>
    </p:spTree>
  </p:cSld>
  <p:clrMapOvr>
    <a:masterClrMapping/>
  </p:clrMapOvr>
  <p:transition>
    <p:randomBar/>
    <p:sndAc>
      <p:stSnd>
        <p:snd r:embed="rId2" name="chimes.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ppt/theme/themeOverride2.xml><?xml version="1.0" encoding="utf-8"?>
<a:themeOverride xmlns:a="http://schemas.openxmlformats.org/drawingml/2006/main">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ppt/theme/themeOverride3.xml><?xml version="1.0" encoding="utf-8"?>
<a:themeOverride xmlns:a="http://schemas.openxmlformats.org/drawingml/2006/main">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ppt/theme/themeOverride4.xml><?xml version="1.0" encoding="utf-8"?>
<a:themeOverride xmlns:a="http://schemas.openxmlformats.org/drawingml/2006/main">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Документ" ma:contentTypeID="0x010100F0ECFB61FE4C2A4BA4F6B187A4DE552C" ma:contentTypeVersion="47" ma:contentTypeDescription="Создание документа." ma:contentTypeScope="" ma:versionID="5ef56c6746a92d3ccedca9e96c9a6afd">
  <xsd:schema xmlns:xsd="http://www.w3.org/2001/XMLSchema" xmlns:xs="http://www.w3.org/2001/XMLSchema" xmlns:p="http://schemas.microsoft.com/office/2006/metadata/properties" targetNamespace="http://schemas.microsoft.com/office/2006/metadata/properties" ma:root="true" ma:fieldsID="02f955febea7e716b4e91cddba17110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Тип контента"/>
        <xsd:element ref="dc:title" minOccurs="0" maxOccurs="1" ma:index="4" ma:displayName="Название"/>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4982A5-70CB-415F-BBF3-3B4E9B8FB805}">
  <ds:schemaRefs>
    <ds:schemaRef ds:uri="http://schemas.microsoft.com/sharepoint/v3/contenttype/forms"/>
  </ds:schemaRefs>
</ds:datastoreItem>
</file>

<file path=customXml/itemProps2.xml><?xml version="1.0" encoding="utf-8"?>
<ds:datastoreItem xmlns:ds="http://schemas.openxmlformats.org/officeDocument/2006/customXml" ds:itemID="{011790EA-D5D9-46BF-93F7-F3FCB939B5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129</TotalTime>
  <Words>528</Words>
  <Application>Microsoft Office PowerPoint</Application>
  <PresentationFormat>Экран (4:3)</PresentationFormat>
  <Paragraphs>62</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Солнцестояние</vt:lpstr>
      <vt:lpstr>Гимнастика</vt:lpstr>
      <vt:lpstr>Слайд 2</vt:lpstr>
      <vt:lpstr>Виды гимнастики:   - спортивная;   - художественная;   - командная;   - спортивная акробатика.</vt:lpstr>
      <vt:lpstr>Спортивная гимнастика</vt:lpstr>
      <vt:lpstr>Художественная гимнастика</vt:lpstr>
      <vt:lpstr>Командная гимнастика</vt:lpstr>
      <vt:lpstr>Спортивная акробатика</vt:lpstr>
      <vt:lpstr>Виды гимнастических снаряжений:</vt:lpstr>
      <vt:lpstr>Кольца</vt:lpstr>
      <vt:lpstr>Брусья</vt:lpstr>
      <vt:lpstr>Конь</vt:lpstr>
      <vt:lpstr>Перекладина</vt:lpstr>
      <vt:lpstr>Гимнастический мяч</vt:lpstr>
      <vt:lpstr>Хоппер</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ADMIN</cp:lastModifiedBy>
  <cp:revision>11</cp:revision>
  <cp:lastPrinted>1601-01-01T00:00:00Z</cp:lastPrinted>
  <dcterms:created xsi:type="dcterms:W3CDTF">1601-01-01T00:00:00Z</dcterms:created>
  <dcterms:modified xsi:type="dcterms:W3CDTF">2022-12-04T15:12:57Z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