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2" r:id="rId5"/>
    <p:sldId id="273" r:id="rId6"/>
    <p:sldId id="261" r:id="rId7"/>
    <p:sldId id="263" r:id="rId8"/>
    <p:sldId id="264" r:id="rId9"/>
    <p:sldId id="265" r:id="rId10"/>
    <p:sldId id="266" r:id="rId11"/>
    <p:sldId id="267" r:id="rId12"/>
    <p:sldId id="268" r:id="rId13"/>
    <p:sldId id="269" r:id="rId14"/>
    <p:sldId id="270" r:id="rId15"/>
    <p:sldId id="271" r:id="rId16"/>
    <p:sldId id="274" r:id="rId17"/>
    <p:sldId id="275" r:id="rId18"/>
    <p:sldId id="276"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5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slow">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ransition spd="slow">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ransition spd="slow">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26.12.2021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ransition spd="slow">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26.12.2021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wipe/>
  </p:transition>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1" cy="6858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extBox 1"/>
          <p:cNvSpPr txBox="1"/>
          <p:nvPr/>
        </p:nvSpPr>
        <p:spPr>
          <a:xfrm>
            <a:off x="539551" y="836713"/>
            <a:ext cx="8136905" cy="6524863"/>
          </a:xfrm>
          <a:prstGeom prst="rect">
            <a:avLst/>
          </a:prstGeom>
          <a:noFill/>
        </p:spPr>
        <p:txBody>
          <a:bodyPr wrap="square" rtlCol="0">
            <a:spAutoFit/>
          </a:bodyPr>
          <a:lstStyle/>
          <a:p>
            <a:endParaRPr lang="ru-RU" dirty="0" smtClean="0"/>
          </a:p>
          <a:p>
            <a:r>
              <a:rPr lang="ru-RU" dirty="0" smtClean="0"/>
              <a:t>                                            </a:t>
            </a:r>
          </a:p>
          <a:p>
            <a:endParaRPr lang="ru-RU" dirty="0"/>
          </a:p>
          <a:p>
            <a:r>
              <a:rPr lang="ru-RU" sz="2400" i="1" dirty="0" smtClean="0"/>
              <a:t>                       </a:t>
            </a:r>
          </a:p>
          <a:p>
            <a:r>
              <a:rPr lang="ru-RU" sz="2400" i="1" dirty="0"/>
              <a:t> </a:t>
            </a:r>
            <a:r>
              <a:rPr lang="ru-RU" sz="2400" i="1" dirty="0" smtClean="0"/>
              <a:t>                    </a:t>
            </a:r>
          </a:p>
          <a:p>
            <a:r>
              <a:rPr lang="ru-RU" sz="2400" i="1" dirty="0"/>
              <a:t> </a:t>
            </a:r>
            <a:r>
              <a:rPr lang="ru-RU" sz="2400" i="1" dirty="0" smtClean="0"/>
              <a:t>            </a:t>
            </a:r>
            <a:r>
              <a:rPr lang="ru-RU" sz="3200" i="1" dirty="0" smtClean="0"/>
              <a:t>Играйте вместе с детьми</a:t>
            </a:r>
          </a:p>
          <a:p>
            <a:endParaRPr lang="ru-RU" sz="2400" i="1" dirty="0" smtClean="0"/>
          </a:p>
          <a:p>
            <a:r>
              <a:rPr lang="ru-RU" sz="2000" i="1" dirty="0"/>
              <a:t> </a:t>
            </a:r>
            <a:r>
              <a:rPr lang="ru-RU" sz="2000" i="1" dirty="0" smtClean="0"/>
              <a:t>   </a:t>
            </a:r>
            <a:r>
              <a:rPr lang="ru-RU" sz="2000" dirty="0"/>
              <a:t> </a:t>
            </a:r>
            <a:r>
              <a:rPr lang="ru-RU" sz="2000" dirty="0" smtClean="0"/>
              <a:t>       для </a:t>
            </a:r>
            <a:r>
              <a:rPr lang="ru-RU" sz="2000" dirty="0" smtClean="0"/>
              <a:t>воспитателей и родителей</a:t>
            </a:r>
            <a:r>
              <a:rPr lang="ru-RU" sz="2000" dirty="0" smtClean="0"/>
              <a:t> </a:t>
            </a:r>
            <a:r>
              <a:rPr lang="ru-RU" sz="2000" dirty="0" smtClean="0"/>
              <a:t>младших дошкольников</a:t>
            </a:r>
          </a:p>
          <a:p>
            <a:pPr lvl="1"/>
            <a:r>
              <a:rPr lang="ru-RU" sz="2000" b="1" i="1" dirty="0" smtClean="0"/>
              <a:t>БДОУ г.Омска « Центр развития ребёнка – детский сад № 38</a:t>
            </a:r>
            <a:r>
              <a:rPr lang="ru-RU" sz="2000" dirty="0" smtClean="0"/>
              <a:t>»</a:t>
            </a:r>
          </a:p>
          <a:p>
            <a:endParaRPr lang="ru-RU" sz="2000" i="1" dirty="0" smtClean="0"/>
          </a:p>
          <a:p>
            <a:pPr lvl="6"/>
            <a:r>
              <a:rPr lang="ru-RU" smtClean="0"/>
              <a:t>                                                            </a:t>
            </a:r>
            <a:r>
              <a:rPr lang="ru-RU" dirty="0" smtClean="0"/>
              <a:t>Подготовила : воспитатель Лебедева Т.В.</a:t>
            </a:r>
          </a:p>
          <a:p>
            <a:endParaRPr lang="ru-RU" dirty="0" smtClean="0"/>
          </a:p>
          <a:p>
            <a:r>
              <a:rPr lang="ru-RU" dirty="0" smtClean="0"/>
              <a:t>                                                          .</a:t>
            </a:r>
          </a:p>
          <a:p>
            <a:endParaRPr lang="ru-RU" dirty="0"/>
          </a:p>
          <a:p>
            <a:endParaRPr lang="ru-RU" dirty="0" smtClean="0"/>
          </a:p>
          <a:p>
            <a:endParaRPr lang="ru-RU" dirty="0"/>
          </a:p>
          <a:p>
            <a:endParaRPr lang="ru-RU" dirty="0" smtClean="0"/>
          </a:p>
          <a:p>
            <a:endParaRPr lang="ru-RU" dirty="0"/>
          </a:p>
          <a:p>
            <a:r>
              <a:rPr lang="ru-RU" dirty="0" smtClean="0"/>
              <a:t>                                              Бохан, 2016г.</a:t>
            </a:r>
            <a:endParaRPr lang="ru-RU" dirty="0"/>
          </a:p>
        </p:txBody>
      </p:sp>
    </p:spTree>
    <p:extLst>
      <p:ext uri="{BB962C8B-B14F-4D97-AF65-F5344CB8AC3E}">
        <p14:creationId xmlns="" xmlns:p14="http://schemas.microsoft.com/office/powerpoint/2010/main" val="501404955"/>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8136904" cy="646331"/>
          </a:xfrm>
          <a:prstGeom prst="rect">
            <a:avLst/>
          </a:prstGeom>
        </p:spPr>
        <p:txBody>
          <a:bodyPr wrap="square">
            <a:spAutoFit/>
          </a:bodyPr>
          <a:lstStyle/>
          <a:p>
            <a:r>
              <a:rPr lang="ru-RU" dirty="0"/>
              <a:t>4. Выкладывание, перебирание косточек, фасоли, крупных семян, фигурных макарон.</a:t>
            </a:r>
          </a:p>
        </p:txBody>
      </p:sp>
      <p:pic>
        <p:nvPicPr>
          <p:cNvPr id="3" name="Рисунок 2" descr="http://ds1-skazka.narod.ru/roditel/motorika/image016.jpg"/>
          <p:cNvPicPr/>
          <p:nvPr/>
        </p:nvPicPr>
        <p:blipFill>
          <a:blip r:embed="rId2" cstate="print"/>
          <a:srcRect/>
          <a:stretch>
            <a:fillRect/>
          </a:stretch>
        </p:blipFill>
        <p:spPr bwMode="auto">
          <a:xfrm>
            <a:off x="2314892" y="1736090"/>
            <a:ext cx="4633372" cy="3853150"/>
          </a:xfrm>
          <a:prstGeom prst="rect">
            <a:avLst/>
          </a:prstGeom>
          <a:noFill/>
          <a:ln w="9525">
            <a:noFill/>
            <a:miter lim="800000"/>
            <a:headEnd/>
            <a:tailEnd/>
          </a:ln>
        </p:spPr>
      </p:pic>
    </p:spTree>
    <p:extLst>
      <p:ext uri="{BB962C8B-B14F-4D97-AF65-F5344CB8AC3E}">
        <p14:creationId xmlns="" xmlns:p14="http://schemas.microsoft.com/office/powerpoint/2010/main" val="21138296"/>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ds1-skazka.narod.ru/roditel/motorika/image018.jpg"/>
          <p:cNvPicPr/>
          <p:nvPr/>
        </p:nvPicPr>
        <p:blipFill>
          <a:blip r:embed="rId2" cstate="print"/>
          <a:srcRect/>
          <a:stretch>
            <a:fillRect/>
          </a:stretch>
        </p:blipFill>
        <p:spPr bwMode="auto">
          <a:xfrm>
            <a:off x="2314892" y="1736090"/>
            <a:ext cx="4705380" cy="4069174"/>
          </a:xfrm>
          <a:prstGeom prst="rect">
            <a:avLst/>
          </a:prstGeom>
          <a:noFill/>
          <a:ln w="9525">
            <a:noFill/>
            <a:miter lim="800000"/>
            <a:headEnd/>
            <a:tailEnd/>
          </a:ln>
        </p:spPr>
      </p:pic>
      <p:sp>
        <p:nvSpPr>
          <p:cNvPr id="3" name="Прямоугольник 2"/>
          <p:cNvSpPr/>
          <p:nvPr/>
        </p:nvSpPr>
        <p:spPr>
          <a:xfrm>
            <a:off x="467544" y="620689"/>
            <a:ext cx="8136904" cy="369332"/>
          </a:xfrm>
          <a:prstGeom prst="rect">
            <a:avLst/>
          </a:prstGeom>
        </p:spPr>
        <p:txBody>
          <a:bodyPr wrap="square">
            <a:spAutoFit/>
          </a:bodyPr>
          <a:lstStyle/>
          <a:p>
            <a:r>
              <a:rPr lang="ru-RU" dirty="0"/>
              <a:t>5. Игры с прищепками. Потребуются прищепки и картон, крышки, кольца.</a:t>
            </a:r>
          </a:p>
        </p:txBody>
      </p:sp>
    </p:spTree>
    <p:extLst>
      <p:ext uri="{BB962C8B-B14F-4D97-AF65-F5344CB8AC3E}">
        <p14:creationId xmlns="" xmlns:p14="http://schemas.microsoft.com/office/powerpoint/2010/main" val="3297750612"/>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620689"/>
            <a:ext cx="8064896" cy="923330"/>
          </a:xfrm>
          <a:prstGeom prst="rect">
            <a:avLst/>
          </a:prstGeom>
        </p:spPr>
        <p:txBody>
          <a:bodyPr wrap="square">
            <a:spAutoFit/>
          </a:bodyPr>
          <a:lstStyle/>
          <a:p>
            <a:r>
              <a:rPr lang="ru-RU" dirty="0"/>
              <a:t>6. Откручивание и закручивание крышек. Потребуются горлышки и крышки от пластиковых бутылок, плотная основа (линолеум, картон), всевозможные баночки с резьбовой закруткой.</a:t>
            </a:r>
          </a:p>
        </p:txBody>
      </p:sp>
      <p:pic>
        <p:nvPicPr>
          <p:cNvPr id="3" name="Рисунок 2" descr="http://ds1-skazka.narod.ru/roditel/motorika/image020.jpg"/>
          <p:cNvPicPr/>
          <p:nvPr/>
        </p:nvPicPr>
        <p:blipFill>
          <a:blip r:embed="rId2" cstate="print"/>
          <a:srcRect/>
          <a:stretch>
            <a:fillRect/>
          </a:stretch>
        </p:blipFill>
        <p:spPr bwMode="auto">
          <a:xfrm>
            <a:off x="2314892" y="1736090"/>
            <a:ext cx="4514215" cy="3385820"/>
          </a:xfrm>
          <a:prstGeom prst="rect">
            <a:avLst/>
          </a:prstGeom>
          <a:noFill/>
          <a:ln w="9525">
            <a:noFill/>
            <a:miter lim="800000"/>
            <a:headEnd/>
            <a:tailEnd/>
          </a:ln>
        </p:spPr>
      </p:pic>
      <p:sp>
        <p:nvSpPr>
          <p:cNvPr id="4" name="Прямоугольник 3"/>
          <p:cNvSpPr/>
          <p:nvPr/>
        </p:nvSpPr>
        <p:spPr>
          <a:xfrm rot="10800000" flipV="1">
            <a:off x="611560" y="5525543"/>
            <a:ext cx="8208912" cy="369332"/>
          </a:xfrm>
          <a:prstGeom prst="rect">
            <a:avLst/>
          </a:prstGeom>
        </p:spPr>
        <p:txBody>
          <a:bodyPr wrap="square">
            <a:spAutoFit/>
          </a:bodyPr>
          <a:lstStyle/>
          <a:p>
            <a:r>
              <a:rPr lang="ru-RU" dirty="0"/>
              <a:t>Можно попутно учить детей порядковому счету, ориентированию в цвете.</a:t>
            </a:r>
          </a:p>
        </p:txBody>
      </p:sp>
    </p:spTree>
    <p:extLst>
      <p:ext uri="{BB962C8B-B14F-4D97-AF65-F5344CB8AC3E}">
        <p14:creationId xmlns="" xmlns:p14="http://schemas.microsoft.com/office/powerpoint/2010/main" val="3279399611"/>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548681"/>
            <a:ext cx="7848872" cy="369332"/>
          </a:xfrm>
          <a:prstGeom prst="rect">
            <a:avLst/>
          </a:prstGeom>
        </p:spPr>
        <p:txBody>
          <a:bodyPr wrap="square">
            <a:spAutoFit/>
          </a:bodyPr>
          <a:lstStyle/>
          <a:p>
            <a:r>
              <a:rPr lang="ru-RU" dirty="0"/>
              <a:t>7</a:t>
            </a:r>
            <a:r>
              <a:rPr lang="ru-RU" dirty="0" smtClean="0"/>
              <a:t>. </a:t>
            </a:r>
            <a:r>
              <a:rPr lang="ru-RU" dirty="0"/>
              <a:t>Нанизывание бусин, колечек, пуговиц и любых форм с отверстиями.</a:t>
            </a:r>
          </a:p>
        </p:txBody>
      </p:sp>
      <p:pic>
        <p:nvPicPr>
          <p:cNvPr id="3" name="Рисунок 2" descr="http://ds1-skazka.narod.ru/roditel/motorika/image028.jpg"/>
          <p:cNvPicPr/>
          <p:nvPr/>
        </p:nvPicPr>
        <p:blipFill>
          <a:blip r:embed="rId2" cstate="print"/>
          <a:srcRect/>
          <a:stretch>
            <a:fillRect/>
          </a:stretch>
        </p:blipFill>
        <p:spPr bwMode="auto">
          <a:xfrm>
            <a:off x="445242" y="1556792"/>
            <a:ext cx="3550694" cy="2484998"/>
          </a:xfrm>
          <a:prstGeom prst="rect">
            <a:avLst/>
          </a:prstGeom>
          <a:noFill/>
          <a:ln w="9525">
            <a:noFill/>
            <a:miter lim="800000"/>
            <a:headEnd/>
            <a:tailEnd/>
          </a:ln>
        </p:spPr>
      </p:pic>
      <p:pic>
        <p:nvPicPr>
          <p:cNvPr id="4" name="Рисунок 3" descr="http://ds1-skazka.narod.ru/roditel/motorika/image030.jpg"/>
          <p:cNvPicPr/>
          <p:nvPr/>
        </p:nvPicPr>
        <p:blipFill>
          <a:blip r:embed="rId3" cstate="print"/>
          <a:srcRect/>
          <a:stretch>
            <a:fillRect/>
          </a:stretch>
        </p:blipFill>
        <p:spPr bwMode="auto">
          <a:xfrm>
            <a:off x="4788024" y="1556792"/>
            <a:ext cx="3600400" cy="2484998"/>
          </a:xfrm>
          <a:prstGeom prst="rect">
            <a:avLst/>
          </a:prstGeom>
          <a:noFill/>
          <a:ln w="9525">
            <a:noFill/>
            <a:miter lim="800000"/>
            <a:headEnd/>
            <a:tailEnd/>
          </a:ln>
        </p:spPr>
      </p:pic>
      <p:pic>
        <p:nvPicPr>
          <p:cNvPr id="5" name="Рисунок 4" descr="http://ds1-skazka.narod.ru/roditel/motorika/image032.jpg"/>
          <p:cNvPicPr/>
          <p:nvPr/>
        </p:nvPicPr>
        <p:blipFill>
          <a:blip r:embed="rId4" cstate="print"/>
          <a:srcRect/>
          <a:stretch>
            <a:fillRect/>
          </a:stretch>
        </p:blipFill>
        <p:spPr bwMode="auto">
          <a:xfrm>
            <a:off x="2267744" y="4221088"/>
            <a:ext cx="3913291" cy="2448272"/>
          </a:xfrm>
          <a:prstGeom prst="rect">
            <a:avLst/>
          </a:prstGeom>
          <a:noFill/>
          <a:ln w="9525">
            <a:noFill/>
            <a:miter lim="800000"/>
            <a:headEnd/>
            <a:tailEnd/>
          </a:ln>
        </p:spPr>
      </p:pic>
    </p:spTree>
    <p:extLst>
      <p:ext uri="{BB962C8B-B14F-4D97-AF65-F5344CB8AC3E}">
        <p14:creationId xmlns="" xmlns:p14="http://schemas.microsoft.com/office/powerpoint/2010/main" val="47918476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08720"/>
            <a:ext cx="7776864" cy="369332"/>
          </a:xfrm>
          <a:prstGeom prst="rect">
            <a:avLst/>
          </a:prstGeom>
        </p:spPr>
        <p:txBody>
          <a:bodyPr wrap="square">
            <a:spAutoFit/>
          </a:bodyPr>
          <a:lstStyle/>
          <a:p>
            <a:r>
              <a:rPr lang="ru-RU" dirty="0"/>
              <a:t>8</a:t>
            </a:r>
            <a:r>
              <a:rPr lang="ru-RU" dirty="0" smtClean="0"/>
              <a:t>. </a:t>
            </a:r>
            <a:r>
              <a:rPr lang="ru-RU" dirty="0"/>
              <a:t>Плетение косичек.</a:t>
            </a:r>
          </a:p>
        </p:txBody>
      </p:sp>
      <p:pic>
        <p:nvPicPr>
          <p:cNvPr id="3" name="Рисунок 2" descr="http://ds1-skazka.narod.ru/roditel/motorika/14.jpg"/>
          <p:cNvPicPr/>
          <p:nvPr/>
        </p:nvPicPr>
        <p:blipFill>
          <a:blip r:embed="rId2" cstate="print"/>
          <a:srcRect/>
          <a:stretch>
            <a:fillRect/>
          </a:stretch>
        </p:blipFill>
        <p:spPr bwMode="auto">
          <a:xfrm>
            <a:off x="611561" y="1628800"/>
            <a:ext cx="3744416" cy="2808311"/>
          </a:xfrm>
          <a:prstGeom prst="rect">
            <a:avLst/>
          </a:prstGeom>
          <a:noFill/>
          <a:ln w="9525">
            <a:noFill/>
            <a:miter lim="800000"/>
            <a:headEnd/>
            <a:tailEnd/>
          </a:ln>
        </p:spPr>
      </p:pic>
      <p:sp>
        <p:nvSpPr>
          <p:cNvPr id="4" name="Прямоугольник 3"/>
          <p:cNvSpPr/>
          <p:nvPr/>
        </p:nvSpPr>
        <p:spPr>
          <a:xfrm>
            <a:off x="4644008" y="908720"/>
            <a:ext cx="3960440" cy="1200329"/>
          </a:xfrm>
          <a:prstGeom prst="rect">
            <a:avLst/>
          </a:prstGeom>
        </p:spPr>
        <p:txBody>
          <a:bodyPr wrap="square">
            <a:spAutoFit/>
          </a:bodyPr>
          <a:lstStyle/>
          <a:p>
            <a:r>
              <a:rPr lang="ru-RU" dirty="0"/>
              <a:t>9</a:t>
            </a:r>
            <a:r>
              <a:rPr lang="ru-RU" dirty="0" smtClean="0"/>
              <a:t>. </a:t>
            </a:r>
            <a:r>
              <a:rPr lang="ru-RU" dirty="0"/>
              <a:t>Проталкивание мягких шероховатых предметов, кусочков ткани, ленточек в различные отверстия и тоннели пальчиками.</a:t>
            </a:r>
          </a:p>
        </p:txBody>
      </p:sp>
      <p:pic>
        <p:nvPicPr>
          <p:cNvPr id="5" name="Рисунок 4" descr="http://ds1-skazka.narod.ru/roditel/motorika/15.jpg"/>
          <p:cNvPicPr/>
          <p:nvPr/>
        </p:nvPicPr>
        <p:blipFill>
          <a:blip r:embed="rId3" cstate="print"/>
          <a:srcRect/>
          <a:stretch>
            <a:fillRect/>
          </a:stretch>
        </p:blipFill>
        <p:spPr bwMode="auto">
          <a:xfrm>
            <a:off x="4788024" y="2780927"/>
            <a:ext cx="3843358" cy="2844017"/>
          </a:xfrm>
          <a:prstGeom prst="rect">
            <a:avLst/>
          </a:prstGeom>
          <a:noFill/>
          <a:ln w="9525">
            <a:noFill/>
            <a:miter lim="800000"/>
            <a:headEnd/>
            <a:tailEnd/>
          </a:ln>
        </p:spPr>
      </p:pic>
    </p:spTree>
    <p:extLst>
      <p:ext uri="{BB962C8B-B14F-4D97-AF65-F5344CB8AC3E}">
        <p14:creationId xmlns="" xmlns:p14="http://schemas.microsoft.com/office/powerpoint/2010/main" val="3661706388"/>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764704"/>
            <a:ext cx="7272808" cy="1200329"/>
          </a:xfrm>
          <a:prstGeom prst="rect">
            <a:avLst/>
          </a:prstGeom>
        </p:spPr>
        <p:txBody>
          <a:bodyPr wrap="square">
            <a:spAutoFit/>
          </a:bodyPr>
          <a:lstStyle/>
          <a:p>
            <a:r>
              <a:rPr lang="ru-RU" dirty="0"/>
              <a:t>Каждый из этих приемов направлен на развитие ребенка: его костно-мышечного аппарата, сенсорной чувствительности, зрительно-моторной координации, произвольного внимания, навыков психорегуляции.</a:t>
            </a:r>
          </a:p>
        </p:txBody>
      </p:sp>
      <p:sp>
        <p:nvSpPr>
          <p:cNvPr id="3" name="Прямоугольник 2"/>
          <p:cNvSpPr/>
          <p:nvPr/>
        </p:nvSpPr>
        <p:spPr>
          <a:xfrm>
            <a:off x="899592" y="2492897"/>
            <a:ext cx="7272808" cy="2862322"/>
          </a:xfrm>
          <a:prstGeom prst="rect">
            <a:avLst/>
          </a:prstGeom>
        </p:spPr>
        <p:txBody>
          <a:bodyPr wrap="square">
            <a:spAutoFit/>
          </a:bodyPr>
          <a:lstStyle/>
          <a:p>
            <a:r>
              <a:rPr lang="ru-RU" b="1" i="1" dirty="0"/>
              <a:t>Значение игр для развития мелкой моторики. </a:t>
            </a:r>
            <a:endParaRPr lang="ru-RU" dirty="0"/>
          </a:p>
          <a:p>
            <a:r>
              <a:rPr lang="ru-RU" dirty="0"/>
              <a:t>Игры и упражнения на развитие мелкой моторики являются мощным средством поддержания тонуса и работоспособности коры головного мозга. В их процессе у детей улучшаются внимание, память, слуховое и зрительное восприятие, воспитывается усидчивость, формируется игровая и учебно-практическая деятельность. Систематические упражнения помогают также выработать навыки самоконтроля и саморегуляции движений рук не только под контролем зрения, но и при участии осязания, тактильно-двигательных ощущений. </a:t>
            </a:r>
          </a:p>
        </p:txBody>
      </p:sp>
    </p:spTree>
    <p:extLst>
      <p:ext uri="{BB962C8B-B14F-4D97-AF65-F5344CB8AC3E}">
        <p14:creationId xmlns="" xmlns:p14="http://schemas.microsoft.com/office/powerpoint/2010/main" val="3692069233"/>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548681"/>
            <a:ext cx="7992888" cy="2031325"/>
          </a:xfrm>
          <a:prstGeom prst="rect">
            <a:avLst/>
          </a:prstGeom>
        </p:spPr>
        <p:txBody>
          <a:bodyPr wrap="square">
            <a:spAutoFit/>
          </a:bodyPr>
          <a:lstStyle/>
          <a:p>
            <a:r>
              <a:rPr lang="ru-RU" dirty="0"/>
              <a:t>Младшие дошкольник 2-4 лет не только не умеют играть вместе, они не умеют играть самостоятельно. Малыш обычно бесцельно возит взад-вперёд машину, не находя ей большего применения, он её быстро бросает, требует новую игрушку. Самостоятельность в игре формируется постепенно, в процессе игрового общения со взрослыми, со старшими детьми, с ровесниками. Развитие самостоятельности во многом зависит от того, как организована жизнь ребёнка в игре. </a:t>
            </a:r>
          </a:p>
        </p:txBody>
      </p:sp>
      <p:sp>
        <p:nvSpPr>
          <p:cNvPr id="3" name="Прямоугольник 2"/>
          <p:cNvSpPr/>
          <p:nvPr/>
        </p:nvSpPr>
        <p:spPr>
          <a:xfrm>
            <a:off x="683568" y="2852936"/>
            <a:ext cx="7848872" cy="2585323"/>
          </a:xfrm>
          <a:prstGeom prst="rect">
            <a:avLst/>
          </a:prstGeom>
        </p:spPr>
        <p:txBody>
          <a:bodyPr wrap="square">
            <a:spAutoFit/>
          </a:bodyPr>
          <a:lstStyle/>
          <a:p>
            <a:r>
              <a:rPr lang="ru-RU" dirty="0"/>
              <a:t>Кто-то из старших членов семьи, включаясь в игру, может стать связующим звеном между детьми, учить их играть вместе. Партнёры-организаторы также могут играть вместе. Обычно каждый навязывает другому свою тему игры, стремясь быть в главной роли. В этом случае без помощи взрослого не обойтись. Можно выполнить главную роль по очереди, взрослому можно взять второстепенную роль. Совместные игры родителей с детьми духовно и эмоционально обогащает детей, удовлетворяют потребность в общении с близкими людьми, укрепляют веру в свои силы.</a:t>
            </a:r>
          </a:p>
        </p:txBody>
      </p:sp>
    </p:spTree>
    <p:extLst>
      <p:ext uri="{BB962C8B-B14F-4D97-AF65-F5344CB8AC3E}">
        <p14:creationId xmlns="" xmlns:p14="http://schemas.microsoft.com/office/powerpoint/2010/main" val="2036313524"/>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48681"/>
            <a:ext cx="7704856" cy="2862322"/>
          </a:xfrm>
          <a:prstGeom prst="rect">
            <a:avLst/>
          </a:prstGeom>
        </p:spPr>
        <p:txBody>
          <a:bodyPr wrap="square">
            <a:spAutoFit/>
          </a:bodyPr>
          <a:lstStyle/>
          <a:p>
            <a:r>
              <a:rPr lang="ru-RU" dirty="0"/>
              <a:t>Участие взрослых в играх детей может быть разным. Если ребёнку только что купили игрушку, и он знает, как ей играть, лучше предоставить ему возможность действовать самостоятельно. Но скоро опыт ребёнка истощается. Игрушка становится не интересной. Здесь нужна помощь старших, подсказать новое игровое действие, показать их, предложить дополнительный игровой материал к сложившейся игре. Играя вместе с ребёнком, родителям важно следить за своим планом. Ровный, спокойный, доброжелательный тон равного по игре партнёра вселяет ребёнку уверенность в том, что его понимают, с ним хотят играть.</a:t>
            </a:r>
          </a:p>
        </p:txBody>
      </p:sp>
      <p:sp>
        <p:nvSpPr>
          <p:cNvPr id="3" name="Прямоугольник 2"/>
          <p:cNvSpPr/>
          <p:nvPr/>
        </p:nvSpPr>
        <p:spPr>
          <a:xfrm>
            <a:off x="755576" y="3645024"/>
            <a:ext cx="7704856" cy="1477328"/>
          </a:xfrm>
          <a:prstGeom prst="rect">
            <a:avLst/>
          </a:prstGeom>
        </p:spPr>
        <p:txBody>
          <a:bodyPr wrap="square">
            <a:spAutoFit/>
          </a:bodyPr>
          <a:lstStyle/>
          <a:p>
            <a:r>
              <a:rPr lang="ru-RU" dirty="0"/>
              <a:t>Если у дошкольника, особенно у маленького, есть игровой уголок, то время от времени ему следует разрешать играть в комнате, где собирается вечерами семья, в кухне, в комнате бабушки, где новая обстановка, где всё интересно. Новая обстановка рождает новые игровые действия, сюжеты.</a:t>
            </a:r>
          </a:p>
        </p:txBody>
      </p:sp>
      <p:sp>
        <p:nvSpPr>
          <p:cNvPr id="4" name="Прямоугольник 3"/>
          <p:cNvSpPr/>
          <p:nvPr/>
        </p:nvSpPr>
        <p:spPr>
          <a:xfrm>
            <a:off x="755576" y="5122352"/>
            <a:ext cx="7848872" cy="1477328"/>
          </a:xfrm>
          <a:prstGeom prst="rect">
            <a:avLst/>
          </a:prstGeom>
        </p:spPr>
        <p:txBody>
          <a:bodyPr wrap="square">
            <a:spAutoFit/>
          </a:bodyPr>
          <a:lstStyle/>
          <a:p>
            <a:r>
              <a:rPr lang="ru-RU" dirty="0"/>
              <a:t>Ребёнок очень рад минутам, подаренным ему родителями в игре. </a:t>
            </a:r>
            <a:r>
              <a:rPr lang="ru-RU" dirty="0" smtClean="0"/>
              <a:t> </a:t>
            </a:r>
            <a:r>
              <a:rPr lang="ru-RU" dirty="0"/>
              <a:t>Чем больше выпадает дорогих минут в обществе близких ему людей, тем </a:t>
            </a:r>
            <a:r>
              <a:rPr lang="ru-RU" dirty="0" smtClean="0"/>
              <a:t>богаче </a:t>
            </a:r>
            <a:r>
              <a:rPr lang="ru-RU" dirty="0"/>
              <a:t>взаимоотношения, общих интересов, любви между ними в дальнейшем.</a:t>
            </a:r>
          </a:p>
          <a:p>
            <a:r>
              <a:rPr lang="ru-RU" dirty="0"/>
              <a:t> </a:t>
            </a:r>
          </a:p>
        </p:txBody>
      </p:sp>
    </p:spTree>
    <p:extLst>
      <p:ext uri="{BB962C8B-B14F-4D97-AF65-F5344CB8AC3E}">
        <p14:creationId xmlns="" xmlns:p14="http://schemas.microsoft.com/office/powerpoint/2010/main" val="3279659342"/>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zdorovie-deti_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051720" y="980728"/>
            <a:ext cx="4505325" cy="3695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2339752" y="5373216"/>
            <a:ext cx="4608512" cy="584775"/>
          </a:xfrm>
          <a:prstGeom prst="rect">
            <a:avLst/>
          </a:prstGeom>
          <a:noFill/>
        </p:spPr>
        <p:txBody>
          <a:bodyPr wrap="square" rtlCol="0">
            <a:spAutoFit/>
          </a:bodyPr>
          <a:lstStyle/>
          <a:p>
            <a:r>
              <a:rPr lang="ru-RU" sz="3200" i="1" dirty="0" smtClean="0">
                <a:solidFill>
                  <a:srgbClr val="00B0F0"/>
                </a:solidFill>
              </a:rPr>
              <a:t>Спасибо за внимание</a:t>
            </a:r>
            <a:endParaRPr lang="ru-RU" sz="3200" i="1" dirty="0">
              <a:solidFill>
                <a:srgbClr val="00B0F0"/>
              </a:solidFill>
            </a:endParaRPr>
          </a:p>
        </p:txBody>
      </p:sp>
    </p:spTree>
    <p:extLst>
      <p:ext uri="{BB962C8B-B14F-4D97-AF65-F5344CB8AC3E}">
        <p14:creationId xmlns="" xmlns:p14="http://schemas.microsoft.com/office/powerpoint/2010/main" val="2716878108"/>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827584" y="908720"/>
            <a:ext cx="7344816" cy="923330"/>
          </a:xfrm>
          <a:prstGeom prst="rect">
            <a:avLst/>
          </a:prstGeom>
        </p:spPr>
        <p:txBody>
          <a:bodyPr wrap="square">
            <a:spAutoFit/>
          </a:bodyPr>
          <a:lstStyle/>
          <a:p>
            <a:r>
              <a:rPr lang="ru-RU" dirty="0"/>
              <a:t>Для ребёнка дошкольного возраста игра является ведущей деятельностью, в которой проходит его психическое развитие, формируется личность в целом.</a:t>
            </a:r>
          </a:p>
        </p:txBody>
      </p:sp>
      <p:sp>
        <p:nvSpPr>
          <p:cNvPr id="4" name="Прямоугольник 3"/>
          <p:cNvSpPr/>
          <p:nvPr/>
        </p:nvSpPr>
        <p:spPr>
          <a:xfrm>
            <a:off x="827584" y="2136339"/>
            <a:ext cx="7488832" cy="1477328"/>
          </a:xfrm>
          <a:prstGeom prst="rect">
            <a:avLst/>
          </a:prstGeom>
        </p:spPr>
        <p:txBody>
          <a:bodyPr wrap="square">
            <a:spAutoFit/>
          </a:bodyPr>
          <a:lstStyle/>
          <a:p>
            <a:r>
              <a:rPr lang="ru-RU" dirty="0"/>
              <a:t>Одним из важных педагогических условий, способствующих развитию игры маленького ребёнка, является подбор игрушек по возрасту. Для малыша игрушка – центр игры, материальная опора. Она наталкивает его на тему игры, рождает новые связи, вызывает желание действовать с ней, обогащает чувственный опыт</a:t>
            </a:r>
          </a:p>
        </p:txBody>
      </p:sp>
      <p:sp>
        <p:nvSpPr>
          <p:cNvPr id="5" name="Прямоугольник 4"/>
          <p:cNvSpPr/>
          <p:nvPr/>
        </p:nvSpPr>
        <p:spPr>
          <a:xfrm rot="10800000" flipV="1">
            <a:off x="827584" y="3868453"/>
            <a:ext cx="7488832" cy="1754326"/>
          </a:xfrm>
          <a:prstGeom prst="rect">
            <a:avLst/>
          </a:prstGeom>
        </p:spPr>
        <p:txBody>
          <a:bodyPr wrap="square">
            <a:spAutoFit/>
          </a:bodyPr>
          <a:lstStyle/>
          <a:p>
            <a:r>
              <a:rPr lang="ru-RU" dirty="0"/>
              <a:t>В игровом хозяйстве ребёнка должны быть разные игрушки: сюжетно-образные (изображающие людей, животных, предметы труда, быта, транспорт и др.), двигательные (различные каталки, коляски, мячи, скакалки, спортивные игрушки), строительные наборы, дидактические (разнообразные башенки, матрёшки, настольные игры).</a:t>
            </a:r>
          </a:p>
        </p:txBody>
      </p:sp>
    </p:spTree>
    <p:extLst>
      <p:ext uri="{BB962C8B-B14F-4D97-AF65-F5344CB8AC3E}">
        <p14:creationId xmlns="" xmlns:p14="http://schemas.microsoft.com/office/powerpoint/2010/main" val="177352212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836712"/>
            <a:ext cx="8136904" cy="923330"/>
          </a:xfrm>
          <a:prstGeom prst="rect">
            <a:avLst/>
          </a:prstGeom>
        </p:spPr>
        <p:txBody>
          <a:bodyPr wrap="square">
            <a:spAutoFit/>
          </a:bodyPr>
          <a:lstStyle/>
          <a:p>
            <a:r>
              <a:rPr lang="ru-RU" dirty="0"/>
              <a:t>Игры со строительным материалом развивают у детей чувство формы, пространства, цвета, воображение, конструктивные способности</a:t>
            </a:r>
            <a:r>
              <a:rPr lang="ru-RU" dirty="0" smtClean="0"/>
              <a:t>.</a:t>
            </a:r>
          </a:p>
          <a:p>
            <a:endParaRPr lang="ru-RU" dirty="0"/>
          </a:p>
        </p:txBody>
      </p:sp>
      <p:sp>
        <p:nvSpPr>
          <p:cNvPr id="3" name="Прямоугольник 2"/>
          <p:cNvSpPr/>
          <p:nvPr/>
        </p:nvSpPr>
        <p:spPr>
          <a:xfrm>
            <a:off x="539552" y="1760042"/>
            <a:ext cx="8136904" cy="1200329"/>
          </a:xfrm>
          <a:prstGeom prst="rect">
            <a:avLst/>
          </a:prstGeom>
        </p:spPr>
        <p:txBody>
          <a:bodyPr wrap="square">
            <a:spAutoFit/>
          </a:bodyPr>
          <a:lstStyle/>
          <a:p>
            <a:r>
              <a:rPr lang="ru-RU" dirty="0"/>
              <a:t>Игры: лото, домино, парные картинки, открывают перед детьми возможность получать удовольствие от игры, развивают память, внимание, наблюдательность, глазомер, мелкие мышцы рук, учатся выдержке, терпению.</a:t>
            </a:r>
          </a:p>
        </p:txBody>
      </p:sp>
      <p:sp>
        <p:nvSpPr>
          <p:cNvPr id="4" name="Прямоугольник 3"/>
          <p:cNvSpPr/>
          <p:nvPr/>
        </p:nvSpPr>
        <p:spPr>
          <a:xfrm>
            <a:off x="539552" y="3284984"/>
            <a:ext cx="8136904" cy="1754326"/>
          </a:xfrm>
          <a:prstGeom prst="rect">
            <a:avLst/>
          </a:prstGeom>
        </p:spPr>
        <p:txBody>
          <a:bodyPr wrap="square">
            <a:spAutoFit/>
          </a:bodyPr>
          <a:lstStyle/>
          <a:p>
            <a:r>
              <a:rPr lang="ru-RU" dirty="0"/>
              <a:t>Весьма ценными являются игры детей с театрализованными игрушками. Они привлекательны своим внешним ярким видом, умением «разговаривать».</a:t>
            </a:r>
          </a:p>
          <a:p>
            <a:r>
              <a:rPr lang="ru-RU" dirty="0"/>
              <a:t>Изготовление всей семьёй плоских фигур из картона, других материалов дают возможность детям самостоятельно разыграть знакомые произведения художественной литературы, придумывать сказки.</a:t>
            </a:r>
          </a:p>
        </p:txBody>
      </p:sp>
    </p:spTree>
    <p:extLst>
      <p:ext uri="{BB962C8B-B14F-4D97-AF65-F5344CB8AC3E}">
        <p14:creationId xmlns="" xmlns:p14="http://schemas.microsoft.com/office/powerpoint/2010/main" val="542523530"/>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908721"/>
            <a:ext cx="7776864" cy="1754326"/>
          </a:xfrm>
          <a:prstGeom prst="rect">
            <a:avLst/>
          </a:prstGeom>
        </p:spPr>
        <p:txBody>
          <a:bodyPr wrap="square">
            <a:spAutoFit/>
          </a:bodyPr>
          <a:lstStyle/>
          <a:p>
            <a:r>
              <a:rPr lang="ru-RU" b="1" dirty="0"/>
              <a:t>Игры-занятия,</a:t>
            </a:r>
            <a:r>
              <a:rPr lang="ru-RU" dirty="0"/>
              <a:t> которые предлагаются детям этого возраста, строятся в основном на действиях ребёнка с разнообразными предметами. Для развития восприятия полезны игры, в которых ребёнку надо будет сравнивать предметы по цвету, форме, величине и находить среди них одинаковые. Иногда при этом требуется не обращать внимание на другие важные особенности предметов, например на их назначение</a:t>
            </a:r>
          </a:p>
        </p:txBody>
      </p:sp>
      <p:sp>
        <p:nvSpPr>
          <p:cNvPr id="3" name="Прямоугольник 2"/>
          <p:cNvSpPr/>
          <p:nvPr/>
        </p:nvSpPr>
        <p:spPr>
          <a:xfrm>
            <a:off x="755576" y="2663047"/>
            <a:ext cx="8064896" cy="2585323"/>
          </a:xfrm>
          <a:prstGeom prst="rect">
            <a:avLst/>
          </a:prstGeom>
        </p:spPr>
        <p:txBody>
          <a:bodyPr wrap="square">
            <a:spAutoFit/>
          </a:bodyPr>
          <a:lstStyle/>
          <a:p>
            <a:r>
              <a:rPr lang="ru-RU" dirty="0"/>
              <a:t>Занимаясь с ребёнком, помните, что его действия лишь только начинают становиться целенаправленными. Малышу ещё очень трудно следовать намеченной цели, он легко отвлекается и переходит от одного занятия к другому. Быстро наступает утомление. Внимание ребёнка может быть сосредоточено одновременно только на небольшом количестве предметов. Интерес легко возникает </a:t>
            </a:r>
            <a:r>
              <a:rPr lang="ru-RU" i="1" dirty="0"/>
              <a:t>(особенно, когда ребёнок видит новые и яркие предметы)</a:t>
            </a:r>
            <a:r>
              <a:rPr lang="ru-RU" dirty="0"/>
              <a:t>, но также легко и пропадает. Поэтому, если вы хотите организовать развивающие игры-занятия, помните три правила</a:t>
            </a:r>
            <a:r>
              <a:rPr lang="ru-RU" dirty="0" smtClean="0"/>
              <a:t>:</a:t>
            </a:r>
            <a:endParaRPr lang="ru-RU" dirty="0"/>
          </a:p>
        </p:txBody>
      </p:sp>
    </p:spTree>
    <p:extLst>
      <p:ext uri="{BB962C8B-B14F-4D97-AF65-F5344CB8AC3E}">
        <p14:creationId xmlns="" xmlns:p14="http://schemas.microsoft.com/office/powerpoint/2010/main" val="2696375761"/>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08720"/>
            <a:ext cx="7920880" cy="2862322"/>
          </a:xfrm>
          <a:prstGeom prst="rect">
            <a:avLst/>
          </a:prstGeom>
        </p:spPr>
        <p:txBody>
          <a:bodyPr wrap="square">
            <a:spAutoFit/>
          </a:bodyPr>
          <a:lstStyle/>
          <a:p>
            <a:r>
              <a:rPr lang="ru-RU" b="1" dirty="0"/>
              <a:t>Правило первое:</a:t>
            </a:r>
            <a:r>
              <a:rPr lang="ru-RU" dirty="0"/>
              <a:t> не давайте малышу для постоянного пользования игрушки, с которыми будете проводить </a:t>
            </a:r>
            <a:r>
              <a:rPr lang="ru-RU" dirty="0" smtClean="0"/>
              <a:t>игры. </a:t>
            </a:r>
          </a:p>
          <a:p>
            <a:endParaRPr lang="ru-RU" dirty="0" smtClean="0"/>
          </a:p>
          <a:p>
            <a:r>
              <a:rPr lang="ru-RU" b="1" dirty="0"/>
              <a:t>В</a:t>
            </a:r>
            <a:r>
              <a:rPr lang="ru-RU" b="1" dirty="0" smtClean="0"/>
              <a:t>торое</a:t>
            </a:r>
            <a:r>
              <a:rPr lang="ru-RU" b="1" dirty="0"/>
              <a:t>:</a:t>
            </a:r>
            <a:r>
              <a:rPr lang="ru-RU" dirty="0"/>
              <a:t> во время игры ребёнка не должны отвлекать посторонние предметы. Все лишнее нужно убрать из поля зрения малыша</a:t>
            </a:r>
            <a:r>
              <a:rPr lang="ru-RU" dirty="0" smtClean="0"/>
              <a:t>.</a:t>
            </a:r>
          </a:p>
          <a:p>
            <a:endParaRPr lang="ru-RU" dirty="0"/>
          </a:p>
          <a:p>
            <a:r>
              <a:rPr lang="ru-RU" b="1" dirty="0"/>
              <a:t>Правило третье:</a:t>
            </a:r>
            <a:r>
              <a:rPr lang="ru-RU" dirty="0"/>
              <a:t> пусть игры будут достаточно простыми и совсем короткими. Даже 5 минут вполне достаточно! Но всегда стремитесь, чтобы ребёнок довёл начатое дело до конца. А после этого смените игру на новую - и вы увидите, что внимание ребёнка снова оживёт.</a:t>
            </a:r>
          </a:p>
        </p:txBody>
      </p:sp>
      <p:sp>
        <p:nvSpPr>
          <p:cNvPr id="3" name="Прямоугольник 2"/>
          <p:cNvSpPr/>
          <p:nvPr/>
        </p:nvSpPr>
        <p:spPr>
          <a:xfrm>
            <a:off x="539552" y="3771041"/>
            <a:ext cx="8136904" cy="1754326"/>
          </a:xfrm>
          <a:prstGeom prst="rect">
            <a:avLst/>
          </a:prstGeom>
        </p:spPr>
        <p:txBody>
          <a:bodyPr wrap="square">
            <a:spAutoFit/>
          </a:bodyPr>
          <a:lstStyle/>
          <a:p>
            <a:endParaRPr lang="ru-RU" dirty="0" smtClean="0"/>
          </a:p>
          <a:p>
            <a:r>
              <a:rPr lang="ru-RU" dirty="0" smtClean="0"/>
              <a:t>Каждая </a:t>
            </a:r>
            <a:r>
              <a:rPr lang="ru-RU" dirty="0"/>
              <a:t>игра - это общение ребёнка со взрослым, с другими детьми; это школа сотрудничества, в которой он учится и радоваться успеху сверстника, и стойко переносит свои неудачи. Доброжелательность, поддержка, радостная обстановка выдумки и фантазии - только в этом случае наши игры будут полезны для развития ребёнка.</a:t>
            </a:r>
          </a:p>
        </p:txBody>
      </p:sp>
    </p:spTree>
    <p:extLst>
      <p:ext uri="{BB962C8B-B14F-4D97-AF65-F5344CB8AC3E}">
        <p14:creationId xmlns="" xmlns:p14="http://schemas.microsoft.com/office/powerpoint/2010/main" val="385130247"/>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8681"/>
            <a:ext cx="7848872" cy="369332"/>
          </a:xfrm>
          <a:prstGeom prst="rect">
            <a:avLst/>
          </a:prstGeom>
        </p:spPr>
        <p:txBody>
          <a:bodyPr wrap="square">
            <a:spAutoFit/>
          </a:bodyPr>
          <a:lstStyle/>
          <a:p>
            <a:pPr algn="ctr"/>
            <a:r>
              <a:rPr lang="ru-RU" b="1" i="1" dirty="0"/>
              <a:t>Игры для развития мелкой </a:t>
            </a:r>
            <a:r>
              <a:rPr lang="ru-RU" b="1" i="1" dirty="0" smtClean="0"/>
              <a:t>моторики</a:t>
            </a:r>
            <a:endParaRPr lang="ru-RU" b="1" dirty="0"/>
          </a:p>
        </p:txBody>
      </p:sp>
      <p:sp>
        <p:nvSpPr>
          <p:cNvPr id="3" name="Прямоугольник 2"/>
          <p:cNvSpPr/>
          <p:nvPr/>
        </p:nvSpPr>
        <p:spPr>
          <a:xfrm>
            <a:off x="755576" y="1772817"/>
            <a:ext cx="7704856" cy="1754326"/>
          </a:xfrm>
          <a:prstGeom prst="rect">
            <a:avLst/>
          </a:prstGeom>
        </p:spPr>
        <p:txBody>
          <a:bodyPr wrap="square">
            <a:spAutoFit/>
          </a:bodyPr>
          <a:lstStyle/>
          <a:p>
            <a:r>
              <a:rPr lang="ru-RU" b="1" i="1" dirty="0"/>
              <a:t>Взаимосвязь мелкой моторики и психической деятельности.</a:t>
            </a:r>
            <a:endParaRPr lang="ru-RU" dirty="0"/>
          </a:p>
          <a:p>
            <a:r>
              <a:rPr lang="ru-RU" dirty="0"/>
              <a:t>Формирование словесной речи ребёнка начинается, когда движения пальцев рук достигают достаточной точности. Установлено, что в головном мозге человека центры, отвечающие за речь и движения пальцев рук, расположены близко, поэтому речевые реакции находятся в прямой зависимости от тренированности пальцев. </a:t>
            </a:r>
          </a:p>
        </p:txBody>
      </p:sp>
      <p:sp>
        <p:nvSpPr>
          <p:cNvPr id="5" name="Прямоугольник 4"/>
          <p:cNvSpPr/>
          <p:nvPr/>
        </p:nvSpPr>
        <p:spPr>
          <a:xfrm>
            <a:off x="755576" y="4077072"/>
            <a:ext cx="7848872" cy="2308324"/>
          </a:xfrm>
          <a:prstGeom prst="rect">
            <a:avLst/>
          </a:prstGeom>
        </p:spPr>
        <p:txBody>
          <a:bodyPr wrap="square">
            <a:spAutoFit/>
          </a:bodyPr>
          <a:lstStyle/>
          <a:p>
            <a:r>
              <a:rPr lang="ru-RU" b="1" i="1" dirty="0"/>
              <a:t>Условия эффективного развития мелкой моторики. </a:t>
            </a:r>
            <a:endParaRPr lang="ru-RU" dirty="0"/>
          </a:p>
          <a:p>
            <a:r>
              <a:rPr lang="ru-RU" dirty="0"/>
              <a:t>Необходимо задействовать все пальцы обеих рук. Движения на сжатие, растяжение и расслабление должны сочетаться. Упражнения должны строиться на использовании изолированных движений каждого пальца. Для успешного развития тонкой моторики важно тренировать обе руки. Важно в играх равным образом развивать тонкие движения пальцев обеих рук, а в быту стремиться распределять различные действия между правой и левой руками. </a:t>
            </a:r>
          </a:p>
        </p:txBody>
      </p:sp>
    </p:spTree>
    <p:extLst>
      <p:ext uri="{BB962C8B-B14F-4D97-AF65-F5344CB8AC3E}">
        <p14:creationId xmlns="" xmlns:p14="http://schemas.microsoft.com/office/powerpoint/2010/main" val="447518471"/>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04665"/>
            <a:ext cx="8712968" cy="646331"/>
          </a:xfrm>
          <a:prstGeom prst="rect">
            <a:avLst/>
          </a:prstGeom>
        </p:spPr>
        <p:txBody>
          <a:bodyPr wrap="square">
            <a:spAutoFit/>
          </a:bodyPr>
          <a:lstStyle/>
          <a:p>
            <a:r>
              <a:rPr lang="ru-RU" b="1" i="1" dirty="0"/>
              <a:t>Игры, которые </a:t>
            </a:r>
            <a:r>
              <a:rPr lang="ru-RU" b="1" i="1" dirty="0" smtClean="0"/>
              <a:t>родители и воспитатели </a:t>
            </a:r>
            <a:r>
              <a:rPr lang="ru-RU" b="1" i="1" dirty="0"/>
              <a:t>могут изготовить из подручных материалов. </a:t>
            </a:r>
            <a:endParaRPr lang="ru-RU" dirty="0"/>
          </a:p>
        </p:txBody>
      </p:sp>
      <p:sp>
        <p:nvSpPr>
          <p:cNvPr id="3" name="Прямоугольник 2"/>
          <p:cNvSpPr/>
          <p:nvPr/>
        </p:nvSpPr>
        <p:spPr>
          <a:xfrm>
            <a:off x="827584" y="1196753"/>
            <a:ext cx="7488832" cy="369332"/>
          </a:xfrm>
          <a:prstGeom prst="rect">
            <a:avLst/>
          </a:prstGeom>
        </p:spPr>
        <p:txBody>
          <a:bodyPr wrap="square">
            <a:spAutoFit/>
          </a:bodyPr>
          <a:lstStyle/>
          <a:p>
            <a:pPr algn="ctr"/>
            <a:r>
              <a:rPr lang="ru-RU" dirty="0"/>
              <a:t>1. Скручивание лент, ниток, наматывание клубочков.</a:t>
            </a:r>
          </a:p>
        </p:txBody>
      </p:sp>
      <p:pic>
        <p:nvPicPr>
          <p:cNvPr id="4" name="Рисунок 3" descr="http://ds1-skazka.narod.ru/roditel/motorika/image004.jpg"/>
          <p:cNvPicPr/>
          <p:nvPr/>
        </p:nvPicPr>
        <p:blipFill>
          <a:blip r:embed="rId2" cstate="print"/>
          <a:srcRect/>
          <a:stretch>
            <a:fillRect/>
          </a:stretch>
        </p:blipFill>
        <p:spPr bwMode="auto">
          <a:xfrm>
            <a:off x="2302510" y="1723707"/>
            <a:ext cx="4717762" cy="4009549"/>
          </a:xfrm>
          <a:prstGeom prst="rect">
            <a:avLst/>
          </a:prstGeom>
          <a:noFill/>
          <a:ln w="9525">
            <a:noFill/>
            <a:miter lim="800000"/>
            <a:headEnd/>
            <a:tailEnd/>
          </a:ln>
        </p:spPr>
      </p:pic>
    </p:spTree>
    <p:extLst>
      <p:ext uri="{BB962C8B-B14F-4D97-AF65-F5344CB8AC3E}">
        <p14:creationId xmlns="" xmlns:p14="http://schemas.microsoft.com/office/powerpoint/2010/main" val="362115304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3"/>
            <a:ext cx="8280920" cy="923330"/>
          </a:xfrm>
          <a:prstGeom prst="rect">
            <a:avLst/>
          </a:prstGeom>
        </p:spPr>
        <p:txBody>
          <a:bodyPr wrap="square">
            <a:spAutoFit/>
          </a:bodyPr>
          <a:lstStyle/>
          <a:p>
            <a:r>
              <a:rPr lang="ru-RU" dirty="0"/>
              <a:t>2. Шнурование. Потребуется кусок линолеума с проделанными отверстиями и шнурок, или готовые формы с отверстиями, планшеты со штырями. (игра "Шнуровки").</a:t>
            </a:r>
          </a:p>
        </p:txBody>
      </p:sp>
      <p:pic>
        <p:nvPicPr>
          <p:cNvPr id="3" name="Рисунок 2" descr="http://ds1-skazka.narod.ru/roditel/motorika/image006.jpg"/>
          <p:cNvPicPr/>
          <p:nvPr/>
        </p:nvPicPr>
        <p:blipFill>
          <a:blip r:embed="rId2" cstate="print"/>
          <a:srcRect/>
          <a:stretch>
            <a:fillRect/>
          </a:stretch>
        </p:blipFill>
        <p:spPr bwMode="auto">
          <a:xfrm>
            <a:off x="416682" y="1916832"/>
            <a:ext cx="4083309" cy="2880320"/>
          </a:xfrm>
          <a:prstGeom prst="rect">
            <a:avLst/>
          </a:prstGeom>
          <a:noFill/>
          <a:ln w="9525">
            <a:noFill/>
            <a:miter lim="800000"/>
            <a:headEnd/>
            <a:tailEnd/>
          </a:ln>
        </p:spPr>
      </p:pic>
      <p:pic>
        <p:nvPicPr>
          <p:cNvPr id="4" name="Рисунок 3" descr="http://ds1-skazka.narod.ru/roditel/motorika/image008.jpg"/>
          <p:cNvPicPr/>
          <p:nvPr/>
        </p:nvPicPr>
        <p:blipFill>
          <a:blip r:embed="rId3" cstate="print"/>
          <a:srcRect/>
          <a:stretch>
            <a:fillRect/>
          </a:stretch>
        </p:blipFill>
        <p:spPr bwMode="auto">
          <a:xfrm>
            <a:off x="4945601" y="3212976"/>
            <a:ext cx="3697267" cy="2845038"/>
          </a:xfrm>
          <a:prstGeom prst="rect">
            <a:avLst/>
          </a:prstGeom>
          <a:noFill/>
          <a:ln w="9525">
            <a:noFill/>
            <a:miter lim="800000"/>
            <a:headEnd/>
            <a:tailEnd/>
          </a:ln>
        </p:spPr>
      </p:pic>
    </p:spTree>
    <p:extLst>
      <p:ext uri="{BB962C8B-B14F-4D97-AF65-F5344CB8AC3E}">
        <p14:creationId xmlns="" xmlns:p14="http://schemas.microsoft.com/office/powerpoint/2010/main" val="2712203706"/>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04664"/>
            <a:ext cx="8136904" cy="646331"/>
          </a:xfrm>
          <a:prstGeom prst="rect">
            <a:avLst/>
          </a:prstGeom>
        </p:spPr>
        <p:txBody>
          <a:bodyPr wrap="square">
            <a:spAutoFit/>
          </a:bodyPr>
          <a:lstStyle/>
          <a:p>
            <a:r>
              <a:rPr lang="ru-RU" dirty="0"/>
              <a:t>3. Застегивание пуговиц. Потребуется ткань, пуговицы и нитки. (игра "Застежки").</a:t>
            </a:r>
          </a:p>
        </p:txBody>
      </p:sp>
      <p:pic>
        <p:nvPicPr>
          <p:cNvPr id="3" name="Рисунок 2" descr="http://ds1-skazka.narod.ru/roditel/motorika/image012.jpg"/>
          <p:cNvPicPr/>
          <p:nvPr/>
        </p:nvPicPr>
        <p:blipFill>
          <a:blip r:embed="rId2" cstate="print"/>
          <a:srcRect/>
          <a:stretch>
            <a:fillRect/>
          </a:stretch>
        </p:blipFill>
        <p:spPr bwMode="auto">
          <a:xfrm>
            <a:off x="611560" y="1628800"/>
            <a:ext cx="4032448" cy="2952328"/>
          </a:xfrm>
          <a:prstGeom prst="rect">
            <a:avLst/>
          </a:prstGeom>
          <a:noFill/>
          <a:ln w="9525">
            <a:noFill/>
            <a:miter lim="800000"/>
            <a:headEnd/>
            <a:tailEnd/>
          </a:ln>
        </p:spPr>
      </p:pic>
      <p:pic>
        <p:nvPicPr>
          <p:cNvPr id="4" name="Рисунок 3" descr="http://ds1-skazka.narod.ru/roditel/motorika/image014.jpg"/>
          <p:cNvPicPr/>
          <p:nvPr/>
        </p:nvPicPr>
        <p:blipFill>
          <a:blip r:embed="rId3" cstate="print"/>
          <a:srcRect/>
          <a:stretch>
            <a:fillRect/>
          </a:stretch>
        </p:blipFill>
        <p:spPr bwMode="auto">
          <a:xfrm>
            <a:off x="4644008" y="3212976"/>
            <a:ext cx="3960440" cy="3096344"/>
          </a:xfrm>
          <a:prstGeom prst="rect">
            <a:avLst/>
          </a:prstGeom>
          <a:noFill/>
          <a:ln w="9525">
            <a:noFill/>
            <a:miter lim="800000"/>
            <a:headEnd/>
            <a:tailEnd/>
          </a:ln>
        </p:spPr>
      </p:pic>
    </p:spTree>
    <p:extLst>
      <p:ext uri="{BB962C8B-B14F-4D97-AF65-F5344CB8AC3E}">
        <p14:creationId xmlns="" xmlns:p14="http://schemas.microsoft.com/office/powerpoint/2010/main" val="1111864718"/>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197</TotalTime>
  <Words>1181</Words>
  <Application>Microsoft Office PowerPoint</Application>
  <PresentationFormat>Экран (4:3)</PresentationFormat>
  <Paragraphs>61</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Воздушный 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Александра Иванова</dc:creator>
  <cp:lastModifiedBy>о</cp:lastModifiedBy>
  <cp:revision>18</cp:revision>
  <dcterms:created xsi:type="dcterms:W3CDTF">2016-09-25T02:16:24Z</dcterms:created>
  <dcterms:modified xsi:type="dcterms:W3CDTF">2021-12-26T06:52:11Z</dcterms:modified>
</cp:coreProperties>
</file>