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96" r:id="rId1"/>
  </p:sldMasterIdLst>
  <p:notesMasterIdLst>
    <p:notesMasterId r:id="rId15"/>
  </p:notesMasterIdLst>
  <p:sldIdLst>
    <p:sldId id="256" r:id="rId2"/>
    <p:sldId id="268" r:id="rId3"/>
    <p:sldId id="263" r:id="rId4"/>
    <p:sldId id="265" r:id="rId5"/>
    <p:sldId id="266" r:id="rId6"/>
    <p:sldId id="267" r:id="rId7"/>
    <p:sldId id="269" r:id="rId8"/>
    <p:sldId id="258" r:id="rId9"/>
    <p:sldId id="259" r:id="rId10"/>
    <p:sldId id="260" r:id="rId11"/>
    <p:sldId id="261" r:id="rId12"/>
    <p:sldId id="262" r:id="rId13"/>
    <p:sldId id="270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7" autoAdjust="0"/>
    <p:restoredTop sz="94660"/>
  </p:normalViewPr>
  <p:slideViewPr>
    <p:cSldViewPr snapToGrid="0">
      <p:cViewPr>
        <p:scale>
          <a:sx n="123" d="100"/>
          <a:sy n="123" d="100"/>
        </p:scale>
        <p:origin x="-114" y="-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D4BFE0-6501-44EA-9F30-F79E2447E7F6}" type="datetimeFigureOut">
              <a:rPr lang="ru-RU" smtClean="0"/>
              <a:t>05.12.2022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33E538-2A53-4EAE-8C6E-D8F19EDFB3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32215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33E538-2A53-4EAE-8C6E-D8F19EDFB339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3247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3048000" y="3124200"/>
            <a:ext cx="82296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048000" y="5003322"/>
            <a:ext cx="82296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10733828" y="1110597"/>
            <a:ext cx="2286000" cy="508000"/>
          </a:xfrm>
        </p:spPr>
        <p:txBody>
          <a:bodyPr/>
          <a:lstStyle/>
          <a:p>
            <a:fld id="{08AB65A0-54D5-4F2D-897D-79D675920C81}" type="datetimeFigureOut">
              <a:rPr lang="ru-RU" smtClean="0"/>
              <a:t>05.12.2022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10045959" y="4117661"/>
            <a:ext cx="3657600" cy="512064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508000" y="0"/>
            <a:ext cx="8128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368448" y="0"/>
            <a:ext cx="139552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1320800" y="0"/>
            <a:ext cx="242496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521760" y="0"/>
            <a:ext cx="30704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4179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12192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1138816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2302187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422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1215180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625600" y="0"/>
            <a:ext cx="1016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812800" y="3429000"/>
            <a:ext cx="17272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746176" y="4866752"/>
            <a:ext cx="855232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454773" y="5500632"/>
            <a:ext cx="18288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2218944" y="5788152"/>
            <a:ext cx="36576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2540000" y="4495800"/>
            <a:ext cx="48768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767392" y="4928702"/>
            <a:ext cx="812800" cy="517524"/>
          </a:xfrm>
        </p:spPr>
        <p:txBody>
          <a:bodyPr/>
          <a:lstStyle/>
          <a:p>
            <a:fld id="{94C2AEAB-6A98-42B4-AE44-82B9FBC29DF2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AB65A0-54D5-4F2D-897D-79D675920C81}" type="datetimeFigureOut">
              <a:rPr lang="ru-RU" smtClean="0"/>
              <a:t>05.12.2022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2AEAB-6A98-42B4-AE44-82B9FBC29DF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40"/>
            <a:ext cx="22352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AB65A0-54D5-4F2D-897D-79D675920C81}" type="datetimeFigureOut">
              <a:rPr lang="ru-RU" smtClean="0"/>
              <a:t>05.12.2022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2AEAB-6A98-42B4-AE44-82B9FBC29DF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609600" y="1600200"/>
            <a:ext cx="99568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08AB65A0-54D5-4F2D-897D-79D675920C81}" type="datetimeFigureOut">
              <a:rPr lang="ru-RU" smtClean="0"/>
              <a:t>05.12.2022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94C2AEAB-6A98-42B4-AE44-82B9FBC29DF2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0" y="2895600"/>
            <a:ext cx="82296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48000" y="5010150"/>
            <a:ext cx="82296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10732008" y="1106932"/>
            <a:ext cx="2286000" cy="508000"/>
          </a:xfrm>
        </p:spPr>
        <p:txBody>
          <a:bodyPr/>
          <a:lstStyle/>
          <a:p>
            <a:fld id="{08AB65A0-54D5-4F2D-897D-79D675920C81}" type="datetimeFigureOut">
              <a:rPr lang="ru-RU" smtClean="0"/>
              <a:t>05.12.2022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10046208" y="4114800"/>
            <a:ext cx="3657600" cy="512064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508000" y="0"/>
            <a:ext cx="8128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68448" y="0"/>
            <a:ext cx="139552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1320800" y="0"/>
            <a:ext cx="242496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521760" y="0"/>
            <a:ext cx="30704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4179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12192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138816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2302187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422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625600" y="0"/>
            <a:ext cx="1016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812800" y="3429000"/>
            <a:ext cx="17272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766272" y="4866752"/>
            <a:ext cx="855232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454773" y="5500632"/>
            <a:ext cx="18288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2218944" y="5791200"/>
            <a:ext cx="36576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2505387" y="4479888"/>
            <a:ext cx="48768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12130592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787488" y="4928702"/>
            <a:ext cx="812800" cy="517524"/>
          </a:xfrm>
        </p:spPr>
        <p:txBody>
          <a:bodyPr/>
          <a:lstStyle/>
          <a:p>
            <a:fld id="{94C2AEAB-6A98-42B4-AE44-82B9FBC29DF2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AB65A0-54D5-4F2D-897D-79D675920C81}" type="datetimeFigureOut">
              <a:rPr lang="ru-RU" smtClean="0"/>
              <a:t>05.12.2022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2AEAB-6A98-42B4-AE44-82B9FBC29DF2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609600" y="1600200"/>
            <a:ext cx="48768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5693664" y="1600200"/>
            <a:ext cx="48768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100584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AB65A0-54D5-4F2D-897D-79D675920C81}" type="datetimeFigureOut">
              <a:rPr lang="ru-RU" smtClean="0"/>
              <a:t>05.12.2022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2AEAB-6A98-42B4-AE44-82B9FBC29DF2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609600" y="2362200"/>
            <a:ext cx="48768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5829300" y="2362200"/>
            <a:ext cx="48768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609600" y="1569720"/>
            <a:ext cx="48768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5791200" y="1569720"/>
            <a:ext cx="48768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08AB65A0-54D5-4F2D-897D-79D675920C81}" type="datetimeFigureOut">
              <a:rPr lang="ru-RU" smtClean="0"/>
              <a:t>05.12.2022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94C2AEAB-6A98-42B4-AE44-82B9FBC29DF2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AB65A0-54D5-4F2D-897D-79D675920C81}" type="datetimeFigureOut">
              <a:rPr lang="ru-RU" smtClean="0"/>
              <a:t>05.12.2022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2AEAB-6A98-42B4-AE44-82B9FBC29DF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1684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5547360" y="3124200"/>
            <a:ext cx="6309360" cy="6096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083040" y="274320"/>
            <a:ext cx="2036064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83312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256395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19888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785600" y="0"/>
            <a:ext cx="4064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18872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10875264" y="5715000"/>
            <a:ext cx="73152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406400" y="274320"/>
            <a:ext cx="75184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08AB65A0-54D5-4F2D-897D-79D675920C81}" type="datetimeFigureOut">
              <a:rPr lang="ru-RU" smtClean="0"/>
              <a:t>05.12.2022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94C2AEAB-6A98-42B4-AE44-82B9FBC29DF2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1684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0875264" y="5715000"/>
            <a:ext cx="73152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5518404" y="3124200"/>
            <a:ext cx="6309360" cy="6096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82296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021064" y="264795"/>
            <a:ext cx="2032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1988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11785600" y="0"/>
            <a:ext cx="4064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118872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83312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256395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08AB65A0-54D5-4F2D-897D-79D675920C81}" type="datetimeFigureOut">
              <a:rPr lang="ru-RU" smtClean="0"/>
              <a:t>05.12.2022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94C2AEAB-6A98-42B4-AE44-82B9FBC29DF2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1684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74638"/>
            <a:ext cx="99568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99568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10454640" y="1017843"/>
            <a:ext cx="2011680" cy="512064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08AB65A0-54D5-4F2D-897D-79D675920C81}" type="datetimeFigureOut">
              <a:rPr lang="ru-RU" smtClean="0"/>
              <a:t>05.12.2022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9853648" y="3676280"/>
            <a:ext cx="3200400" cy="48768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016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19888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11785600" y="0"/>
            <a:ext cx="4064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18872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10875264" y="5715000"/>
            <a:ext cx="73152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0838688" y="5734050"/>
            <a:ext cx="8128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94C2AEAB-6A98-42B4-AE44-82B9FBC29DF2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97" r:id="rId1"/>
    <p:sldLayoutId id="2147483998" r:id="rId2"/>
    <p:sldLayoutId id="2147483999" r:id="rId3"/>
    <p:sldLayoutId id="2147484000" r:id="rId4"/>
    <p:sldLayoutId id="2147484001" r:id="rId5"/>
    <p:sldLayoutId id="2147484002" r:id="rId6"/>
    <p:sldLayoutId id="2147484003" r:id="rId7"/>
    <p:sldLayoutId id="2147484004" r:id="rId8"/>
    <p:sldLayoutId id="2147484005" r:id="rId9"/>
    <p:sldLayoutId id="2147484006" r:id="rId10"/>
    <p:sldLayoutId id="2147484007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6" Type="http://schemas.microsoft.com/office/2007/relationships/hdphoto" Target="../media/hdphoto5.wdp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8.png"/><Relationship Id="rId7" Type="http://schemas.openxmlformats.org/officeDocument/2006/relationships/image" Target="../media/image1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2758" y="1485678"/>
            <a:ext cx="11277600" cy="1733368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chemeClr val="accent2"/>
                </a:solidFill>
                <a:latin typeface="Comic Sans MS" panose="030F0702030302020204" pitchFamily="66" charset="0"/>
              </a:rPr>
              <a:t>«Использование </a:t>
            </a:r>
            <a:br>
              <a:rPr lang="ru-RU" b="1" dirty="0" smtClean="0">
                <a:solidFill>
                  <a:schemeClr val="accent2"/>
                </a:solidFill>
                <a:latin typeface="Comic Sans MS" panose="030F0702030302020204" pitchFamily="66" charset="0"/>
              </a:rPr>
            </a:br>
            <a:r>
              <a:rPr lang="ru-RU" b="1" dirty="0" smtClean="0">
                <a:solidFill>
                  <a:schemeClr val="accent2"/>
                </a:solidFill>
                <a:latin typeface="Comic Sans MS" panose="030F0702030302020204" pitchFamily="66" charset="0"/>
              </a:rPr>
              <a:t>мнемотехники в </a:t>
            </a:r>
            <a:br>
              <a:rPr lang="ru-RU" b="1" dirty="0" smtClean="0">
                <a:solidFill>
                  <a:schemeClr val="accent2"/>
                </a:solidFill>
                <a:latin typeface="Comic Sans MS" panose="030F0702030302020204" pitchFamily="66" charset="0"/>
              </a:rPr>
            </a:br>
            <a:r>
              <a:rPr lang="ru-RU" b="1" dirty="0" smtClean="0">
                <a:solidFill>
                  <a:schemeClr val="accent2"/>
                </a:solidFill>
                <a:latin typeface="Comic Sans MS" panose="030F0702030302020204" pitchFamily="66" charset="0"/>
              </a:rPr>
              <a:t>заучивании стихотворений»</a:t>
            </a:r>
            <a:endParaRPr lang="ru-RU" b="1" dirty="0">
              <a:solidFill>
                <a:schemeClr val="accent2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8997" y="399080"/>
            <a:ext cx="11277600" cy="91440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accent2"/>
                </a:solidFill>
                <a:latin typeface="Comic Sans MS" panose="030F0702030302020204" pitchFamily="66" charset="0"/>
              </a:rPr>
              <a:t>Мастер-класс по развитию речи</a:t>
            </a:r>
            <a:endParaRPr lang="ru-RU" b="1" dirty="0">
              <a:solidFill>
                <a:schemeClr val="accent2"/>
              </a:solidFill>
              <a:latin typeface="Comic Sans MS" panose="030F0702030302020204" pitchFamily="66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4357" b="94553" l="0" r="98228">
                        <a14:foregroundMark x1="12008" y1="30065" x2="12795" y2="31373"/>
                        <a14:foregroundMark x1="9449" y1="31373" x2="9646" y2="33333"/>
                        <a14:foregroundMark x1="3346" y1="39651" x2="5118" y2="39651"/>
                        <a14:foregroundMark x1="3740" y1="34641" x2="5118" y2="35730"/>
                        <a14:foregroundMark x1="1378" y1="36819" x2="1575" y2="38126"/>
                        <a14:foregroundMark x1="14567" y1="36166" x2="14370" y2="37908"/>
                        <a14:foregroundMark x1="49016" y1="12200" x2="49016" y2="14815"/>
                        <a14:foregroundMark x1="51378" y1="15251" x2="53150" y2="13725"/>
                        <a14:foregroundMark x1="50984" y1="11329" x2="53150" y2="11547"/>
                        <a14:foregroundMark x1="75000" y1="13508" x2="78937" y2="16122"/>
                        <a14:foregroundMark x1="49803" y1="32462" x2="47835" y2="38344"/>
                        <a14:foregroundMark x1="49803" y1="41176" x2="53937" y2="43137"/>
                        <a14:foregroundMark x1="61417" y1="35730" x2="59252" y2="42266"/>
                        <a14:foregroundMark x1="69094" y1="30501" x2="68701" y2="35512"/>
                        <a14:foregroundMark x1="71063" y1="50109" x2="70669" y2="54248"/>
                        <a14:foregroundMark x1="50000" y1="57081" x2="53346" y2="59041"/>
                        <a14:foregroundMark x1="39173" y1="46187" x2="39173" y2="49673"/>
                        <a14:foregroundMark x1="38976" y1="27669" x2="41142" y2="29412"/>
                        <a14:foregroundMark x1="47244" y1="26580" x2="49606" y2="27669"/>
                        <a14:foregroundMark x1="57480" y1="22004" x2="58071" y2="23312"/>
                        <a14:foregroundMark x1="29134" y1="39869" x2="27165" y2="40741"/>
                        <a14:foregroundMark x1="18110" y1="44662" x2="19094" y2="44880"/>
                        <a14:foregroundMark x1="16339" y1="34205" x2="16929" y2="35294"/>
                        <a14:foregroundMark x1="19488" y1="27669" x2="19882" y2="29194"/>
                        <a14:foregroundMark x1="12795" y1="27669" x2="13780" y2="27669"/>
                        <a14:foregroundMark x1="26575" y1="47712" x2="27756" y2="47495"/>
                        <a14:foregroundMark x1="26575" y1="29630" x2="26575" y2="30501"/>
                        <a14:foregroundMark x1="28543" y1="22222" x2="29331" y2="23965"/>
                        <a14:foregroundMark x1="30906" y1="47277" x2="32283" y2="48584"/>
                        <a14:foregroundMark x1="36614" y1="22440" x2="37205" y2="24401"/>
                        <a14:foregroundMark x1="33858" y1="49020" x2="35039" y2="47712"/>
                        <a14:foregroundMark x1="41339" y1="13943" x2="41929" y2="15251"/>
                        <a14:foregroundMark x1="44488" y1="59259" x2="46260" y2="59913"/>
                        <a14:foregroundMark x1="54724" y1="11329" x2="55512" y2="12854"/>
                        <a14:foregroundMark x1="65551" y1="13508" x2="67323" y2="13943"/>
                        <a14:foregroundMark x1="71260" y1="20479" x2="74016" y2="22004"/>
                        <a14:backgroundMark x1="31890" y1="40087" x2="34252" y2="40959"/>
                        <a14:backgroundMark x1="35236" y1="40959" x2="35236" y2="40959"/>
                        <a14:backgroundMark x1="37205" y1="43573" x2="37205" y2="43573"/>
                        <a14:backgroundMark x1="64370" y1="42919" x2="64370" y2="43355"/>
                        <a14:backgroundMark x1="65551" y1="42266" x2="61220" y2="48148"/>
                        <a14:backgroundMark x1="61614" y1="44880" x2="57480" y2="49020"/>
                        <a14:backgroundMark x1="53346" y1="47712" x2="49803" y2="48148"/>
                        <a14:backgroundMark x1="53346" y1="53377" x2="53346" y2="54248"/>
                        <a14:backgroundMark x1="69882" y1="51416" x2="67520" y2="53159"/>
                        <a14:backgroundMark x1="74803" y1="32680" x2="73819" y2="37473"/>
                        <a14:backgroundMark x1="55118" y1="16340" x2="55315" y2="23747"/>
                        <a14:backgroundMark x1="54134" y1="10893" x2="54134" y2="14597"/>
                        <a14:backgroundMark x1="50591" y1="13943" x2="51772" y2="14815"/>
                        <a14:backgroundMark x1="11614" y1="37255" x2="13189" y2="37255"/>
                        <a14:backgroundMark x1="14567" y1="29630" x2="14567" y2="29630"/>
                        <a14:backgroundMark x1="7677" y1="32026" x2="7677" y2="32026"/>
                        <a14:backgroundMark x1="3543" y1="37255" x2="3937" y2="37473"/>
                        <a14:backgroundMark x1="42323" y1="47059" x2="43110" y2="48584"/>
                        <a14:backgroundMark x1="38189" y1="33115" x2="37795" y2="34641"/>
                        <a14:backgroundMark x1="23819" y1="32462" x2="25197" y2="32244"/>
                        <a14:backgroundMark x1="26378" y1="37255" x2="27165" y2="37691"/>
                        <a14:backgroundMark x1="19882" y1="41830" x2="19882" y2="42702"/>
                        <a14:backgroundMark x1="18898" y1="33551" x2="19291" y2="34641"/>
                        <a14:backgroundMark x1="21654" y1="27015" x2="22244" y2="27669"/>
                        <a14:backgroundMark x1="20079" y1="30719" x2="21063" y2="31155"/>
                        <a14:backgroundMark x1="26181" y1="45316" x2="27165" y2="45969"/>
                        <a14:backgroundMark x1="29134" y1="30283" x2="29134" y2="29194"/>
                        <a14:backgroundMark x1="30906" y1="22222" x2="30906" y2="23312"/>
                        <a14:backgroundMark x1="38780" y1="22440" x2="39567" y2="20915"/>
                        <a14:backgroundMark x1="43504" y1="14597" x2="43701" y2="13290"/>
                        <a14:backgroundMark x1="45472" y1="57734" x2="45472" y2="56645"/>
                        <a14:backgroundMark x1="47244" y1="61002" x2="46063" y2="61002"/>
                        <a14:backgroundMark x1="58071" y1="10893" x2="58268" y2="10022"/>
                        <a14:backgroundMark x1="67126" y1="12636" x2="66929" y2="1045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52664" y="3210137"/>
            <a:ext cx="3840028" cy="3469631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7697800" y="5359852"/>
            <a:ext cx="432201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-RU" b="1" smtClean="0">
                <a:solidFill>
                  <a:schemeClr val="accent2"/>
                </a:solidFill>
                <a:latin typeface="Comic Sans MS" panose="030F0702030302020204" pitchFamily="66" charset="0"/>
              </a:rPr>
              <a:t>Педагог: Таврат</a:t>
            </a:r>
            <a:r>
              <a:rPr lang="ru-RU" b="1" dirty="0" smtClean="0">
                <a:solidFill>
                  <a:schemeClr val="accent2"/>
                </a:solidFill>
                <a:latin typeface="Comic Sans MS" panose="030F0702030302020204" pitchFamily="66" charset="0"/>
              </a:rPr>
              <a:t> </a:t>
            </a:r>
            <a:r>
              <a:rPr lang="ru-RU" b="1" dirty="0" smtClean="0">
                <a:solidFill>
                  <a:schemeClr val="accent2"/>
                </a:solidFill>
                <a:latin typeface="Comic Sans MS" panose="030F0702030302020204" pitchFamily="66" charset="0"/>
              </a:rPr>
              <a:t>М.Д.</a:t>
            </a:r>
          </a:p>
          <a:p>
            <a:pPr algn="r"/>
            <a:r>
              <a:rPr lang="ru-RU" b="1" dirty="0" smtClean="0">
                <a:solidFill>
                  <a:schemeClr val="accent2"/>
                </a:solidFill>
                <a:latin typeface="Comic Sans MS" panose="030F0702030302020204" pitchFamily="66" charset="0"/>
              </a:rPr>
              <a:t>МБДОУ </a:t>
            </a:r>
            <a:r>
              <a:rPr lang="ru-RU" b="1" dirty="0" smtClean="0">
                <a:solidFill>
                  <a:schemeClr val="accent2"/>
                </a:solidFill>
                <a:latin typeface="Comic Sans MS" panose="030F0702030302020204" pitchFamily="66" charset="0"/>
              </a:rPr>
              <a:t>ЦРР-д/с №16 «</a:t>
            </a:r>
            <a:r>
              <a:rPr lang="ru-RU" b="1" dirty="0" err="1" smtClean="0">
                <a:solidFill>
                  <a:schemeClr val="accent2"/>
                </a:solidFill>
                <a:latin typeface="Comic Sans MS" panose="030F0702030302020204" pitchFamily="66" charset="0"/>
              </a:rPr>
              <a:t>Золотинка</a:t>
            </a:r>
            <a:r>
              <a:rPr lang="ru-RU" b="1" dirty="0" smtClean="0">
                <a:solidFill>
                  <a:schemeClr val="accent2"/>
                </a:solidFill>
                <a:latin typeface="Comic Sans MS" panose="030F0702030302020204" pitchFamily="66" charset="0"/>
              </a:rPr>
              <a:t>»</a:t>
            </a:r>
            <a:endParaRPr lang="ru-RU" b="1" dirty="0">
              <a:solidFill>
                <a:schemeClr val="accent2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3299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58746" y="244698"/>
            <a:ext cx="1686610" cy="235683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62422" y="88005"/>
            <a:ext cx="2670220" cy="267022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90054" y="3612608"/>
            <a:ext cx="3072368" cy="22103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936184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3051723" y="5822945"/>
            <a:ext cx="18473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98717" y="188353"/>
            <a:ext cx="2890741" cy="254411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79517" y="435338"/>
            <a:ext cx="3825047" cy="217378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25380" y="3507830"/>
            <a:ext cx="2319980" cy="231998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22394" y="3744237"/>
            <a:ext cx="2044051" cy="2044051"/>
          </a:xfrm>
          <a:prstGeom prst="rect">
            <a:avLst/>
          </a:prstGeom>
        </p:spPr>
      </p:pic>
      <p:sp>
        <p:nvSpPr>
          <p:cNvPr id="16" name="Прямоугольник 15"/>
          <p:cNvSpPr/>
          <p:nvPr/>
        </p:nvSpPr>
        <p:spPr>
          <a:xfrm rot="3300000">
            <a:off x="3113366" y="2896009"/>
            <a:ext cx="246176" cy="3543623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780880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3051723" y="5822945"/>
            <a:ext cx="18473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444835" y="256273"/>
            <a:ext cx="3012227" cy="252903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29700" y="409314"/>
            <a:ext cx="2220179" cy="222295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1625225" y="3438533"/>
            <a:ext cx="3931345" cy="2277616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876" b="97547" l="10000" r="90000">
                        <a14:foregroundMark x1="39643" y1="45599" x2="58214" y2="44733"/>
                        <a14:foregroundMark x1="58810" y1="45599" x2="62381" y2="4704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23018" y="3438533"/>
            <a:ext cx="3008269" cy="24818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3887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3051723" y="5822945"/>
            <a:ext cx="18473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936039" y="2241793"/>
            <a:ext cx="860363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Спасибо за внимание!</a:t>
            </a:r>
            <a:endParaRPr lang="ru-RU" sz="6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7141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Comic Sans MS" panose="030F0702030302020204" pitchFamily="66" charset="0"/>
              </a:rPr>
              <a:t>Что такое мнемотехника?</a:t>
            </a:r>
            <a:endParaRPr lang="ru-RU" b="1" dirty="0">
              <a:latin typeface="Comic Sans MS" panose="030F0702030302020204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06400" y="1325105"/>
            <a:ext cx="11582400" cy="5401159"/>
          </a:xfrm>
        </p:spPr>
        <p:txBody>
          <a:bodyPr numCol="2">
            <a:norm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ru-RU" sz="2800" dirty="0" smtClean="0">
                <a:latin typeface="Comic Sans MS" panose="030F0702030302020204" pitchFamily="66" charset="0"/>
              </a:rPr>
              <a:t>Мнемотехника </a:t>
            </a:r>
            <a:r>
              <a:rPr lang="ru-RU" sz="2800" dirty="0">
                <a:latin typeface="Comic Sans MS" panose="030F0702030302020204" pitchFamily="66" charset="0"/>
              </a:rPr>
              <a:t>–это совокупность приемов и методов запоминания </a:t>
            </a:r>
            <a:r>
              <a:rPr lang="ru-RU" sz="2800" dirty="0" smtClean="0">
                <a:latin typeface="Comic Sans MS" panose="030F0702030302020204" pitchFamily="66" charset="0"/>
              </a:rPr>
              <a:t>информации, используя </a:t>
            </a:r>
            <a:r>
              <a:rPr lang="ru-RU" sz="2800" dirty="0">
                <a:latin typeface="Comic Sans MS" panose="030F0702030302020204" pitchFamily="66" charset="0"/>
              </a:rPr>
              <a:t>визуальные и звуковые </a:t>
            </a:r>
            <a:r>
              <a:rPr lang="ru-RU" sz="2800" dirty="0" smtClean="0">
                <a:latin typeface="Comic Sans MS" panose="030F0702030302020204" pitchFamily="66" charset="0"/>
              </a:rPr>
              <a:t>примеры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sz="2800" dirty="0" err="1" smtClean="0">
                <a:latin typeface="Comic Sans MS" panose="030F0702030302020204" pitchFamily="66" charset="0"/>
              </a:rPr>
              <a:t>Мнемотаблицы</a:t>
            </a:r>
            <a:r>
              <a:rPr lang="ru-RU" sz="2800" dirty="0" smtClean="0">
                <a:latin typeface="Comic Sans MS" panose="030F0702030302020204" pitchFamily="66" charset="0"/>
              </a:rPr>
              <a:t> – дидактический материал, который содержит графические изображения каких-либо объектов или действий.</a:t>
            </a:r>
            <a:endParaRPr lang="ru-RU" sz="2800" dirty="0">
              <a:latin typeface="Comic Sans MS" panose="030F0702030302020204" pitchFamily="66" charset="0"/>
            </a:endParaRPr>
          </a:p>
          <a:p>
            <a:endParaRPr lang="ru-RU" sz="28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29580" y="1766345"/>
            <a:ext cx="5277173" cy="3959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1728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Comic Sans MS" panose="030F0702030302020204" pitchFamily="66" charset="0"/>
              </a:rPr>
              <a:t>Актуальность</a:t>
            </a:r>
            <a:endParaRPr lang="ru-RU" b="1" dirty="0">
              <a:latin typeface="Comic Sans MS" panose="030F0702030302020204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06400" y="1325105"/>
            <a:ext cx="11582400" cy="5401159"/>
          </a:xfrm>
        </p:spPr>
        <p:txBody>
          <a:bodyPr numCol="2">
            <a:normAutofit/>
          </a:bodyPr>
          <a:lstStyle/>
          <a:p>
            <a:pPr marL="0" indent="0">
              <a:buNone/>
            </a:pPr>
            <a:r>
              <a:rPr lang="ru-RU" sz="2800" dirty="0" smtClean="0">
                <a:latin typeface="Comic Sans MS" panose="030F0702030302020204" pitchFamily="66" charset="0"/>
              </a:rPr>
              <a:t>Преобладающая память дошкольников – зрительно-образная, запоминание непроизвольное.</a:t>
            </a:r>
          </a:p>
          <a:p>
            <a:pPr marL="0" indent="0">
              <a:buNone/>
            </a:pPr>
            <a:r>
              <a:rPr lang="ru-RU" sz="2800" dirty="0" smtClean="0">
                <a:latin typeface="Comic Sans MS" panose="030F0702030302020204" pitchFamily="66" charset="0"/>
              </a:rPr>
              <a:t>Мнемотехника развивает: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sz="2800" dirty="0" smtClean="0">
                <a:latin typeface="Comic Sans MS" panose="030F0702030302020204" pitchFamily="66" charset="0"/>
              </a:rPr>
              <a:t>Образное, логическое мышление;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sz="2800" dirty="0" smtClean="0">
                <a:latin typeface="Comic Sans MS" panose="030F0702030302020204" pitchFamily="66" charset="0"/>
              </a:rPr>
              <a:t>Воображение;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sz="2800" dirty="0" smtClean="0">
                <a:latin typeface="Comic Sans MS" panose="030F0702030302020204" pitchFamily="66" charset="0"/>
              </a:rPr>
              <a:t>Внимание;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sz="2800" dirty="0" smtClean="0">
                <a:latin typeface="Comic Sans MS" panose="030F0702030302020204" pitchFamily="66" charset="0"/>
              </a:rPr>
              <a:t>Связную речь</a:t>
            </a:r>
          </a:p>
          <a:p>
            <a:pPr>
              <a:buFont typeface="Arial" panose="020B0604020202020204" pitchFamily="34" charset="0"/>
              <a:buChar char="•"/>
            </a:pPr>
            <a:endParaRPr lang="ru-RU" sz="28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944" b="99306" l="3125" r="99531">
                        <a14:foregroundMark x1="19766" y1="21944" x2="21094" y2="25139"/>
                        <a14:foregroundMark x1="49141" y1="25417" x2="50078" y2="24444"/>
                        <a14:foregroundMark x1="80078" y1="28194" x2="80234" y2="20417"/>
                        <a14:foregroundMark x1="76641" y1="11806" x2="78438" y2="14722"/>
                        <a14:foregroundMark x1="80078" y1="11250" x2="82500" y2="11250"/>
                        <a14:foregroundMark x1="76641" y1="11250" x2="78125" y2="11528"/>
                        <a14:foregroundMark x1="77188" y1="23611" x2="78281" y2="25972"/>
                        <a14:foregroundMark x1="82031" y1="23889" x2="82813" y2="26250"/>
                        <a14:foregroundMark x1="18516" y1="6944" x2="18281" y2="10139"/>
                        <a14:foregroundMark x1="15859" y1="26250" x2="15859" y2="23333"/>
                        <a14:foregroundMark x1="14453" y1="19306" x2="14922" y2="15556"/>
                        <a14:foregroundMark x1="16719" y1="26528" x2="17031" y2="31111"/>
                        <a14:foregroundMark x1="18672" y1="57639" x2="18984" y2="44444"/>
                        <a14:foregroundMark x1="83828" y1="88194" x2="84609" y2="83333"/>
                        <a14:foregroundMark x1="83359" y1="71806" x2="85391" y2="75278"/>
                        <a14:foregroundMark x1="83984" y1="70556" x2="85234" y2="73750"/>
                        <a14:foregroundMark x1="86094" y1="77500" x2="86094" y2="81528"/>
                        <a14:foregroundMark x1="82500" y1="69167" x2="85938" y2="71528"/>
                        <a14:foregroundMark x1="77813" y1="91111" x2="81563" y2="91667"/>
                        <a14:foregroundMark x1="48125" y1="31667" x2="49609" y2="31389"/>
                        <a14:foregroundMark x1="52812" y1="30556" x2="53828" y2="30833"/>
                        <a14:foregroundMark x1="51875" y1="92222" x2="55937" y2="92778"/>
                        <a14:foregroundMark x1="43750" y1="90833" x2="43125" y2="87917"/>
                        <a14:foregroundMark x1="17344" y1="12361" x2="16719" y2="15556"/>
                        <a14:foregroundMark x1="22891" y1="12083" x2="22891" y2="13889"/>
                        <a14:foregroundMark x1="22344" y1="9444" x2="23984" y2="7222"/>
                        <a14:foregroundMark x1="22500" y1="4306" x2="22891" y2="2917"/>
                        <a14:foregroundMark x1="14141" y1="20972" x2="14922" y2="23611"/>
                        <a14:foregroundMark x1="50391" y1="23333" x2="51250" y2="26528"/>
                        <a14:foregroundMark x1="49141" y1="26806" x2="51094" y2="25972"/>
                        <a14:foregroundMark x1="48125" y1="23333" x2="47813" y2="26806"/>
                        <a14:foregroundMark x1="51406" y1="21944" x2="52812" y2="26250"/>
                        <a14:foregroundMark x1="48984" y1="31111" x2="49453" y2="22222"/>
                        <a14:foregroundMark x1="48984" y1="23333" x2="51406" y2="24444"/>
                        <a14:foregroundMark x1="52188" y1="28750" x2="50234" y2="22500"/>
                        <a14:foregroundMark x1="48594" y1="21944" x2="47344" y2="25694"/>
                        <a14:foregroundMark x1="51563" y1="20972" x2="52500" y2="25694"/>
                        <a14:foregroundMark x1="49141" y1="24444" x2="51406" y2="24167"/>
                        <a14:foregroundMark x1="49453" y1="23056" x2="51094" y2="23056"/>
                        <a14:foregroundMark x1="48594" y1="22778" x2="50703" y2="22778"/>
                        <a14:foregroundMark x1="48594" y1="22500" x2="51719" y2="22778"/>
                        <a14:foregroundMark x1="48594" y1="22778" x2="49766" y2="23333"/>
                        <a14:foregroundMark x1="47813" y1="25417" x2="52188" y2="25972"/>
                        <a14:foregroundMark x1="48984" y1="26528" x2="50547" y2="26806"/>
                        <a14:foregroundMark x1="99531" y1="79583" x2="99531" y2="79583"/>
                        <a14:foregroundMark x1="15703" y1="75278" x2="16875" y2="77222"/>
                        <a14:backgroundMark x1="19453" y1="32222" x2="19141" y2="30278"/>
                        <a14:backgroundMark x1="20938" y1="14444" x2="19766" y2="14167"/>
                        <a14:backgroundMark x1="16172" y1="17917" x2="16172" y2="19583"/>
                        <a14:backgroundMark x1="17656" y1="24722" x2="18672" y2="28750"/>
                        <a14:backgroundMark x1="90313" y1="71528" x2="90313" y2="85000"/>
                        <a14:backgroundMark x1="78281" y1="87083" x2="81719" y2="89306"/>
                        <a14:backgroundMark x1="83984" y1="76667" x2="81406" y2="72361"/>
                        <a14:backgroundMark x1="84297" y1="67500" x2="84297" y2="67500"/>
                        <a14:backgroundMark x1="70703" y1="67500" x2="71172" y2="67083"/>
                        <a14:backgroundMark x1="80859" y1="66528" x2="82813" y2="66528"/>
                        <a14:backgroundMark x1="71328" y1="62778" x2="71328" y2="62778"/>
                        <a14:backgroundMark x1="73906" y1="55278" x2="73906" y2="57639"/>
                        <a14:backgroundMark x1="74531" y1="60278" x2="74531" y2="55972"/>
                        <a14:backgroundMark x1="47188" y1="67500" x2="47188" y2="67500"/>
                        <a14:backgroundMark x1="46563" y1="69444" x2="47344" y2="69167"/>
                        <a14:backgroundMark x1="44219" y1="89028" x2="44219" y2="85278"/>
                        <a14:backgroundMark x1="45391" y1="89861" x2="46563" y2="86111"/>
                        <a14:backgroundMark x1="47188" y1="93056" x2="49922" y2="93333"/>
                        <a14:backgroundMark x1="77031" y1="92778" x2="79297" y2="92778"/>
                        <a14:backgroundMark x1="18516" y1="15833" x2="18672" y2="14167"/>
                        <a14:backgroundMark x1="19609" y1="9444" x2="20391" y2="9167"/>
                        <a14:backgroundMark x1="15703" y1="20417" x2="15703" y2="19028"/>
                        <a14:backgroundMark x1="16016" y1="16667" x2="16172" y2="15833"/>
                        <a14:backgroundMark x1="17656" y1="17639" x2="17656" y2="17639"/>
                        <a14:backgroundMark x1="85391" y1="71806" x2="86094" y2="74583"/>
                        <a14:backgroundMark x1="72266" y1="55278" x2="72422" y2="56528"/>
                        <a14:backgroundMark x1="65938" y1="56528" x2="65781" y2="57917"/>
                        <a14:backgroundMark x1="72969" y1="49306" x2="73438" y2="48472"/>
                        <a14:backgroundMark x1="80859" y1="93056" x2="79453" y2="93056"/>
                        <a14:backgroundMark x1="83672" y1="69722" x2="84141" y2="72917"/>
                        <a14:backgroundMark x1="84141" y1="72083" x2="86406" y2="68611"/>
                        <a14:backgroundMark x1="81875" y1="74583" x2="86406" y2="72361"/>
                        <a14:backgroundMark x1="84141" y1="72083" x2="85625" y2="70556"/>
                        <a14:backgroundMark x1="84453" y1="70000" x2="84453" y2="74583"/>
                        <a14:backgroundMark x1="50547" y1="32500" x2="48828" y2="34583"/>
                        <a14:backgroundMark x1="50938" y1="30278" x2="50938" y2="29444"/>
                        <a14:backgroundMark x1="17813" y1="83056" x2="17813" y2="78611"/>
                        <a14:backgroundMark x1="84766" y1="69722" x2="84766" y2="74583"/>
                        <a14:backgroundMark x1="84766" y1="70000" x2="83984" y2="73750"/>
                        <a14:backgroundMark x1="85078" y1="69167" x2="83516" y2="74306"/>
                        <a14:backgroundMark x1="84297" y1="70000" x2="84297" y2="74306"/>
                        <a14:backgroundMark x1="84453" y1="69722" x2="85234" y2="74306"/>
                        <a14:backgroundMark x1="83984" y1="74028" x2="86250" y2="71528"/>
                        <a14:backgroundMark x1="84297" y1="73750" x2="86406" y2="72639"/>
                        <a14:backgroundMark x1="84766" y1="75556" x2="86250" y2="74028"/>
                        <a14:backgroundMark x1="84766" y1="74861" x2="86094" y2="73472"/>
                        <a14:backgroundMark x1="84766" y1="74028" x2="86094" y2="74028"/>
                        <a14:backgroundMark x1="84922" y1="75833" x2="86563" y2="74583"/>
                        <a14:backgroundMark x1="84766" y1="76667" x2="86875" y2="72917"/>
                        <a14:backgroundMark x1="84609" y1="74306" x2="85938" y2="72083"/>
                        <a14:backgroundMark x1="83359" y1="74306" x2="85078" y2="70278"/>
                        <a14:backgroundMark x1="85234" y1="69167" x2="85234" y2="70000"/>
                        <a14:backgroundMark x1="82969" y1="73750" x2="83359" y2="69167"/>
                        <a14:backgroundMark x1="82813" y1="72917" x2="83984" y2="68611"/>
                        <a14:backgroundMark x1="83672" y1="74583" x2="86094" y2="72083"/>
                        <a14:backgroundMark x1="84922" y1="75833" x2="85781" y2="74306"/>
                        <a14:backgroundMark x1="84453" y1="76667" x2="86875" y2="75278"/>
                        <a14:backgroundMark x1="84609" y1="78333" x2="88047" y2="74306"/>
                        <a14:backgroundMark x1="84609" y1="84722" x2="84453" y2="83056"/>
                        <a14:backgroundMark x1="79297" y1="93333" x2="81406" y2="91389"/>
                        <a14:backgroundMark x1="79609" y1="91111" x2="80703" y2="93056"/>
                        <a14:backgroundMark x1="80391" y1="91111" x2="81016" y2="92222"/>
                        <a14:backgroundMark x1="78750" y1="91667" x2="81875" y2="92222"/>
                        <a14:backgroundMark x1="80703" y1="90139" x2="80859" y2="93056"/>
                        <a14:backgroundMark x1="81563" y1="89583" x2="80391" y2="93611"/>
                        <a14:backgroundMark x1="81250" y1="91389" x2="80234" y2="93056"/>
                        <a14:backgroundMark x1="80859" y1="91389" x2="82031" y2="93056"/>
                        <a14:backgroundMark x1="78438" y1="92222" x2="81250" y2="92222"/>
                        <a14:backgroundMark x1="78594" y1="88750" x2="79609" y2="90556"/>
                        <a14:backgroundMark x1="79609" y1="87361" x2="81250" y2="91667"/>
                        <a14:backgroundMark x1="85625" y1="78056" x2="87188" y2="78056"/>
                        <a14:backgroundMark x1="85078" y1="75833" x2="87734" y2="77222"/>
                        <a14:backgroundMark x1="86875" y1="75278" x2="88516" y2="76111"/>
                        <a14:backgroundMark x1="87734" y1="72639" x2="85234" y2="76111"/>
                        <a14:backgroundMark x1="86094" y1="72917" x2="84922" y2="7583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99322" y="2216258"/>
            <a:ext cx="5166101" cy="29059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4958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Comic Sans MS" panose="030F0702030302020204" pitchFamily="66" charset="0"/>
              </a:rPr>
              <a:t>Цели и задачи</a:t>
            </a:r>
            <a:endParaRPr lang="ru-RU" b="1" dirty="0">
              <a:latin typeface="Comic Sans MS" panose="030F0702030302020204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06400" y="1325105"/>
            <a:ext cx="11582400" cy="5401159"/>
          </a:xfrm>
        </p:spPr>
        <p:txBody>
          <a:bodyPr numCol="2">
            <a:normAutofit/>
          </a:bodyPr>
          <a:lstStyle/>
          <a:p>
            <a:pPr marL="0" indent="0">
              <a:buNone/>
            </a:pPr>
            <a:r>
              <a:rPr lang="ru-RU" sz="2400" b="1" dirty="0" smtClean="0">
                <a:latin typeface="Comic Sans MS" panose="030F0702030302020204" pitchFamily="66" charset="0"/>
              </a:rPr>
              <a:t>Цель: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sz="2400" b="1" dirty="0" smtClean="0">
                <a:latin typeface="Comic Sans MS" panose="030F0702030302020204" pitchFamily="66" charset="0"/>
              </a:rPr>
              <a:t>Развитие психических процессов (память, мышление, воображение, внимание)</a:t>
            </a:r>
          </a:p>
          <a:p>
            <a:pPr marL="0" indent="0">
              <a:buNone/>
            </a:pPr>
            <a:r>
              <a:rPr lang="ru-RU" sz="2400" b="1" dirty="0" smtClean="0">
                <a:latin typeface="Comic Sans MS" panose="030F0702030302020204" pitchFamily="66" charset="0"/>
              </a:rPr>
              <a:t>Задачи: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sz="2400" b="1" dirty="0" smtClean="0">
                <a:latin typeface="Comic Sans MS" panose="030F0702030302020204" pitchFamily="66" charset="0"/>
              </a:rPr>
              <a:t>Расширение </a:t>
            </a:r>
            <a:r>
              <a:rPr lang="ru-RU" sz="2400" b="1" dirty="0">
                <a:latin typeface="Comic Sans MS" panose="030F0702030302020204" pitchFamily="66" charset="0"/>
              </a:rPr>
              <a:t>объема словарного запаса.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sz="2400" b="1" dirty="0">
                <a:latin typeface="Comic Sans MS" panose="030F0702030302020204" pitchFamily="66" charset="0"/>
              </a:rPr>
              <a:t>Формирование умений составлять рассказ и пересказывать прочитанный текст.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sz="2400" b="1" dirty="0">
                <a:latin typeface="Comic Sans MS" panose="030F0702030302020204" pitchFamily="66" charset="0"/>
              </a:rPr>
              <a:t>Облегчение процесса заучивания стихов</a:t>
            </a:r>
            <a:r>
              <a:rPr lang="ru-RU" sz="2400" b="1" dirty="0" smtClean="0">
                <a:latin typeface="Comic Sans MS" panose="030F0702030302020204" pitchFamily="66" charset="0"/>
              </a:rPr>
              <a:t>.</a:t>
            </a:r>
          </a:p>
          <a:p>
            <a:pPr>
              <a:buFont typeface="Arial" panose="020B0604020202020204" pitchFamily="34" charset="0"/>
              <a:buChar char="•"/>
            </a:pPr>
            <a:endParaRPr lang="ru-RU" sz="2400" dirty="0">
              <a:latin typeface="Comic Sans MS" panose="030F0702030302020204" pitchFamily="66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88432" y="1895878"/>
            <a:ext cx="6396925" cy="35982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8372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latin typeface="Comic Sans MS" panose="030F0702030302020204" pitchFamily="66" charset="0"/>
              </a:rPr>
              <a:t>Этапы Заучивания стихотворения</a:t>
            </a:r>
            <a:endParaRPr lang="ru-RU" b="1" dirty="0">
              <a:latin typeface="Comic Sans MS" panose="030F0702030302020204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06400" y="1325105"/>
            <a:ext cx="11582400" cy="5401159"/>
          </a:xfrm>
        </p:spPr>
        <p:txBody>
          <a:bodyPr numCol="2">
            <a:norm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ru-RU" dirty="0" smtClean="0"/>
              <a:t>Выразительно читаем стихотворение;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dirty="0" smtClean="0"/>
              <a:t>Задаем вопросы по содержанию, помогая уяснить мысль;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dirty="0" smtClean="0"/>
              <a:t>Разбираем непонятные ребенку слова, объясняем их значение;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dirty="0" smtClean="0"/>
              <a:t>Рисуем или показываем готовую </a:t>
            </a:r>
            <a:r>
              <a:rPr lang="ru-RU" dirty="0" err="1" smtClean="0"/>
              <a:t>мнемотаблицу</a:t>
            </a:r>
            <a:r>
              <a:rPr lang="ru-RU" dirty="0" smtClean="0"/>
              <a:t>;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dirty="0" smtClean="0"/>
              <a:t>Повторяя вслух каждую строчку с опорой на </a:t>
            </a:r>
            <a:r>
              <a:rPr lang="ru-RU" dirty="0" err="1" smtClean="0"/>
              <a:t>мнемотаблицу</a:t>
            </a:r>
            <a:r>
              <a:rPr lang="ru-RU" sz="2800" dirty="0"/>
              <a:t>.</a:t>
            </a:r>
            <a:endParaRPr lang="ru-RU" sz="2800" dirty="0" smtClean="0"/>
          </a:p>
          <a:p>
            <a:pPr>
              <a:buFont typeface="Arial" panose="020B0604020202020204" pitchFamily="34" charset="0"/>
              <a:buChar char="•"/>
            </a:pPr>
            <a:endParaRPr lang="ru-RU" sz="28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80253" y="2131071"/>
            <a:ext cx="3633870" cy="2487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4638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76542" y="1836549"/>
            <a:ext cx="4429072" cy="838200"/>
          </a:xfrm>
        </p:spPr>
        <p:txBody>
          <a:bodyPr>
            <a:noAutofit/>
          </a:bodyPr>
          <a:lstStyle/>
          <a:p>
            <a:pPr algn="ctr"/>
            <a:r>
              <a:rPr lang="ru-RU" sz="7200" b="1" dirty="0" smtClean="0">
                <a:latin typeface="Comic Sans MS" panose="030F0702030302020204" pitchFamily="66" charset="0"/>
              </a:rPr>
              <a:t>Учим вместе!</a:t>
            </a:r>
            <a:endParaRPr lang="ru-RU" sz="7200" b="1" dirty="0">
              <a:latin typeface="Comic Sans MS" panose="030F0702030302020204" pitchFamily="66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8515" l="402" r="98795">
                        <a14:foregroundMark x1="23293" y1="26238" x2="22892" y2="28713"/>
                        <a14:foregroundMark x1="36948" y1="81188" x2="51807" y2="84653"/>
                        <a14:foregroundMark x1="75904" y1="80693" x2="57430" y2="83663"/>
                        <a14:backgroundMark x1="34940" y1="67822" x2="38554" y2="70792"/>
                        <a14:backgroundMark x1="57831" y1="81188" x2="59036" y2="8019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67695" y="3629348"/>
            <a:ext cx="3196595" cy="25932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739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50732" y="5412073"/>
            <a:ext cx="7270501" cy="838200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latin typeface="Comic Sans MS" panose="030F0702030302020204" pitchFamily="66" charset="0"/>
              </a:rPr>
              <a:t/>
            </a:r>
            <a:br>
              <a:rPr lang="ru-RU" sz="2800" b="1" dirty="0" smtClean="0">
                <a:latin typeface="Comic Sans MS" panose="030F0702030302020204" pitchFamily="66" charset="0"/>
              </a:rPr>
            </a:br>
            <a:r>
              <a:rPr lang="ru-RU" sz="2800" b="1" dirty="0">
                <a:latin typeface="Comic Sans MS" panose="030F0702030302020204" pitchFamily="66" charset="0"/>
              </a:rPr>
              <a:t/>
            </a:r>
            <a:br>
              <a:rPr lang="ru-RU" sz="2800" b="1" dirty="0">
                <a:latin typeface="Comic Sans MS" panose="030F0702030302020204" pitchFamily="66" charset="0"/>
              </a:rPr>
            </a:br>
            <a:r>
              <a:rPr lang="ru-RU" sz="2800" b="1" dirty="0" smtClean="0">
                <a:latin typeface="Comic Sans MS" panose="030F0702030302020204" pitchFamily="66" charset="0"/>
              </a:rPr>
              <a:t/>
            </a:r>
            <a:br>
              <a:rPr lang="ru-RU" sz="2800" b="1" dirty="0" smtClean="0">
                <a:latin typeface="Comic Sans MS" panose="030F0702030302020204" pitchFamily="66" charset="0"/>
              </a:rPr>
            </a:br>
            <a:r>
              <a:rPr lang="ru-RU" sz="2800" b="1" dirty="0">
                <a:latin typeface="Comic Sans MS" panose="030F0702030302020204" pitchFamily="66" charset="0"/>
              </a:rPr>
              <a:t/>
            </a:r>
            <a:br>
              <a:rPr lang="ru-RU" sz="2800" b="1" dirty="0">
                <a:latin typeface="Comic Sans MS" panose="030F0702030302020204" pitchFamily="66" charset="0"/>
              </a:rPr>
            </a:br>
            <a:r>
              <a:rPr lang="ru-RU" sz="2800" b="1" dirty="0" smtClean="0">
                <a:latin typeface="Comic Sans MS" panose="030F0702030302020204" pitchFamily="66" charset="0"/>
              </a:rPr>
              <a:t/>
            </a:r>
            <a:br>
              <a:rPr lang="ru-RU" sz="2800" b="1" dirty="0" smtClean="0">
                <a:latin typeface="Comic Sans MS" panose="030F0702030302020204" pitchFamily="66" charset="0"/>
              </a:rPr>
            </a:br>
            <a:r>
              <a:rPr lang="ru-RU" sz="2800" b="1" dirty="0">
                <a:latin typeface="Comic Sans MS" panose="030F0702030302020204" pitchFamily="66" charset="0"/>
              </a:rPr>
              <a:t/>
            </a:r>
            <a:br>
              <a:rPr lang="ru-RU" sz="2800" b="1" dirty="0">
                <a:latin typeface="Comic Sans MS" panose="030F0702030302020204" pitchFamily="66" charset="0"/>
              </a:rPr>
            </a:br>
            <a:r>
              <a:rPr lang="ru-RU" sz="2800" b="1" dirty="0" smtClean="0">
                <a:latin typeface="Comic Sans MS" panose="030F0702030302020204" pitchFamily="66" charset="0"/>
              </a:rPr>
              <a:t/>
            </a:r>
            <a:br>
              <a:rPr lang="ru-RU" sz="2800" b="1" dirty="0" smtClean="0">
                <a:latin typeface="Comic Sans MS" panose="030F0702030302020204" pitchFamily="66" charset="0"/>
              </a:rPr>
            </a:br>
            <a:r>
              <a:rPr lang="ru-RU" sz="2800" b="1" dirty="0" smtClean="0">
                <a:latin typeface="Comic Sans MS" panose="030F0702030302020204" pitchFamily="66" charset="0"/>
              </a:rPr>
              <a:t>Раз </a:t>
            </a:r>
            <a:r>
              <a:rPr lang="ru-RU" sz="2800" b="1" dirty="0" smtClean="0">
                <a:latin typeface="Comic Sans MS" panose="030F0702030302020204" pitchFamily="66" charset="0"/>
              </a:rPr>
              <a:t>в неделю волк зубастый</a:t>
            </a:r>
            <a:br>
              <a:rPr lang="ru-RU" sz="2800" b="1" dirty="0" smtClean="0">
                <a:latin typeface="Comic Sans MS" panose="030F0702030302020204" pitchFamily="66" charset="0"/>
              </a:rPr>
            </a:br>
            <a:r>
              <a:rPr lang="ru-RU" sz="2800" b="1" dirty="0" smtClean="0">
                <a:latin typeface="Comic Sans MS" panose="030F0702030302020204" pitchFamily="66" charset="0"/>
              </a:rPr>
              <a:t>Чистит зубы мятной пастой,</a:t>
            </a:r>
            <a:br>
              <a:rPr lang="ru-RU" sz="2800" b="1" dirty="0" smtClean="0">
                <a:latin typeface="Comic Sans MS" panose="030F0702030302020204" pitchFamily="66" charset="0"/>
              </a:rPr>
            </a:br>
            <a:r>
              <a:rPr lang="ru-RU" sz="2800" b="1" dirty="0" smtClean="0">
                <a:latin typeface="Comic Sans MS" panose="030F0702030302020204" pitchFamily="66" charset="0"/>
              </a:rPr>
              <a:t>Моет окна, белит печку,</a:t>
            </a:r>
            <a:br>
              <a:rPr lang="ru-RU" sz="2800" b="1" dirty="0" smtClean="0">
                <a:latin typeface="Comic Sans MS" panose="030F0702030302020204" pitchFamily="66" charset="0"/>
              </a:rPr>
            </a:br>
            <a:r>
              <a:rPr lang="ru-RU" sz="2800" b="1" dirty="0" err="1" smtClean="0">
                <a:latin typeface="Comic Sans MS" panose="030F0702030302020204" pitchFamily="66" charset="0"/>
              </a:rPr>
              <a:t>Стелит</a:t>
            </a:r>
            <a:r>
              <a:rPr lang="ru-RU" sz="2800" b="1" dirty="0" smtClean="0">
                <a:latin typeface="Comic Sans MS" panose="030F0702030302020204" pitchFamily="66" charset="0"/>
              </a:rPr>
              <a:t> коврик у крылечка,</a:t>
            </a:r>
            <a:br>
              <a:rPr lang="ru-RU" sz="2800" b="1" dirty="0" smtClean="0">
                <a:latin typeface="Comic Sans MS" panose="030F0702030302020204" pitchFamily="66" charset="0"/>
              </a:rPr>
            </a:br>
            <a:r>
              <a:rPr lang="ru-RU" sz="2800" b="1" dirty="0" smtClean="0">
                <a:latin typeface="Comic Sans MS" panose="030F0702030302020204" pitchFamily="66" charset="0"/>
              </a:rPr>
              <a:t>И с цветочком у дверей В гости ждет своих друзей</a:t>
            </a:r>
            <a:br>
              <a:rPr lang="ru-RU" sz="2800" b="1" dirty="0" smtClean="0">
                <a:latin typeface="Comic Sans MS" panose="030F0702030302020204" pitchFamily="66" charset="0"/>
              </a:rPr>
            </a:br>
            <a:r>
              <a:rPr lang="ru-RU" sz="2800" b="1" dirty="0" smtClean="0">
                <a:latin typeface="Comic Sans MS" panose="030F0702030302020204" pitchFamily="66" charset="0"/>
              </a:rPr>
              <a:t>Но увы, лесные звери</a:t>
            </a:r>
            <a:br>
              <a:rPr lang="ru-RU" sz="2800" b="1" dirty="0" smtClean="0">
                <a:latin typeface="Comic Sans MS" panose="030F0702030302020204" pitchFamily="66" charset="0"/>
              </a:rPr>
            </a:br>
            <a:r>
              <a:rPr lang="ru-RU" sz="2800" b="1" dirty="0" smtClean="0">
                <a:latin typeface="Comic Sans MS" panose="030F0702030302020204" pitchFamily="66" charset="0"/>
              </a:rPr>
              <a:t>Не стучатся в эти двери</a:t>
            </a:r>
            <a:br>
              <a:rPr lang="ru-RU" sz="2800" b="1" dirty="0" smtClean="0">
                <a:latin typeface="Comic Sans MS" panose="030F0702030302020204" pitchFamily="66" charset="0"/>
              </a:rPr>
            </a:br>
            <a:r>
              <a:rPr lang="ru-RU" sz="2800" b="1" dirty="0" smtClean="0">
                <a:latin typeface="Comic Sans MS" panose="030F0702030302020204" pitchFamily="66" charset="0"/>
              </a:rPr>
              <a:t>Высока, конечно, честь,</a:t>
            </a:r>
            <a:br>
              <a:rPr lang="ru-RU" sz="2800" b="1" dirty="0" smtClean="0">
                <a:latin typeface="Comic Sans MS" panose="030F0702030302020204" pitchFamily="66" charset="0"/>
              </a:rPr>
            </a:br>
            <a:r>
              <a:rPr lang="ru-RU" sz="2800" b="1" dirty="0" smtClean="0">
                <a:latin typeface="Comic Sans MS" panose="030F0702030302020204" pitchFamily="66" charset="0"/>
              </a:rPr>
              <a:t>Но опасно! Могут съесть!</a:t>
            </a:r>
            <a:r>
              <a:rPr lang="ru-RU" sz="2400" b="1" dirty="0" smtClean="0">
                <a:latin typeface="Comic Sans MS" panose="030F0702030302020204" pitchFamily="66" charset="0"/>
              </a:rPr>
              <a:t/>
            </a:r>
            <a:br>
              <a:rPr lang="ru-RU" sz="2400" b="1" dirty="0" smtClean="0">
                <a:latin typeface="Comic Sans MS" panose="030F0702030302020204" pitchFamily="66" charset="0"/>
              </a:rPr>
            </a:br>
            <a:r>
              <a:rPr lang="ru-RU" sz="2400" b="1" dirty="0" smtClean="0">
                <a:latin typeface="Comic Sans MS" panose="030F0702030302020204" pitchFamily="66" charset="0"/>
              </a:rPr>
              <a:t/>
            </a:r>
            <a:br>
              <a:rPr lang="ru-RU" sz="2400" b="1" dirty="0" smtClean="0">
                <a:latin typeface="Comic Sans MS" panose="030F0702030302020204" pitchFamily="66" charset="0"/>
              </a:rPr>
            </a:br>
            <a:endParaRPr lang="ru-RU" sz="2400" b="1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8680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9477" y="554662"/>
            <a:ext cx="2215164" cy="221516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84324" y="485577"/>
            <a:ext cx="1547079" cy="214499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76424" y="716318"/>
            <a:ext cx="2848904" cy="189185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48378" y="891926"/>
            <a:ext cx="2318197" cy="173864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19269" y="3751488"/>
            <a:ext cx="2112134" cy="2112134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76424" y="4037506"/>
            <a:ext cx="5121435" cy="15400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5373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91979" y="329946"/>
            <a:ext cx="2311600" cy="23116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86267" y="282532"/>
            <a:ext cx="2230694" cy="23116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58979" y="3525256"/>
            <a:ext cx="2571087" cy="197402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65040" y="3259740"/>
            <a:ext cx="1751921" cy="22395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210661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497</TotalTime>
  <Words>161</Words>
  <Application>Microsoft Office PowerPoint</Application>
  <PresentationFormat>Произвольный</PresentationFormat>
  <Paragraphs>31</Paragraphs>
  <Slides>13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Эркер</vt:lpstr>
      <vt:lpstr>«Использование  мнемотехники в  заучивании стихотворений»</vt:lpstr>
      <vt:lpstr>Что такое мнемотехника?</vt:lpstr>
      <vt:lpstr>Актуальность</vt:lpstr>
      <vt:lpstr>Цели и задачи</vt:lpstr>
      <vt:lpstr>Этапы Заучивания стихотворения</vt:lpstr>
      <vt:lpstr>Учим вместе!</vt:lpstr>
      <vt:lpstr>       Раз в неделю волк зубастый Чистит зубы мятной пастой, Моет окна, белит печку, Стелит коврик у крылечка, И с цветочком у дверей В гости ждет своих друзей Но увы, лесные звери Не стучатся в эти двери Высока, конечно, честь, Но опасно! Могут съесть!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Phcelki</dc:creator>
  <cp:lastModifiedBy>Святослав</cp:lastModifiedBy>
  <cp:revision>30</cp:revision>
  <dcterms:created xsi:type="dcterms:W3CDTF">2022-11-17T02:37:00Z</dcterms:created>
  <dcterms:modified xsi:type="dcterms:W3CDTF">2022-12-05T13:43:02Z</dcterms:modified>
</cp:coreProperties>
</file>