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9" r:id="rId2"/>
    <p:sldId id="29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2A79E0"/>
    <a:srgbClr val="DEA900"/>
    <a:srgbClr val="FFFF66"/>
    <a:srgbClr val="0CAC04"/>
    <a:srgbClr val="A54E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760DAE-D968-4CAE-8654-B599A41D0A97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AFC6B-3E91-4CD8-A7E3-3BF7FAF07C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560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AFC6B-3E91-4CD8-A7E3-3BF7FAF07C8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354B5-A8A8-4851-8B19-323A7E5B99D9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DAD3F-1BE3-42EF-848F-4F02AFF28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354B5-A8A8-4851-8B19-323A7E5B99D9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DAD3F-1BE3-42EF-848F-4F02AFF28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354B5-A8A8-4851-8B19-323A7E5B99D9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DAD3F-1BE3-42EF-848F-4F02AFF28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354B5-A8A8-4851-8B19-323A7E5B99D9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DAD3F-1BE3-42EF-848F-4F02AFF28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354B5-A8A8-4851-8B19-323A7E5B99D9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DAD3F-1BE3-42EF-848F-4F02AFF28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354B5-A8A8-4851-8B19-323A7E5B99D9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DAD3F-1BE3-42EF-848F-4F02AFF28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354B5-A8A8-4851-8B19-323A7E5B99D9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DAD3F-1BE3-42EF-848F-4F02AFF28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354B5-A8A8-4851-8B19-323A7E5B99D9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DAD3F-1BE3-42EF-848F-4F02AFF28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354B5-A8A8-4851-8B19-323A7E5B99D9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DAD3F-1BE3-42EF-848F-4F02AFF28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354B5-A8A8-4851-8B19-323A7E5B99D9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DAD3F-1BE3-42EF-848F-4F02AFF28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354B5-A8A8-4851-8B19-323A7E5B99D9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DAD3F-1BE3-42EF-848F-4F02AFF28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E354B5-A8A8-4851-8B19-323A7E5B99D9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DAD3F-1BE3-42EF-848F-4F02AFF280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2" Type="http://schemas.openxmlformats.org/officeDocument/2006/relationships/image" Target="../media/image1.jpeg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28" Type="http://schemas.openxmlformats.org/officeDocument/2006/relationships/slide" Target="slide29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Relationship Id="rId27" Type="http://schemas.openxmlformats.org/officeDocument/2006/relationships/slide" Target="slide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1700808"/>
            <a:ext cx="4032448" cy="468052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endParaRPr lang="ru-RU" sz="1800" b="1" i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1800" b="1" i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i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Авторы-составители: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1000" b="1" i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i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Иванушкина Лариса Ивановна,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1800" b="1" i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директор лицея,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1000" b="1" i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800" b="1" i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Романова Марина Сергеевна,</a:t>
            </a:r>
          </a:p>
          <a:p>
            <a:r>
              <a:rPr lang="ru-RU" sz="1800" b="1" i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начальных классов,</a:t>
            </a:r>
          </a:p>
          <a:p>
            <a:endParaRPr lang="ru-RU" sz="1000" b="1" i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800" b="1" i="1" dirty="0" err="1" smtClean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Ставцева</a:t>
            </a:r>
            <a:r>
              <a:rPr lang="ru-RU" sz="1800" b="1" i="1" dirty="0" smtClean="0">
                <a:solidFill>
                  <a:srgbClr val="1F497D">
                    <a:lumMod val="7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1800" b="1" i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Галина Васильевна, </a:t>
            </a:r>
          </a:p>
          <a:p>
            <a:r>
              <a:rPr lang="ru-RU" sz="1800" b="1" i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</a:t>
            </a:r>
            <a:r>
              <a:rPr lang="ru-RU" sz="18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начальных </a:t>
            </a:r>
            <a:r>
              <a:rPr lang="ru-RU" sz="1800" b="1" i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классов.</a:t>
            </a:r>
          </a:p>
          <a:p>
            <a:r>
              <a:rPr lang="ru-RU" sz="1800" b="1" i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18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b="1" i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800" b="1" i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0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 smtClean="0">
              <a:solidFill>
                <a:srgbClr val="1F497D">
                  <a:lumMod val="75000"/>
                </a:srgbClr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lvl="0" algn="ctr"/>
            <a:r>
              <a:rPr lang="ru-RU" sz="3600" b="1" i="1" dirty="0" err="1" smtClean="0">
                <a:solidFill>
                  <a:srgbClr val="C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Мультимедийная</a:t>
            </a:r>
            <a:r>
              <a:rPr lang="ru-RU" sz="3600" b="1" i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 игра </a:t>
            </a:r>
          </a:p>
          <a:p>
            <a:pPr lvl="0" algn="ctr"/>
            <a:r>
              <a:rPr lang="ru-RU" sz="3600" b="1" i="1" dirty="0" smtClean="0">
                <a:solidFill>
                  <a:srgbClr val="C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«Святые заступники России»</a:t>
            </a:r>
          </a:p>
          <a:p>
            <a:pPr algn="ctr"/>
            <a:endParaRPr lang="ru-RU" sz="2400" b="1" i="1" dirty="0" smtClean="0">
              <a:solidFill>
                <a:srgbClr val="C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ctr"/>
            <a:endParaRPr lang="ru-RU" sz="2400" b="1" i="1" dirty="0">
              <a:solidFill>
                <a:srgbClr val="C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algn="ctr"/>
            <a:endParaRPr lang="ru-RU" sz="2400" b="1" i="1" dirty="0" smtClean="0">
              <a:solidFill>
                <a:srgbClr val="C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1026" name="Picture 2" descr="C:\Users\User\Downloads\PEeCfd_VAz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4608512" cy="4680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422076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132856"/>
            <a:ext cx="4860032" cy="3993307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Кто с мечом к нам придёт, от меча и погибнет! На том стояла, стоит и стоять будет Русская земля.</a:t>
            </a:r>
            <a:endParaRPr lang="ru-RU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Продолжи фразу: «Кто с мечом к нам придёт, ….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940152" y="3573016"/>
            <a:ext cx="1512168" cy="612648"/>
          </a:xfrm>
          <a:prstGeom prst="flowChartAlternateProcess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User\Downloads\4p_nevski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628800"/>
            <a:ext cx="3722014" cy="4968577"/>
          </a:xfrm>
          <a:prstGeom prst="snip2DiagRect">
            <a:avLst/>
          </a:prstGeom>
          <a:noFill/>
          <a:ln w="762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2420888"/>
            <a:ext cx="4464496" cy="3705275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Ледовое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побоище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Чудском озере 5 апреля 1242 году произошло сражение, вошедшее в историю, как</a:t>
            </a:r>
            <a:r>
              <a:rPr lang="ru-RU" sz="2400" dirty="0" smtClean="0"/>
              <a:t> …</a:t>
            </a:r>
            <a:endParaRPr lang="ru-RU" sz="2400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228184" y="3573016"/>
            <a:ext cx="1512168" cy="612648"/>
          </a:xfrm>
          <a:prstGeom prst="flowChartAlternateProcess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ownloads\foto_ledovoe_poboishe__-_interesnie_fakti_20190606_121393125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772816"/>
            <a:ext cx="4032448" cy="4536504"/>
          </a:xfrm>
          <a:prstGeom prst="snip2DiagRect">
            <a:avLst/>
          </a:prstGeom>
          <a:noFill/>
          <a:ln w="762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12776"/>
            <a:ext cx="4644008" cy="5184576"/>
          </a:xfrm>
        </p:spPr>
        <p:txBody>
          <a:bodyPr>
            <a:normAutofit/>
          </a:bodyPr>
          <a:lstStyle/>
          <a:p>
            <a:pPr algn="ctr">
              <a:lnSpc>
                <a:spcPct val="160000"/>
              </a:lnSpc>
              <a:buNone/>
            </a:pPr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60000"/>
              </a:lnSpc>
              <a:buNone/>
            </a:pPr>
            <a:r>
              <a:rPr lang="ru-RU" sz="5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 Санкт-Петербурге</a:t>
            </a:r>
            <a:endParaRPr lang="ru-RU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каком городе находится Свято-Троицкая Александро-Невская лавра?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012160" y="3501008"/>
            <a:ext cx="1512168" cy="612648"/>
          </a:xfrm>
          <a:prstGeom prst="flowChartAlternateProcess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ownloads\лавра-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628800"/>
            <a:ext cx="3970784" cy="4752528"/>
          </a:xfrm>
          <a:prstGeom prst="snip2DiagRect">
            <a:avLst/>
          </a:prstGeom>
          <a:noFill/>
          <a:ln w="762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844824"/>
            <a:ext cx="5040560" cy="4281339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8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Орден Александра Невского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8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граждане России получают за особые заслуги перед Отечеством, высокие </a:t>
            </a:r>
            <a:r>
              <a:rPr lang="ru-RU" sz="8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дости-жения</a:t>
            </a:r>
            <a:r>
              <a:rPr lang="ru-RU" sz="8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в различных областях научно-исследовательской</a:t>
            </a:r>
            <a:r>
              <a:rPr lang="ru-RU" sz="7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деятельности.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1430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09600" y="427038"/>
            <a:ext cx="8229600" cy="105774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just">
              <a:spcBef>
                <a:spcPct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что и кому даётся орден Александра Невского в современной России?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6084168" y="3645024"/>
            <a:ext cx="1512168" cy="612648"/>
          </a:xfrm>
          <a:prstGeom prst="flowChartAlternateProcess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Downloads\post-16521-0-95567800-149798955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700213"/>
            <a:ext cx="3384376" cy="4609107"/>
          </a:xfrm>
          <a:prstGeom prst="snip2DiagRect">
            <a:avLst/>
          </a:prstGeom>
          <a:noFill/>
          <a:ln w="762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772816"/>
            <a:ext cx="4320480" cy="4353347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endParaRPr lang="ru-RU" sz="4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Варфоломей</a:t>
            </a:r>
            <a:endParaRPr lang="ru-RU" sz="4000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136904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179388" algn="l"/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Какое имя было дано Сергию Радонежскому родителями при рождении?</a:t>
            </a:r>
            <a:r>
              <a:rPr lang="ru-RU" b="1" dirty="0" smtClean="0">
                <a:solidFill>
                  <a:srgbClr val="0000CC"/>
                </a:solidFill>
              </a:rPr>
              <a:t> </a:t>
            </a:r>
            <a:endParaRPr lang="ru-RU" b="1" dirty="0">
              <a:solidFill>
                <a:srgbClr val="0000CC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012160" y="3356992"/>
            <a:ext cx="1512168" cy="612648"/>
          </a:xfrm>
          <a:prstGeom prst="flowChartAlternateProcess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3" descr="C:\Users\User\Downloads\Видение-отроку-Варфоломею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772816"/>
            <a:ext cx="4042792" cy="4608511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988840"/>
            <a:ext cx="4038600" cy="4209331"/>
          </a:xfrm>
        </p:spPr>
        <p:txBody>
          <a:bodyPr>
            <a:normAutofit fontScale="85000" lnSpcReduction="1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Сергий Радонежский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дал </a:t>
            </a:r>
            <a:r>
              <a:rPr lang="ru-RU" sz="40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благославение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на Куликовскую битву</a:t>
            </a:r>
            <a:endParaRPr lang="ru-RU" sz="4000" dirty="0" smtClean="0"/>
          </a:p>
          <a:p>
            <a:pPr algn="ctr">
              <a:lnSpc>
                <a:spcPct val="150000"/>
              </a:lnSpc>
              <a:buNone/>
            </a:pPr>
            <a:endParaRPr lang="ru-RU" sz="4000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На  какую  битву  дал  </a:t>
            </a:r>
            <a:r>
              <a:rPr lang="ru-RU" sz="2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благославение</a:t>
            </a: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Сергий  Радонежский ?</a:t>
            </a: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156176" y="3573016"/>
            <a:ext cx="1512168" cy="612648"/>
          </a:xfrm>
          <a:prstGeom prst="flowChartAlternateProcess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https://top10a.ru/wp-content/uploads/2019/12/71a332742b6a7570dd8b7ef8e7bfb64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772816"/>
            <a:ext cx="3894584" cy="432048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499992" y="1600200"/>
            <a:ext cx="4186808" cy="478112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276872"/>
            <a:ext cx="4495800" cy="384929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Александр </a:t>
            </a:r>
            <a:r>
              <a:rPr lang="ru-RU" sz="3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Пересвет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Андрей </a:t>
            </a:r>
            <a:r>
              <a:rPr lang="ru-RU" sz="36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Ослябя</a:t>
            </a:r>
            <a:endParaRPr lang="ru-RU" sz="36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4016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Как звали монахов, которых Сергий Радонежский дал в помощь князю Дмитрию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012160" y="3573016"/>
            <a:ext cx="1512168" cy="612648"/>
          </a:xfrm>
          <a:prstGeom prst="flowChartAlternateProcess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s://i.ytimg.com/vi/GnXTJTTLBVs/maxresdefaul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916832"/>
            <a:ext cx="4038600" cy="4392488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28800"/>
            <a:ext cx="4038600" cy="4824536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Первый храм в честь Сергия Радонежского был построен через 71 год после его смерти в 1422-1423годах.</a:t>
            </a:r>
            <a:endParaRPr lang="ru-RU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Когда был построен первый храм в честь Сергия Радонежского?</a:t>
            </a:r>
            <a:endParaRPr lang="ru-RU" sz="2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012160" y="3429000"/>
            <a:ext cx="1512168" cy="612648"/>
          </a:xfrm>
          <a:prstGeom prst="flowChartAlternateProcess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s://top10a.ru/wp-content/uploads/2019/12/1-1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844824"/>
            <a:ext cx="4038600" cy="4464496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916832"/>
            <a:ext cx="4316288" cy="4209331"/>
          </a:xfrm>
        </p:spPr>
        <p:txBody>
          <a:bodyPr/>
          <a:lstStyle/>
          <a:p>
            <a:pPr algn="ctr">
              <a:buNone/>
            </a:pPr>
            <a:endParaRPr lang="ru-RU" sz="4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Андрей </a:t>
            </a:r>
          </a:p>
          <a:p>
            <a:pPr algn="ctr">
              <a:buNone/>
            </a:pP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Рублёв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Кто из учеников Преподобного Сергия написал икону "Троица»?</a:t>
            </a:r>
            <a:endParaRPr lang="ru-RU" sz="2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012160" y="3645024"/>
            <a:ext cx="1512168" cy="612648"/>
          </a:xfrm>
          <a:prstGeom prst="flowChartAlternateProcess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s://aria-art.ru/0/R/Rubljov%20A.%20Troica/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507170"/>
            <a:ext cx="4052871" cy="5017455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988840"/>
            <a:ext cx="4320480" cy="4137323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4000" b="1" dirty="0" smtClean="0">
                <a:ln/>
                <a:solidFill>
                  <a:srgbClr val="0CAC04"/>
                </a:solidFill>
                <a:latin typeface="Times New Roman" pitchFamily="18" charset="0"/>
                <a:cs typeface="Times New Roman" pitchFamily="18" charset="0"/>
              </a:rPr>
              <a:t>Имя </a:t>
            </a:r>
            <a:r>
              <a:rPr lang="ru-RU" sz="4000" b="1" dirty="0" err="1" smtClean="0">
                <a:ln/>
                <a:solidFill>
                  <a:srgbClr val="0CAC04"/>
                </a:solidFill>
                <a:latin typeface="Times New Roman" pitchFamily="18" charset="0"/>
                <a:cs typeface="Times New Roman" pitchFamily="18" charset="0"/>
              </a:rPr>
              <a:t>Кукша</a:t>
            </a:r>
            <a:r>
              <a:rPr lang="ru-RU" sz="4000" b="1" dirty="0" smtClean="0">
                <a:ln/>
                <a:solidFill>
                  <a:srgbClr val="0CAC04"/>
                </a:solidFill>
                <a:latin typeface="Times New Roman" pitchFamily="18" charset="0"/>
                <a:cs typeface="Times New Roman" pitchFamily="18" charset="0"/>
              </a:rPr>
              <a:t> у вятичей происходит  от названия птицы </a:t>
            </a:r>
            <a:r>
              <a:rPr lang="ru-RU" sz="4000" b="1" dirty="0" err="1" smtClean="0">
                <a:ln/>
                <a:solidFill>
                  <a:srgbClr val="0CAC04"/>
                </a:solidFill>
                <a:latin typeface="Times New Roman" pitchFamily="18" charset="0"/>
                <a:cs typeface="Times New Roman" pitchFamily="18" charset="0"/>
              </a:rPr>
              <a:t>кукша</a:t>
            </a:r>
            <a:r>
              <a:rPr lang="ru-RU" sz="4000" b="1" dirty="0" smtClean="0">
                <a:ln/>
                <a:solidFill>
                  <a:srgbClr val="0CAC04"/>
                </a:solidFill>
                <a:latin typeface="Times New Roman" pitchFamily="18" charset="0"/>
                <a:cs typeface="Times New Roman" pitchFamily="18" charset="0"/>
              </a:rPr>
              <a:t>, которая издаёт  характерные звуки «</a:t>
            </a:r>
            <a:r>
              <a:rPr lang="ru-RU" sz="4000" b="1" dirty="0" err="1" smtClean="0">
                <a:ln/>
                <a:solidFill>
                  <a:srgbClr val="0CAC04"/>
                </a:solidFill>
                <a:latin typeface="Times New Roman" pitchFamily="18" charset="0"/>
                <a:cs typeface="Times New Roman" pitchFamily="18" charset="0"/>
              </a:rPr>
              <a:t>кук</a:t>
            </a:r>
            <a:r>
              <a:rPr lang="ru-RU" sz="4000" b="1" dirty="0" smtClean="0">
                <a:ln/>
                <a:solidFill>
                  <a:srgbClr val="0CAC04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предположительно у вятичей произошло имя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Кукша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(Святого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Кукши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Печерского)?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796136" y="3501008"/>
            <a:ext cx="1512168" cy="612648"/>
          </a:xfrm>
          <a:prstGeom prst="flowChartAlternateProcess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89" name="Picture 1" descr="C:\Users\User\Downloads\jk440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628800"/>
            <a:ext cx="4176464" cy="4824536"/>
          </a:xfrm>
          <a:prstGeom prst="ellipse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-73024" y="0"/>
            <a:ext cx="9217024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548680"/>
            <a:ext cx="8568952" cy="557748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Нет великих и малых святых. Есть только люди, сумевшие отдать себя без остатка в руку Божию. Одним было дано совершить много, другим как будто меньше. Имена одних известны повсюду, иных почитают поместно. Святость одних по-  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нятна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всем, а святость других таинственна...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852936"/>
            <a:ext cx="4038600" cy="3273227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4000" b="1" spc="150" dirty="0" smtClean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spc="150" dirty="0" err="1" smtClean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Истиными</a:t>
            </a:r>
            <a:r>
              <a:rPr lang="ru-RU" sz="4000" b="1" spc="150" dirty="0" smtClean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чудесами</a:t>
            </a:r>
            <a:endParaRPr lang="ru-RU" sz="4000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21014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Чем, по словам верующих,  сопровождались проповеди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Кукши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012160" y="3501008"/>
            <a:ext cx="1512168" cy="612648"/>
          </a:xfrm>
          <a:prstGeom prst="flowChartAlternateProcess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3" descr="C:\Users\User\Downloads\a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700808"/>
            <a:ext cx="4104456" cy="4896544"/>
          </a:xfrm>
          <a:prstGeom prst="ellipse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916832"/>
            <a:ext cx="4032448" cy="4281339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4000" b="1" spc="150" dirty="0" smtClean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Недалеко от деревни </a:t>
            </a:r>
            <a:r>
              <a:rPr lang="ru-RU" sz="4000" b="1" spc="150" dirty="0" err="1" smtClean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Фроловка</a:t>
            </a:r>
            <a:r>
              <a:rPr lang="ru-RU" sz="4000" b="1" spc="150" dirty="0" smtClean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spc="150" dirty="0" err="1" smtClean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Мценского</a:t>
            </a:r>
            <a:r>
              <a:rPr lang="ru-RU" sz="4000" b="1" spc="150" dirty="0" smtClean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района</a:t>
            </a:r>
            <a:endParaRPr lang="ru-RU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 каком районе Орловской области  находится мужской монастырь  во имя Святого </a:t>
            </a:r>
            <a:r>
              <a:rPr lang="ru-RU" sz="18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Кукши</a:t>
            </a:r>
            <a:r>
              <a:rPr lang="ru-RU" sz="1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800" b="1" dirty="0">
              <a:solidFill>
                <a:srgbClr val="0000CC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012160" y="3501008"/>
            <a:ext cx="1512168" cy="612648"/>
          </a:xfrm>
          <a:prstGeom prst="flowChartAlternateProcess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 descr="C:\Users\User\Downloads\_MG_805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4176464" cy="4940300"/>
          </a:xfrm>
          <a:prstGeom prst="ellipse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9592" y="2276872"/>
            <a:ext cx="3740224" cy="3849291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4800" b="1" spc="150" dirty="0" smtClean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 сентября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Когда чтят память Святого </a:t>
            </a:r>
            <a:r>
              <a:rPr lang="ru-RU" sz="2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Кукши</a:t>
            </a: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в Орловской области?</a:t>
            </a: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940152" y="3501008"/>
            <a:ext cx="1512168" cy="612648"/>
          </a:xfrm>
          <a:prstGeom prst="flowChartAlternateProcess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7" name="Picture 1" descr="C:\Users\User\Downloads\18-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644007" y="1700808"/>
            <a:ext cx="4176463" cy="4608512"/>
          </a:xfrm>
          <a:prstGeom prst="ellipse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20933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spc="150" dirty="0" smtClean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Скит Святого </a:t>
            </a:r>
            <a:r>
              <a:rPr lang="ru-RU" sz="4000" b="1" spc="150" dirty="0" err="1" smtClean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Кукши</a:t>
            </a:r>
            <a:r>
              <a:rPr lang="ru-RU" sz="4000" b="1" spc="150" dirty="0" smtClean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был создан в 1999 году на месте его убиения в Мценском районе</a:t>
            </a:r>
            <a:endParaRPr lang="ru-RU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7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Когда и где был создан скит Святого </a:t>
            </a:r>
            <a:r>
              <a:rPr lang="ru-RU" sz="27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Кукши</a:t>
            </a:r>
            <a:r>
              <a:rPr lang="ru-RU" sz="27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000" b="1" dirty="0" smtClean="0">
                <a:solidFill>
                  <a:srgbClr val="0000CC"/>
                </a:solidFill>
              </a:rPr>
              <a:t> </a:t>
            </a: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796136" y="3573016"/>
            <a:ext cx="1512168" cy="612648"/>
          </a:xfrm>
          <a:prstGeom prst="flowChartAlternateProcess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3" name="Picture 1" descr="C:\Users\User\Downloads\701-580x37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916832"/>
            <a:ext cx="3960440" cy="4680520"/>
          </a:xfrm>
          <a:prstGeom prst="ellipse">
            <a:avLst/>
          </a:prstGeom>
          <a:noFill/>
          <a:ln w="76200"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132856"/>
            <a:ext cx="4038600" cy="3993307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endParaRPr lang="ru-RU" sz="4000" b="1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40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Во всём лев</a:t>
            </a:r>
            <a:endParaRPr lang="ru-RU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Что означает имя </a:t>
            </a:r>
            <a:r>
              <a:rPr lang="ru-RU" sz="2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Пантелеимон</a:t>
            </a: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012160" y="3284984"/>
            <a:ext cx="1512168" cy="612648"/>
          </a:xfrm>
          <a:prstGeom prst="flowChartAlternateProcess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ownloads\bfc60c188d29f97bd45f0460884c5f8f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556792"/>
            <a:ext cx="3672408" cy="4797152"/>
          </a:xfrm>
          <a:prstGeom prst="round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2816"/>
            <a:ext cx="4038600" cy="4536504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Храм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святого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Пантелеимона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Целителя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с.Плещеево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  <a:solidFill>
            <a:srgbClr val="FFFF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Какой храм является  одним из первых в России сельских больничных храмов, который открыт и освящен в честь святого, покровителя врачей и больных, память которого Русская православная церковь отмечает 9 августа?</a:t>
            </a:r>
            <a:endParaRPr lang="ru-RU" sz="2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156176" y="3717032"/>
            <a:ext cx="1512168" cy="612648"/>
          </a:xfrm>
          <a:prstGeom prst="flowChartAlternateProcess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http://www.orel-eparhia.ru/files/M600G4792.jpg"/>
          <p:cNvPicPr>
            <a:picLocks noGrp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916832"/>
            <a:ext cx="4038600" cy="4680520"/>
          </a:xfrm>
          <a:prstGeom prst="roundRect">
            <a:avLst/>
          </a:prstGeom>
          <a:noFill/>
          <a:ln w="76200">
            <a:solidFill>
              <a:schemeClr val="accent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04864"/>
            <a:ext cx="4038600" cy="3921299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Воскресил ребёнка от укуса змеи</a:t>
            </a: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96944" cy="1340768"/>
          </a:xfrm>
          <a:solidFill>
            <a:srgbClr val="FFFF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Какое первое чудо совершил </a:t>
            </a:r>
            <a:r>
              <a:rPr lang="ru-RU" sz="2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Пантелеимон</a:t>
            </a: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endParaRPr lang="ru-RU" sz="27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012160" y="3789040"/>
            <a:ext cx="1512168" cy="612648"/>
          </a:xfrm>
          <a:prstGeom prst="flowChartAlternateProcess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ownloads\Velikomuchenik-Panteleimon-istselyaet-reben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772816"/>
            <a:ext cx="3888432" cy="4608512"/>
          </a:xfrm>
          <a:prstGeom prst="round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700808"/>
            <a:ext cx="4392488" cy="475252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Святой 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Пантелеимон</a:t>
            </a:r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68152"/>
          </a:xfrm>
          <a:solidFill>
            <a:srgbClr val="FFFF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7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Какой святой произнес эти слова: «Душа человека по природе христианка»? </a:t>
            </a:r>
            <a:endParaRPr lang="ru-RU" sz="27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940152" y="3573016"/>
            <a:ext cx="1512168" cy="612648"/>
          </a:xfrm>
          <a:prstGeom prst="flowChartAlternateProcess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ownloads\tmeddp493zddbv7ngazmqb2v3zin6bn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628800"/>
            <a:ext cx="3888432" cy="4906790"/>
          </a:xfrm>
          <a:prstGeom prst="round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209331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endParaRPr lang="ru-RU" sz="4000" dirty="0" smtClean="0"/>
          </a:p>
          <a:p>
            <a:pPr algn="ctr">
              <a:lnSpc>
                <a:spcPct val="150000"/>
              </a:lnSpc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Греческий город </a:t>
            </a:r>
            <a:r>
              <a:rPr lang="ru-RU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Никомедия</a:t>
            </a:r>
            <a:endParaRPr lang="ru-RU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820472" cy="1143000"/>
          </a:xfrm>
          <a:solidFill>
            <a:srgbClr val="FFFF00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Как называется город, где родился святой целитель </a:t>
            </a:r>
            <a:r>
              <a:rPr lang="ru-RU" sz="2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Пантелеимон</a:t>
            </a:r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156176" y="3717032"/>
            <a:ext cx="1512168" cy="612648"/>
          </a:xfrm>
          <a:prstGeom prst="flowChartAlternateProcess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098" name="Picture 2" descr="C:\Users\User\Downloads\svyatoy-velikomuchenik-i-tselitel-panteleimon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700808"/>
            <a:ext cx="3960440" cy="4608512"/>
          </a:xfrm>
          <a:prstGeom prst="round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</p:pic>
      <p:sp>
        <p:nvSpPr>
          <p:cNvPr id="4" name="Прямоугольник 3"/>
          <p:cNvSpPr/>
          <p:nvPr/>
        </p:nvSpPr>
        <p:spPr>
          <a:xfrm>
            <a:off x="251520" y="1700808"/>
            <a:ext cx="8575104" cy="22467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1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Шестиугольник 1"/>
          <p:cNvSpPr/>
          <p:nvPr/>
        </p:nvSpPr>
        <p:spPr>
          <a:xfrm>
            <a:off x="395536" y="836712"/>
            <a:ext cx="2880000" cy="914400"/>
          </a:xfrm>
          <a:prstGeom prst="hexagon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Илья </a:t>
            </a:r>
          </a:p>
          <a:p>
            <a:pPr algn="ctr"/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Муромец</a:t>
            </a:r>
            <a:endParaRPr lang="ru-RU" sz="20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Шестиугольник 2"/>
          <p:cNvSpPr/>
          <p:nvPr/>
        </p:nvSpPr>
        <p:spPr>
          <a:xfrm>
            <a:off x="3275856" y="836712"/>
            <a:ext cx="1060704" cy="914400"/>
          </a:xfrm>
          <a:prstGeom prst="hexagon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10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4355976" y="836712"/>
            <a:ext cx="1060704" cy="914400"/>
          </a:xfrm>
          <a:prstGeom prst="hexagon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2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5436096" y="836712"/>
            <a:ext cx="1060704" cy="914400"/>
          </a:xfrm>
          <a:prstGeom prst="hexagon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3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Шестиугольник 5"/>
          <p:cNvSpPr/>
          <p:nvPr/>
        </p:nvSpPr>
        <p:spPr>
          <a:xfrm>
            <a:off x="6516216" y="836712"/>
            <a:ext cx="1060704" cy="914400"/>
          </a:xfrm>
          <a:prstGeom prst="hexagon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4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Шестиугольник 6"/>
          <p:cNvSpPr/>
          <p:nvPr/>
        </p:nvSpPr>
        <p:spPr>
          <a:xfrm>
            <a:off x="7596336" y="836712"/>
            <a:ext cx="1060704" cy="914400"/>
          </a:xfrm>
          <a:prstGeom prst="hexagon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5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Шестиугольник 8"/>
          <p:cNvSpPr/>
          <p:nvPr/>
        </p:nvSpPr>
        <p:spPr>
          <a:xfrm>
            <a:off x="3275856" y="1772816"/>
            <a:ext cx="1060704" cy="914400"/>
          </a:xfrm>
          <a:prstGeom prst="hexagon">
            <a:avLst/>
          </a:prstGeom>
          <a:solidFill>
            <a:srgbClr val="FF0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10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Шестиугольник 9"/>
          <p:cNvSpPr/>
          <p:nvPr/>
        </p:nvSpPr>
        <p:spPr>
          <a:xfrm>
            <a:off x="4355976" y="1772816"/>
            <a:ext cx="1060704" cy="914400"/>
          </a:xfrm>
          <a:prstGeom prst="hexagon">
            <a:avLst/>
          </a:prstGeom>
          <a:solidFill>
            <a:srgbClr val="FF0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2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Шестиугольник 10"/>
          <p:cNvSpPr/>
          <p:nvPr/>
        </p:nvSpPr>
        <p:spPr>
          <a:xfrm>
            <a:off x="5436096" y="1772816"/>
            <a:ext cx="1060704" cy="914400"/>
          </a:xfrm>
          <a:prstGeom prst="hexagon">
            <a:avLst/>
          </a:prstGeom>
          <a:solidFill>
            <a:srgbClr val="FF0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  <a:hlinkClick r:id="rId10" action="ppaction://hlinksldjump"/>
              </a:rPr>
              <a:t>3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10" action="ppaction://hlinksldjump"/>
              </a:rPr>
              <a:t>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Шестиугольник 11"/>
          <p:cNvSpPr/>
          <p:nvPr/>
        </p:nvSpPr>
        <p:spPr>
          <a:xfrm>
            <a:off x="6516216" y="1772816"/>
            <a:ext cx="1060704" cy="914400"/>
          </a:xfrm>
          <a:prstGeom prst="hexagon">
            <a:avLst/>
          </a:prstGeom>
          <a:solidFill>
            <a:srgbClr val="FF0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  <a:hlinkClick r:id="rId11" action="ppaction://hlinksldjump"/>
              </a:rPr>
              <a:t>4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11" action="ppaction://hlinksldjump"/>
              </a:rPr>
              <a:t>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Шестиугольник 12"/>
          <p:cNvSpPr/>
          <p:nvPr/>
        </p:nvSpPr>
        <p:spPr>
          <a:xfrm>
            <a:off x="7596336" y="1772816"/>
            <a:ext cx="1060704" cy="914400"/>
          </a:xfrm>
          <a:prstGeom prst="hexagon">
            <a:avLst/>
          </a:prstGeom>
          <a:solidFill>
            <a:srgbClr val="FF0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  <a:hlinkClick r:id="rId12" action="ppaction://hlinksldjump"/>
              </a:rPr>
              <a:t>5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12" action="ppaction://hlinksldjump"/>
              </a:rPr>
              <a:t>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Шестиугольник 13"/>
          <p:cNvSpPr/>
          <p:nvPr/>
        </p:nvSpPr>
        <p:spPr>
          <a:xfrm>
            <a:off x="395536" y="1772816"/>
            <a:ext cx="2880320" cy="914400"/>
          </a:xfrm>
          <a:prstGeom prst="hexagon">
            <a:avLst/>
          </a:prstGeom>
          <a:solidFill>
            <a:srgbClr val="FF0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Александр Невский</a:t>
            </a:r>
            <a:endParaRPr lang="ru-RU" sz="20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Шестиугольник 14"/>
          <p:cNvSpPr/>
          <p:nvPr/>
        </p:nvSpPr>
        <p:spPr>
          <a:xfrm>
            <a:off x="395536" y="2708920"/>
            <a:ext cx="2880320" cy="914400"/>
          </a:xfrm>
          <a:prstGeom prst="hexagon">
            <a:avLst/>
          </a:prstGeom>
          <a:solidFill>
            <a:srgbClr val="A54E07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Сергий Радонежский</a:t>
            </a:r>
            <a:endParaRPr lang="ru-RU" sz="20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Шестиугольник 15"/>
          <p:cNvSpPr/>
          <p:nvPr/>
        </p:nvSpPr>
        <p:spPr>
          <a:xfrm>
            <a:off x="3275856" y="2708920"/>
            <a:ext cx="1060704" cy="914400"/>
          </a:xfrm>
          <a:prstGeom prst="hexagon">
            <a:avLst/>
          </a:prstGeom>
          <a:solidFill>
            <a:srgbClr val="A54E07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13" action="ppaction://hlinksldjump"/>
              </a:rPr>
              <a:t>10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Шестиугольник 16"/>
          <p:cNvSpPr/>
          <p:nvPr/>
        </p:nvSpPr>
        <p:spPr>
          <a:xfrm>
            <a:off x="4355976" y="2708920"/>
            <a:ext cx="1060704" cy="914400"/>
          </a:xfrm>
          <a:prstGeom prst="hexagon">
            <a:avLst/>
          </a:prstGeom>
          <a:solidFill>
            <a:srgbClr val="A54E07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  <a:hlinkClick r:id="rId14" action="ppaction://hlinksldjump"/>
              </a:rPr>
              <a:t>2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14" action="ppaction://hlinksldjump"/>
              </a:rPr>
              <a:t>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Шестиугольник 17"/>
          <p:cNvSpPr/>
          <p:nvPr/>
        </p:nvSpPr>
        <p:spPr>
          <a:xfrm>
            <a:off x="5436096" y="2708920"/>
            <a:ext cx="1060704" cy="914400"/>
          </a:xfrm>
          <a:prstGeom prst="hexagon">
            <a:avLst/>
          </a:prstGeom>
          <a:solidFill>
            <a:srgbClr val="A54E07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  <a:hlinkClick r:id="rId15" action="ppaction://hlinksldjump"/>
              </a:rPr>
              <a:t>3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15" action="ppaction://hlinksldjump"/>
              </a:rPr>
              <a:t>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Шестиугольник 18"/>
          <p:cNvSpPr/>
          <p:nvPr/>
        </p:nvSpPr>
        <p:spPr>
          <a:xfrm>
            <a:off x="6516216" y="2708920"/>
            <a:ext cx="1060704" cy="914400"/>
          </a:xfrm>
          <a:prstGeom prst="hexagon">
            <a:avLst/>
          </a:prstGeom>
          <a:solidFill>
            <a:srgbClr val="A54E07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  <a:hlinkClick r:id="rId16" action="ppaction://hlinksldjump"/>
              </a:rPr>
              <a:t>4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16" action="ppaction://hlinksldjump"/>
              </a:rPr>
              <a:t>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Шестиугольник 19"/>
          <p:cNvSpPr/>
          <p:nvPr/>
        </p:nvSpPr>
        <p:spPr>
          <a:xfrm>
            <a:off x="7596336" y="2708920"/>
            <a:ext cx="1060704" cy="914400"/>
          </a:xfrm>
          <a:prstGeom prst="hexagon">
            <a:avLst/>
          </a:prstGeom>
          <a:solidFill>
            <a:srgbClr val="A54E07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  <a:hlinkClick r:id="rId17" action="ppaction://hlinksldjump"/>
              </a:rPr>
              <a:t>5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17" action="ppaction://hlinksldjump"/>
              </a:rPr>
              <a:t>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Шестиугольник 25"/>
          <p:cNvSpPr/>
          <p:nvPr/>
        </p:nvSpPr>
        <p:spPr>
          <a:xfrm>
            <a:off x="3275856" y="3645024"/>
            <a:ext cx="1060704" cy="914400"/>
          </a:xfrm>
          <a:prstGeom prst="hexagon">
            <a:avLst/>
          </a:prstGeom>
          <a:solidFill>
            <a:srgbClr val="0CAC04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18" action="ppaction://hlinksldjump"/>
              </a:rPr>
              <a:t>10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Шестиугольник 26"/>
          <p:cNvSpPr/>
          <p:nvPr/>
        </p:nvSpPr>
        <p:spPr>
          <a:xfrm>
            <a:off x="4355976" y="3645024"/>
            <a:ext cx="1060704" cy="914400"/>
          </a:xfrm>
          <a:prstGeom prst="hexagon">
            <a:avLst/>
          </a:prstGeom>
          <a:solidFill>
            <a:srgbClr val="0CAC04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  <a:hlinkClick r:id="rId19" action="ppaction://hlinksldjump"/>
              </a:rPr>
              <a:t>2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19" action="ppaction://hlinksldjump"/>
              </a:rPr>
              <a:t>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Шестиугольник 27"/>
          <p:cNvSpPr/>
          <p:nvPr/>
        </p:nvSpPr>
        <p:spPr>
          <a:xfrm>
            <a:off x="5436096" y="3645024"/>
            <a:ext cx="1060704" cy="914400"/>
          </a:xfrm>
          <a:prstGeom prst="hexagon">
            <a:avLst/>
          </a:prstGeom>
          <a:solidFill>
            <a:srgbClr val="0CAC04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  <a:hlinkClick r:id="rId20" action="ppaction://hlinksldjump"/>
              </a:rPr>
              <a:t>3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20" action="ppaction://hlinksldjump"/>
              </a:rPr>
              <a:t>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Шестиугольник 28"/>
          <p:cNvSpPr/>
          <p:nvPr/>
        </p:nvSpPr>
        <p:spPr>
          <a:xfrm>
            <a:off x="6516216" y="3645024"/>
            <a:ext cx="1060704" cy="914400"/>
          </a:xfrm>
          <a:prstGeom prst="hexagon">
            <a:avLst/>
          </a:prstGeom>
          <a:solidFill>
            <a:srgbClr val="0CAC04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  <a:hlinkClick r:id="rId21" action="ppaction://hlinksldjump"/>
              </a:rPr>
              <a:t>4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21" action="ppaction://hlinksldjump"/>
              </a:rPr>
              <a:t>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Шестиугольник 29"/>
          <p:cNvSpPr/>
          <p:nvPr/>
        </p:nvSpPr>
        <p:spPr>
          <a:xfrm>
            <a:off x="7596336" y="3645024"/>
            <a:ext cx="1060704" cy="914400"/>
          </a:xfrm>
          <a:prstGeom prst="hexagon">
            <a:avLst/>
          </a:prstGeom>
          <a:solidFill>
            <a:srgbClr val="0CAC04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  <a:hlinkClick r:id="rId22" action="ppaction://hlinksldjump"/>
              </a:rPr>
              <a:t>5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22" action="ppaction://hlinksldjump"/>
              </a:rPr>
              <a:t>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Шестиугольник 30"/>
          <p:cNvSpPr/>
          <p:nvPr/>
        </p:nvSpPr>
        <p:spPr>
          <a:xfrm>
            <a:off x="395536" y="3645024"/>
            <a:ext cx="2880320" cy="914400"/>
          </a:xfrm>
          <a:prstGeom prst="hexagon">
            <a:avLst/>
          </a:prstGeom>
          <a:solidFill>
            <a:srgbClr val="0CAC04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Святой </a:t>
            </a:r>
          </a:p>
          <a:p>
            <a:pPr algn="ctr"/>
            <a:r>
              <a:rPr lang="ru-RU" sz="20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Кукша</a:t>
            </a:r>
            <a:endParaRPr lang="ru-RU" sz="20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Шестиугольник 31"/>
          <p:cNvSpPr/>
          <p:nvPr/>
        </p:nvSpPr>
        <p:spPr>
          <a:xfrm>
            <a:off x="395536" y="4581128"/>
            <a:ext cx="2880320" cy="914400"/>
          </a:xfrm>
          <a:prstGeom prst="hexagon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Великомученник</a:t>
            </a:r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и целитель </a:t>
            </a:r>
            <a:r>
              <a:rPr lang="ru-RU" sz="20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Пантелеимон</a:t>
            </a:r>
            <a:endParaRPr lang="ru-RU" sz="20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Шестиугольник 32"/>
          <p:cNvSpPr/>
          <p:nvPr/>
        </p:nvSpPr>
        <p:spPr>
          <a:xfrm>
            <a:off x="3275856" y="4581128"/>
            <a:ext cx="1060704" cy="914400"/>
          </a:xfrm>
          <a:prstGeom prst="hexagon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23" action="ppaction://hlinksldjump"/>
              </a:rPr>
              <a:t>10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Шестиугольник 33"/>
          <p:cNvSpPr/>
          <p:nvPr/>
        </p:nvSpPr>
        <p:spPr>
          <a:xfrm>
            <a:off x="4355976" y="4581128"/>
            <a:ext cx="1060704" cy="914400"/>
          </a:xfrm>
          <a:prstGeom prst="hexagon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  <a:hlinkClick r:id="rId24" action="ppaction://hlinksldjump"/>
              </a:rPr>
              <a:t>2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24" action="ppaction://hlinksldjump"/>
              </a:rPr>
              <a:t>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Шестиугольник 34"/>
          <p:cNvSpPr/>
          <p:nvPr/>
        </p:nvSpPr>
        <p:spPr>
          <a:xfrm>
            <a:off x="5436096" y="4581128"/>
            <a:ext cx="1060704" cy="914400"/>
          </a:xfrm>
          <a:prstGeom prst="hexagon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  <a:hlinkClick r:id="rId25" action="ppaction://hlinksldjump"/>
              </a:rPr>
              <a:t>3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25" action="ppaction://hlinksldjump"/>
              </a:rPr>
              <a:t>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Шестиугольник 35"/>
          <p:cNvSpPr/>
          <p:nvPr/>
        </p:nvSpPr>
        <p:spPr>
          <a:xfrm>
            <a:off x="6516216" y="4581128"/>
            <a:ext cx="1060704" cy="914400"/>
          </a:xfrm>
          <a:prstGeom prst="hexagon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  <a:hlinkClick r:id="rId26" action="ppaction://hlinksldjump"/>
              </a:rPr>
              <a:t>4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26" action="ppaction://hlinksldjump"/>
              </a:rPr>
              <a:t>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Шестиугольник 36"/>
          <p:cNvSpPr/>
          <p:nvPr/>
        </p:nvSpPr>
        <p:spPr>
          <a:xfrm>
            <a:off x="7596336" y="4581128"/>
            <a:ext cx="1060704" cy="914400"/>
          </a:xfrm>
          <a:prstGeom prst="hexagon">
            <a:avLst/>
          </a:prstGeom>
          <a:solidFill>
            <a:srgbClr val="FFC00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atin typeface="Times New Roman" pitchFamily="18" charset="0"/>
                <a:cs typeface="Times New Roman" pitchFamily="18" charset="0"/>
                <a:hlinkClick r:id="rId27" action="ppaction://hlinksldjump"/>
              </a:rPr>
              <a:t>5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27" action="ppaction://hlinksldjump"/>
              </a:rPr>
              <a:t>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Управляющая кнопка: далее 37">
            <a:hlinkClick r:id="rId28" action="ppaction://hlinksldjump" highlightClick="1"/>
          </p:cNvPr>
          <p:cNvSpPr/>
          <p:nvPr/>
        </p:nvSpPr>
        <p:spPr>
          <a:xfrm>
            <a:off x="8532440" y="6237312"/>
            <a:ext cx="611560" cy="6206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"/>
                                            </p:cond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9"/>
                                            </p:cond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6"/>
                                            </p:cond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3"/>
                                            </p:cond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0"/>
                                            </p:cond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7"/>
                                            </p:cond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4"/>
                                            </p:cond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1"/>
                                            </p:cond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8"/>
                                            </p:cond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5"/>
                                            </p:cond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2"/>
                                            </p:cond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9"/>
                                            </p:cond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6"/>
                                            </p:cond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3"/>
                                            </p:cond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0"/>
                                            </p:cond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7"/>
                                            </p:cond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5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6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4"/>
                                            </p:cond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1"/>
                                            </p:cond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9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0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8"/>
                                            </p:cond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6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5"/>
                                            </p:cond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2"/>
                                            </p:cond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0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9"/>
                                            </p:cond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7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8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6"/>
                                            </p:cond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74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5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6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3"/>
                                            </p:cond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9256" cy="1440160"/>
          </a:xfrm>
          <a:solidFill>
            <a:srgbClr val="00B0F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Какой великий художник написал картину «Богатыри»?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276872"/>
            <a:ext cx="4139952" cy="360040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Виктор Михайлович Васнецов</a:t>
            </a:r>
          </a:p>
          <a:p>
            <a:endParaRPr lang="ru-RU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5940152" y="3356992"/>
            <a:ext cx="1512168" cy="612648"/>
          </a:xfrm>
          <a:prstGeom prst="flowChartAlternateProcess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ownloads\1bdc5ee4d4efec0bec7a4df49b04e950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772816"/>
            <a:ext cx="4542086" cy="4752528"/>
          </a:xfrm>
          <a:prstGeom prst="round2DiagRect">
            <a:avLst/>
          </a:prstGeom>
          <a:noFill/>
          <a:ln w="762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844824"/>
            <a:ext cx="3923928" cy="428133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ru-RU" sz="40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 Соловей-разбойник</a:t>
            </a:r>
            <a:endParaRPr lang="ru-RU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332656"/>
            <a:ext cx="8229600" cy="114300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зовут героя былины?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«Он сидит злодей на семи дубах,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семи дубах, на сорока суках…»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084168" y="3501008"/>
            <a:ext cx="1512168" cy="612648"/>
          </a:xfrm>
          <a:prstGeom prst="flowChartAlternateProcess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ownloads\solovej-razbojnik-na-derev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1772816"/>
            <a:ext cx="4474840" cy="4680519"/>
          </a:xfrm>
          <a:prstGeom prst="round2DiagRect">
            <a:avLst/>
          </a:prstGeom>
          <a:noFill/>
          <a:ln w="762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1"/>
            <a:ext cx="4211960" cy="420506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sz="40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На белом придорожном камне</a:t>
            </a:r>
            <a:endParaRPr lang="ru-RU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1656184"/>
          </a:xfr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Где прочитал Илья такие слова:«Прямо ехать – убитому быть!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Влево ехать – женатому быть!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Вправо ехать – богатому быть!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Всё судьбой сие предписано!»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156176" y="3645024"/>
            <a:ext cx="1512168" cy="612648"/>
          </a:xfrm>
          <a:prstGeom prst="flowChartAlternateProcess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User\Downloads\37837-1000x8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2132856"/>
            <a:ext cx="4322093" cy="4464496"/>
          </a:xfrm>
          <a:prstGeom prst="round2DiagRect">
            <a:avLst/>
          </a:prstGeom>
          <a:noFill/>
          <a:ln w="762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916832"/>
            <a:ext cx="4320480" cy="494116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 В городе Муроме на высоком берегу </a:t>
            </a:r>
          </a:p>
          <a:p>
            <a:pPr algn="ctr">
              <a:buNone/>
            </a:pPr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реки Оки.</a:t>
            </a:r>
            <a:endParaRPr lang="ru-RU" sz="4000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каком городе установлен памятник Илье Муромцу, на котором есть надпись: «Я иду служить за землю Русскую. За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вдов, за сирот, за бедных людей…»?</a:t>
            </a:r>
            <a:endParaRPr lang="ru-RU" sz="2400" dirty="0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012160" y="3861048"/>
            <a:ext cx="1512168" cy="612648"/>
          </a:xfrm>
          <a:prstGeom prst="flowChartAlternateProcess">
            <a:avLst/>
          </a:prstGeom>
          <a:solidFill>
            <a:srgbClr val="00B0F0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ownloads\yh5FrYkb8C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700808"/>
            <a:ext cx="4392488" cy="4680520"/>
          </a:xfrm>
          <a:prstGeom prst="round2DiagRect">
            <a:avLst/>
          </a:prstGeom>
          <a:noFill/>
          <a:ln w="762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600200"/>
            <a:ext cx="417227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Иван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Яковлевич 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0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Билибин</a:t>
            </a:r>
            <a:endParaRPr lang="ru-RU" sz="40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354162"/>
          </a:xfr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Какой  известный художник  создал иллюстрации к былинам: «Илья Муромец», «Илья Муромец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Святогор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», «Илья Муромец и Соловей-разбойник», «Илья Муромец и жена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Святогора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012160" y="3717032"/>
            <a:ext cx="1512168" cy="612648"/>
          </a:xfrm>
          <a:prstGeom prst="flowChartAlternateProcess">
            <a:avLst/>
          </a:prstGeom>
          <a:solidFill>
            <a:srgbClr val="00B0F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ownloads\99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773238"/>
            <a:ext cx="4320480" cy="4752106"/>
          </a:xfrm>
          <a:prstGeom prst="round2DiagRect">
            <a:avLst/>
          </a:prstGeom>
          <a:noFill/>
          <a:ln w="762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ownloads\1610151151_29-p-fon-dlya-prezentatsii-po-istorii-rossii-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endParaRPr lang="ru-RU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Невский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0" y="6237312"/>
            <a:ext cx="539552" cy="62068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каким прозвищем вошёл в русскую историю Великий князь Новгородский, полководец, Александр Ярославович?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6156176" y="3573016"/>
            <a:ext cx="1512168" cy="612648"/>
          </a:xfrm>
          <a:prstGeom prst="flowChartAlternateProcess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Александр Невский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37100" y="1891506"/>
            <a:ext cx="4011613" cy="4561830"/>
          </a:xfrm>
          <a:prstGeom prst="snip2DiagRect">
            <a:avLst/>
          </a:prstGeom>
          <a:noFill/>
          <a:ln w="762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</TotalTime>
  <Words>573</Words>
  <Application>Microsoft Office PowerPoint</Application>
  <PresentationFormat>Экран (4:3)</PresentationFormat>
  <Paragraphs>153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Презентация PowerPoint</vt:lpstr>
      <vt:lpstr>Презентация PowerPoint</vt:lpstr>
      <vt:lpstr>Какой великий художник написал картину «Богатыри»?</vt:lpstr>
      <vt:lpstr>2м</vt:lpstr>
      <vt:lpstr>Где прочитал Илья такие слова:«Прямо ехать – убитому быть!                                                        Влево ехать – женатому быть!                                                        Вправо ехать – богатому быть!                                                        Всё судьбой сие предписано!»</vt:lpstr>
      <vt:lpstr>В каком городе установлен памятник Илье Муромцу, на котором есть надпись: «Я иду служить за землю Русскую. За вдов, за сирот, за бедных людей…»?</vt:lpstr>
      <vt:lpstr> Какой  известный художник  создал иллюстрации к былинам: «Илья Муромец», «Илья Муромец и Святогор», «Илья Муромец и Соловей-разбойник», «Илья Муромец и жена Святогора». </vt:lpstr>
      <vt:lpstr>С каким прозвищем вошёл в русскую историю Великий князь Новгородский, полководец, Александр Ярославович?</vt:lpstr>
      <vt:lpstr>Продолжи фразу: «Кто с мечом к нам придёт, ….</vt:lpstr>
      <vt:lpstr>На Чудском озере 5 апреля 1242 году произошло сражение, вошедшее в историю, как …</vt:lpstr>
      <vt:lpstr>В каком городе находится Свято-Троицкая Александро-Невская лавра?</vt:lpstr>
      <vt:lpstr>Презентация PowerPoint</vt:lpstr>
      <vt:lpstr>Какое имя было дано Сергию Радонежскому родителями при рождении? </vt:lpstr>
      <vt:lpstr>На  какую  битву  дал  благославение  Сергий  Радонежский ?</vt:lpstr>
      <vt:lpstr>Как звали монахов, которых Сергий Радонежский дал в помощь князю Дмитрию?</vt:lpstr>
      <vt:lpstr>Когда был построен первый храм в честь Сергия Радонежского?</vt:lpstr>
      <vt:lpstr>Кто из учеников Преподобного Сергия написал икону "Троица»?</vt:lpstr>
      <vt:lpstr>Как предположительно у вятичей произошло имя Кукша (Святого Кукши Печерского)?</vt:lpstr>
      <vt:lpstr>Чем, по словам верующих,  сопровождались проповеди Кукши? </vt:lpstr>
      <vt:lpstr>В каком районе Орловской области  находится мужской монастырь  во имя Святого Кукши?</vt:lpstr>
      <vt:lpstr>Когда чтят память Святого Кукши в Орловской области?</vt:lpstr>
      <vt:lpstr>Когда и где был создан скит Святого Кукши? </vt:lpstr>
      <vt:lpstr>Что означает имя Пантелеимон?</vt:lpstr>
      <vt:lpstr>Какой храм является  одним из первых в России сельских больничных храмов, который открыт и освящен в честь святого, покровителя врачей и больных, память которого Русская православная церковь отмечает 9 августа?</vt:lpstr>
      <vt:lpstr>Какое первое чудо совершил Пантелеимон? </vt:lpstr>
      <vt:lpstr>Какой святой произнес эти слова: «Душа человека по природе христианка»? </vt:lpstr>
      <vt:lpstr>Как называется город, где родился святой целитель Пантелеимон?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Бюджетное общеобразовательное учреждение  Орловской области «Мезенский лицей»</dc:title>
  <dc:creator>User</dc:creator>
  <cp:lastModifiedBy>RePack by Diakov</cp:lastModifiedBy>
  <cp:revision>78</cp:revision>
  <dcterms:created xsi:type="dcterms:W3CDTF">2019-12-15T16:20:21Z</dcterms:created>
  <dcterms:modified xsi:type="dcterms:W3CDTF">2022-12-05T19:34:55Z</dcterms:modified>
</cp:coreProperties>
</file>