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notesMasterIdLst>
    <p:notesMasterId r:id="rId32"/>
  </p:notesMasterIdLst>
  <p:sldIdLst>
    <p:sldId id="430" r:id="rId2"/>
    <p:sldId id="458" r:id="rId3"/>
    <p:sldId id="470" r:id="rId4"/>
    <p:sldId id="433" r:id="rId5"/>
    <p:sldId id="473" r:id="rId6"/>
    <p:sldId id="434" r:id="rId7"/>
    <p:sldId id="476" r:id="rId8"/>
    <p:sldId id="468" r:id="rId9"/>
    <p:sldId id="467" r:id="rId10"/>
    <p:sldId id="457" r:id="rId11"/>
    <p:sldId id="451" r:id="rId12"/>
    <p:sldId id="449" r:id="rId13"/>
    <p:sldId id="448" r:id="rId14"/>
    <p:sldId id="452" r:id="rId15"/>
    <p:sldId id="453" r:id="rId16"/>
    <p:sldId id="455" r:id="rId17"/>
    <p:sldId id="456" r:id="rId18"/>
    <p:sldId id="474" r:id="rId19"/>
    <p:sldId id="466" r:id="rId20"/>
    <p:sldId id="481" r:id="rId21"/>
    <p:sldId id="482" r:id="rId22"/>
    <p:sldId id="483" r:id="rId23"/>
    <p:sldId id="479" r:id="rId24"/>
    <p:sldId id="460" r:id="rId25"/>
    <p:sldId id="496" r:id="rId26"/>
    <p:sldId id="497" r:id="rId27"/>
    <p:sldId id="462" r:id="rId28"/>
    <p:sldId id="493" r:id="rId29"/>
    <p:sldId id="492" r:id="rId30"/>
    <p:sldId id="4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86" d="100"/>
          <a:sy n="86" d="100"/>
        </p:scale>
        <p:origin x="9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95848-36CC-4973-89CE-CA7B8B92AC9D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717D5-7EFE-469E-83D3-AD579F80F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437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717D5-7EFE-469E-83D3-AD579F80F37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87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717D5-7EFE-469E-83D3-AD579F80F37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87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717D5-7EFE-469E-83D3-AD579F80F37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87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717D5-7EFE-469E-83D3-AD579F80F37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87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717D5-7EFE-469E-83D3-AD579F80F37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87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717D5-7EFE-469E-83D3-AD579F80F375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87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717D5-7EFE-469E-83D3-AD579F80F375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879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717D5-7EFE-469E-83D3-AD579F80F375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87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571472" y="785794"/>
            <a:ext cx="8104414" cy="2714644"/>
          </a:xfrm>
          <a:prstGeom prst="rect">
            <a:avLst/>
          </a:prstGeom>
        </p:spPr>
        <p:txBody>
          <a:bodyPr vert="horz" lIns="0" rIns="18288">
            <a:normAutofit fontScale="77500" lnSpcReduction="20000"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Государственное бюджетное образовательное учреждение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2000" dirty="0" smtClean="0"/>
              <a:t>Ш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кола № 1460</a:t>
            </a:r>
            <a:r>
              <a:rPr lang="en-US" sz="2000" dirty="0" smtClean="0"/>
              <a:t>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Дошкольное  отделение 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4400" dirty="0" smtClean="0">
                <a:solidFill>
                  <a:srgbClr val="FFC000"/>
                </a:solidFill>
              </a:rPr>
              <a:t>«План по профилактике заболеваемости  детей в старшей группе</a:t>
            </a:r>
            <a:r>
              <a:rPr lang="ru-RU" sz="4400" noProof="0" dirty="0" smtClean="0">
                <a:solidFill>
                  <a:srgbClr val="FFC000"/>
                </a:solidFill>
              </a:rPr>
              <a:t>»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5429256" y="3786190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</a:rPr>
              <a:t> </a:t>
            </a:r>
            <a:br>
              <a:rPr lang="ru-RU" b="1" i="1" dirty="0" smtClean="0">
                <a:latin typeface="Times New Roman" pitchFamily="18" charset="0"/>
              </a:rPr>
            </a:br>
            <a:r>
              <a:rPr lang="ru-RU" b="1" i="1" dirty="0" smtClean="0">
                <a:solidFill>
                  <a:srgbClr val="CC3300"/>
                </a:solidFill>
                <a:latin typeface="Times New Roman" pitchFamily="18" charset="0"/>
              </a:rPr>
              <a:t/>
            </a:r>
            <a:br>
              <a:rPr lang="ru-RU" b="1" i="1" dirty="0" smtClean="0">
                <a:solidFill>
                  <a:srgbClr val="CC3300"/>
                </a:solidFill>
                <a:latin typeface="Times New Roman" pitchFamily="18" charset="0"/>
              </a:rPr>
            </a:br>
            <a:r>
              <a:rPr lang="ru-RU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подготовили  воспитатели	</a:t>
            </a:r>
          </a:p>
          <a:p>
            <a:r>
              <a:rPr lang="ru-RU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 старшей группы № 5 :  </a:t>
            </a:r>
          </a:p>
          <a:p>
            <a:r>
              <a:rPr lang="ru-RU" b="1" i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Музафарова</a:t>
            </a:r>
            <a:r>
              <a:rPr lang="ru-RU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Г.М.</a:t>
            </a:r>
          </a:p>
          <a:p>
            <a:r>
              <a:rPr lang="ru-RU" b="1" i="1" dirty="0" err="1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Мигурская</a:t>
            </a:r>
            <a:r>
              <a:rPr lang="ru-RU" b="1" i="1" dirty="0" smtClean="0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 М.В.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00042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8604"/>
            <a:ext cx="835824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/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  </a:t>
            </a:r>
            <a:r>
              <a:rPr lang="ru-RU" sz="1400" b="1" dirty="0" smtClean="0"/>
              <a:t> </a:t>
            </a:r>
            <a:endParaRPr lang="ru-RU" sz="1400" dirty="0" smtClean="0"/>
          </a:p>
          <a:p>
            <a:r>
              <a:rPr lang="ru-RU" sz="1400" dirty="0" smtClean="0"/>
              <a:t> 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548680"/>
            <a:ext cx="588640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Прогулки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Прогулка является первым и наиболее доступным средством закаливания детского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организма . Она способствует повышению его выносливости и устойчивости к неблагоприятным воздействиям внешней среды, особенно к простудным заболеваниям. На прогулке дети играют, много двигаются.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3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04088"/>
            <a:ext cx="8003232" cy="34864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Катание на лыжах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7" descr="C:\Users\Admin\AppData\Local\Microsoft\Windows\INetCache\Content.Word\20171226_102106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6120680" cy="4744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786" y="285728"/>
            <a:ext cx="8045496" cy="768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6" name="Содержимое 5" descr="C:\Users\Admin\AppData\Local\Microsoft\Windows\INetCache\Content.Word\20180112_113320.jpg"/>
          <p:cNvPicPr>
            <a:picLocks noGrp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64087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786" y="285728"/>
            <a:ext cx="8045496" cy="768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7" name="Рисунок 6" descr="C:\Users\Admin\AppData\Local\Microsoft\Windows\INetCache\Content.Word\20180112_11323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786" y="285728"/>
            <a:ext cx="8045496" cy="768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 smtClean="0">
                <a:latin typeface="Times New Roman" pitchFamily="18" charset="0"/>
                <a:ea typeface="+mj-ea"/>
                <a:cs typeface="+mj-cs"/>
              </a:rPr>
              <a:t>Катание на ледянках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98308" name="AutoShape 4" descr="https://apf.mail.ru/cgi-bin/readmsg/IMG-20180116-WA0002.jpg?id=15161279720000000147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C:\Users\Admin\AppData\Local\Microsoft\Windows\INetCache\Content.Word\20180124_11095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AutoShape 4" descr="https://apf.mail.ru/cgi-bin/readmsg/IMG-20180116-WA0002.jpg?id=15161279720000000147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C:\Users\Admin\Desktop\IMG-20180124-WA0003 (1)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940425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539552" y="476672"/>
            <a:ext cx="8045496" cy="406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atin typeface="Times New Roman" pitchFamily="18" charset="0"/>
                <a:ea typeface="+mj-ea"/>
                <a:cs typeface="+mj-cs"/>
              </a:rPr>
              <a:t>Игра в хоккей</a:t>
            </a:r>
            <a:r>
              <a:rPr lang="ru-RU" sz="2800" b="1" noProof="0" dirty="0" smtClean="0">
                <a:latin typeface="Times New Roman" pitchFamily="18" charset="0"/>
                <a:ea typeface="+mj-ea"/>
                <a:cs typeface="+mj-cs"/>
              </a:rPr>
              <a:t>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98308" name="AutoShape 4" descr="https://apf.mail.ru/cgi-bin/readmsg/IMG-20180116-WA0002.jpg?id=15161279720000000147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C:\Users\Admin\AppData\Local\Microsoft\Windows\INetCache\Content.Word\20180112_11292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787" y="1201340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AutoShape 4" descr="https://apf.mail.ru/cgi-bin/readmsg/IMG-20180116-WA0002.jpg?id=15161279720000000147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 descr="C:\Users\Admin\AppData\Local\Microsoft\Windows\INetCache\Content.Word\20180112_11280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554488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dmin\AppData\Local\Microsoft\Windows\INetCache\Content.Word\20180111_17404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708920"/>
            <a:ext cx="5040560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611560" y="476672"/>
            <a:ext cx="8045496" cy="550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 smtClean="0">
                <a:latin typeface="Times New Roman" pitchFamily="18" charset="0"/>
                <a:ea typeface="+mj-ea"/>
                <a:cs typeface="+mj-cs"/>
              </a:rPr>
              <a:t>Подвижные игры «Мышеловка» и «Второй лишний»  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98308" name="AutoShape 4" descr="https://apf.mail.ru/cgi-bin/readmsg/IMG-20180116-WA0002.jpg?id=15161279720000000147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C:\Users\Admin\AppData\Local\Microsoft\Windows\INetCache\Content.Word\20180321_10595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4392487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dmin\AppData\Local\Microsoft\Windows\INetCache\Content.Word\20180321_1120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140968"/>
            <a:ext cx="4355976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323528" y="285728"/>
            <a:ext cx="8507754" cy="406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 smtClean="0">
                <a:latin typeface="Times New Roman" pitchFamily="18" charset="0"/>
                <a:ea typeface="+mj-ea"/>
                <a:cs typeface="+mj-cs"/>
              </a:rPr>
              <a:t> Подвижные игры «Тише едешь, дальше будешь» и «Медведь и </a:t>
            </a:r>
            <a:r>
              <a:rPr lang="ru-RU" sz="2800" b="1" noProof="0" dirty="0" err="1" smtClean="0">
                <a:latin typeface="Times New Roman" pitchFamily="18" charset="0"/>
                <a:ea typeface="+mj-ea"/>
                <a:cs typeface="+mj-cs"/>
              </a:rPr>
              <a:t>пч</a:t>
            </a:r>
            <a:r>
              <a:rPr lang="ru-RU" sz="2800" b="1" dirty="0" err="1" smtClean="0">
                <a:latin typeface="Times New Roman" pitchFamily="18" charset="0"/>
                <a:ea typeface="+mj-ea"/>
                <a:cs typeface="+mj-cs"/>
              </a:rPr>
              <a:t>елы</a:t>
            </a:r>
            <a:r>
              <a:rPr lang="ru-RU" sz="2800" b="1" dirty="0" smtClean="0">
                <a:latin typeface="Times New Roman" pitchFamily="18" charset="0"/>
                <a:ea typeface="+mj-ea"/>
                <a:cs typeface="+mj-cs"/>
              </a:rPr>
              <a:t>»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98308" name="AutoShape 4" descr="https://apf.mail.ru/cgi-bin/readmsg/IMG-20180116-WA0002.jpg?id=15161279720000000147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C:\Users\Admin\AppData\Local\Microsoft\Windows\INetCache\Content.Word\20180321_11270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5472881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dmin\AppData\Local\Microsoft\Windows\INetCache\Content.Word\20180321_11251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708920"/>
            <a:ext cx="453650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7571184" cy="515817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проблемы определяется высокой заболеваемостью детей дошкольного возраста. Начинать формировать здоровье нужно в детстве, когда наиболее прочно закладывается опыт оздоровления, когда стимулом является природное любопытство ребенка, желание все узнать и все попробовать, возрастная двигательная активность и оптимизм.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00042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8604"/>
            <a:ext cx="835824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5400" b="1" i="1" dirty="0" smtClean="0">
              <a:solidFill>
                <a:srgbClr val="00B0F0"/>
              </a:solidFill>
            </a:endParaRPr>
          </a:p>
          <a:p>
            <a:endParaRPr lang="en-US" sz="24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  </a:t>
            </a:r>
            <a:r>
              <a:rPr lang="ru-RU" sz="1400" b="1" dirty="0" smtClean="0"/>
              <a:t> </a:t>
            </a:r>
            <a:endParaRPr lang="ru-RU" sz="1400" dirty="0" smtClean="0"/>
          </a:p>
          <a:p>
            <a:r>
              <a:rPr lang="ru-RU" sz="1400" dirty="0" smtClean="0"/>
              <a:t> 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836712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Ещё одной из форм работы является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гимнастика после дневного сна.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Начинаем гимнастику пробуждения с упражнений в постели.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профилактики и коррекции плоскостопия дети проходят по ребристой дорожке, дорожке с пуговицами.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3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786" y="285728"/>
            <a:ext cx="8045496" cy="478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latin typeface="Times New Roman" pitchFamily="18" charset="0"/>
                <a:ea typeface="+mj-ea"/>
                <a:cs typeface="+mj-cs"/>
              </a:rPr>
              <a:t>Гимнастика после сна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51201" name="Picture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1037034"/>
            <a:ext cx="3806825" cy="2855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03" name="AutoShape 3" descr="https://apf.mail.ru/cgi-bin/readmsg/IMG-20180116-WA0014.jpg?id=15161278070000000049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Содержимое 20" descr="C:\Users\Admin\AppData\Local\Microsoft\Windows\INetCache\Content.Word\20180111_150728.jpg"/>
          <p:cNvPicPr>
            <a:picLocks noGrp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035447"/>
            <a:ext cx="4175125" cy="3131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8056" y="3356992"/>
            <a:ext cx="4144424" cy="3390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786" y="285728"/>
            <a:ext cx="8045496" cy="4069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latin typeface="Times New Roman" pitchFamily="18" charset="0"/>
                <a:ea typeface="+mj-ea"/>
                <a:cs typeface="+mj-cs"/>
              </a:rPr>
              <a:t>Ходьба по массажным коврикам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51203" name="AutoShape 3" descr="https://apf.mail.ru/cgi-bin/readmsg/IMG-20180116-WA0014.jpg?id=15161278070000000049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Содержимое 8" descr="C:\Users\Admin\AppData\Local\Microsoft\Windows\INetCache\Content.Word\20180320_150835.jpg"/>
          <p:cNvPicPr>
            <a:picLocks noGrp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6513" y="1628800"/>
            <a:ext cx="496855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C:\Users\Admin\AppData\Local\Microsoft\Windows\INetCache\Content.Word\20180320_150937 - копия.jpg"/>
          <p:cNvPicPr>
            <a:picLocks noGrp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91981" y="1448782"/>
            <a:ext cx="4824533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00042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8604"/>
            <a:ext cx="835824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5400" b="1" i="1" dirty="0" smtClean="0">
              <a:solidFill>
                <a:srgbClr val="00B0F0"/>
              </a:solidFill>
            </a:endParaRPr>
          </a:p>
          <a:p>
            <a:endParaRPr lang="en-US" sz="24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  </a:t>
            </a:r>
            <a:r>
              <a:rPr lang="ru-RU" sz="1400" b="1" dirty="0" smtClean="0"/>
              <a:t> </a:t>
            </a:r>
            <a:endParaRPr lang="ru-RU" sz="1400" dirty="0" smtClean="0"/>
          </a:p>
          <a:p>
            <a:r>
              <a:rPr lang="ru-RU" sz="1400" dirty="0" smtClean="0"/>
              <a:t> 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836712"/>
            <a:ext cx="7920880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Цикл познавательных занятий :</a:t>
            </a:r>
          </a:p>
          <a:p>
            <a:r>
              <a:rPr lang="ru-RU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«Кто я?»,«Человек и его здоровье»,</a:t>
            </a:r>
          </a:p>
          <a:p>
            <a:r>
              <a:rPr lang="ru-RU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«Витамины укрепляют организм»,</a:t>
            </a:r>
          </a:p>
          <a:p>
            <a:r>
              <a:rPr lang="ru-RU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«Здоровая пища»,«Микробы»</a:t>
            </a:r>
          </a:p>
          <a:p>
            <a:r>
              <a:rPr lang="ru-RU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«Личная гигиена»,«Режим дня»</a:t>
            </a:r>
          </a:p>
          <a:p>
            <a:r>
              <a:rPr lang="ru-RU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«Какие мы внутри»,«Зеркало нашей души» (о глазах),«Мой замечательный нос»</a:t>
            </a:r>
          </a:p>
          <a:p>
            <a:r>
              <a:rPr lang="ru-RU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«Слушай во все уши!»,«Для чего нам сердце»</a:t>
            </a:r>
          </a:p>
          <a:p>
            <a:r>
              <a:rPr lang="ru-RU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«Осанка — красивая спина»</a:t>
            </a:r>
          </a:p>
          <a:p>
            <a:r>
              <a:rPr lang="ru-RU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«Спорт — это здоровье»</a:t>
            </a:r>
          </a:p>
          <a:p>
            <a:r>
              <a:rPr lang="ru-RU" sz="2000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Итоговое «Наше здоровье — в наших руках!»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3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786" y="285728"/>
            <a:ext cx="8045496" cy="768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98308" name="AutoShape 4" descr="https://apf.mail.ru/cgi-bin/readmsg/IMG-20180116-WA0002.jpg?id=15161279720000000147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C:\Users\Admin\Desktop\20180125_122815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439248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C:\Users\Admin\Desktop\20180125_122411 (1).jpg"/>
          <p:cNvPicPr>
            <a:picLocks noGrp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284984"/>
            <a:ext cx="3888432" cy="3031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67544" y="40466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НОД «Витамины укрепляют организм»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278092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НОД «Режим дня»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786" y="285728"/>
            <a:ext cx="8045496" cy="768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latin typeface="Times New Roman" pitchFamily="18" charset="0"/>
                <a:ea typeface="+mj-ea"/>
                <a:cs typeface="+mj-cs"/>
              </a:rPr>
              <a:t>Викторина                                        Развивающая игра -лото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Обучающая</a:t>
            </a:r>
            <a:r>
              <a:rPr kumimoji="0" lang="ru-RU" sz="2800" i="0" u="none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 игра                                Настольная игра                          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51203" name="AutoShape 3" descr="https://apf.mail.ru/cgi-bin/readmsg/IMG-20180116-WA0014.jpg?id=15161278070000000049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Содержимое 10" descr="G:\DCIM\100CASIO\CIMG0362.JPG"/>
          <p:cNvPicPr>
            <a:picLocks noGrp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103688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G:\DCIM\100CASIO\CIMG036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501009"/>
            <a:ext cx="4932040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786" y="285728"/>
            <a:ext cx="8045496" cy="768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9" name="Рисунок 8" descr="G:\DCIM\100CASIO\CIMG037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478802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13" descr="G:\DCIM\100CASIO\CIMG0382.JPG"/>
          <p:cNvPicPr>
            <a:picLocks noGrp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636912"/>
            <a:ext cx="446449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179512" y="188640"/>
            <a:ext cx="8651770" cy="478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defRPr/>
            </a:pPr>
            <a:r>
              <a:rPr lang="ru-RU" sz="2800" dirty="0" smtClean="0">
                <a:solidFill>
                  <a:schemeClr val="dk1"/>
                </a:solidFill>
              </a:rPr>
              <a:t>Фотовыставка «Овощи и фрукты — лучшие продукты»</a:t>
            </a:r>
            <a:endParaRPr lang="ru-RU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98308" name="AutoShape 4" descr="https://apf.mail.ru/cgi-bin/readmsg/IMG-20180116-WA0002.jpg?id=15161279720000000147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G:\DCIM\100CASIO\CIMG033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8784976" cy="5810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251520" y="285728"/>
            <a:ext cx="8579762" cy="69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latin typeface="Times New Roman" pitchFamily="18" charset="0"/>
                <a:ea typeface="+mj-ea"/>
                <a:cs typeface="+mj-cs"/>
              </a:rPr>
              <a:t>Фотовыставка «Кто спортом занимается,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latin typeface="Times New Roman" pitchFamily="18" charset="0"/>
                <a:ea typeface="+mj-ea"/>
                <a:cs typeface="+mj-cs"/>
              </a:rPr>
              <a:t>тот силы набирается»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5" name="Рисунок 4" descr="G:\DCIM\100CASIO\CIMG035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5488" y="1484784"/>
            <a:ext cx="460851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G:\DCIM\100CASIO\CIMG0357.JPG"/>
          <p:cNvPicPr>
            <a:picLocks noGrp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4176464" cy="419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179512" y="188640"/>
            <a:ext cx="8651770" cy="478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defRPr/>
            </a:pPr>
            <a:endParaRPr lang="ru-RU" sz="2800" dirty="0" smtClean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98308" name="AutoShape 4" descr="https://apf.mail.ru/cgi-bin/readmsg/IMG-20180116-WA0002.jpg?id=15161279720000000147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G:\DCIM\100CASIO\CIMG035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268760"/>
            <a:ext cx="5940425" cy="4456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00042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8604"/>
            <a:ext cx="8358246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5400" b="1" i="1" dirty="0" smtClean="0">
              <a:solidFill>
                <a:srgbClr val="00B0F0"/>
              </a:solidFill>
            </a:endParaRPr>
          </a:p>
          <a:p>
            <a:r>
              <a:rPr lang="ru-RU" sz="1400" dirty="0" smtClean="0"/>
              <a:t> </a:t>
            </a:r>
            <a:endParaRPr lang="en-US" sz="1400" b="1" i="1" dirty="0" smtClean="0">
              <a:solidFill>
                <a:srgbClr val="00B0F0"/>
              </a:solidFill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  </a:t>
            </a:r>
            <a:r>
              <a:rPr lang="ru-RU" sz="1400" b="1" dirty="0" smtClean="0"/>
              <a:t> </a:t>
            </a:r>
            <a:endParaRPr lang="ru-RU" sz="1400" dirty="0" smtClean="0"/>
          </a:p>
          <a:p>
            <a:r>
              <a:rPr lang="ru-RU" sz="1400" dirty="0" smtClean="0"/>
              <a:t> 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60648"/>
            <a:ext cx="6030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План  оздоровительной  работы в старшей группе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620687"/>
          <a:ext cx="9144000" cy="7817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4057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Мероприятия с детьми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Мероприятия с родителями</a:t>
                      </a:r>
                    </a:p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2049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 на прогулке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Консультации:«Знакомство с комплексом упражнений после сна»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921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Малоподвижные игры в группе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Анкетирование «О здоровье всерьёз»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153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Подвижные игры во время прогулок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393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Физкультурные минутки во время НОД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5922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Дидактические игры о спорте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Папки-передвижки: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«Роль оздоровительной гимнастики»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5922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Коррекционно-оздоровительная гимнастика на профилактику плоскостопия и формирование правильной осанки после дневного сна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Фотовыставка «Овощи и фрукты — лучшие продукты»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5922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Дидактические игры по </a:t>
                      </a:r>
                      <a:r>
                        <a:rPr kumimoji="0"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валеологии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(зубы, зрение, слух и т. д.)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5922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Цикл познавательных занятий :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«Кто я?»,«Человек и его здоровье»,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«Витамины укрепляют организм»,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«Здоровая пища»,«Микробы»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«Личная гигиена»,«Режим дня»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«Какие мы внутри»,«Зеркало нашей души» (о глазах),«Мой замечательный нос»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«Слушай во все уши!»,«Для чего нам сердце»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«Осанка — красивая спина»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«Спорт — это здоровье»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Итоговое «Наше здоровье — в наших руках!»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59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Чтение и разучивание стихотворений, пословиц и поговорок о спорте и здоровье</a:t>
                      </a:r>
                      <a:endParaRPr lang="ru-RU" sz="14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32633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Пальчиковые игры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59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83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00042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8604"/>
            <a:ext cx="8358246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5400" b="1" i="1" dirty="0" smtClean="0">
              <a:solidFill>
                <a:srgbClr val="00B0F0"/>
              </a:solidFill>
            </a:endParaRPr>
          </a:p>
          <a:p>
            <a:r>
              <a:rPr lang="ru-RU" sz="5400" b="1" i="1" dirty="0" smtClean="0">
                <a:solidFill>
                  <a:srgbClr val="00B0F0"/>
                </a:solidFill>
              </a:rPr>
              <a:t>Спасибо за внимание !</a:t>
            </a:r>
            <a:endParaRPr lang="en-US" sz="5400" b="1" i="1" dirty="0" smtClean="0">
              <a:solidFill>
                <a:srgbClr val="00B0F0"/>
              </a:solidFill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  </a:t>
            </a:r>
            <a:r>
              <a:rPr lang="ru-RU" sz="1400" b="1" dirty="0" smtClean="0"/>
              <a:t> </a:t>
            </a:r>
            <a:endParaRPr lang="ru-RU" sz="1400" dirty="0" smtClean="0"/>
          </a:p>
          <a:p>
            <a:r>
              <a:rPr lang="ru-RU" sz="1400" dirty="0" smtClean="0"/>
              <a:t> 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4883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00042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8604"/>
            <a:ext cx="835824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5400" b="1" i="1" dirty="0" smtClean="0">
              <a:solidFill>
                <a:srgbClr val="00B0F0"/>
              </a:solidFill>
            </a:endParaRPr>
          </a:p>
          <a:p>
            <a:endParaRPr lang="en-US" sz="24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  </a:t>
            </a:r>
            <a:r>
              <a:rPr lang="ru-RU" sz="1400" b="1" dirty="0" smtClean="0"/>
              <a:t> </a:t>
            </a:r>
            <a:endParaRPr lang="ru-RU" sz="1400" dirty="0" smtClean="0"/>
          </a:p>
          <a:p>
            <a:r>
              <a:rPr lang="ru-RU" sz="1400" dirty="0" smtClean="0"/>
              <a:t> 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836712"/>
            <a:ext cx="66247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Утренняя гимнастика -обязательная часть ежедневного режима ребёнка в семье, детских дошкольных учреждениях. Её основная задача- перевести ребёнка в бодрое состояние.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Систематическое проведение утренней гимнастики под руководством взрослого постепенно воспитывает у детей привычку к физическим упражнениям, связанную с приятными мышечными ощущениями, положительными эмоциями, вызывающими жизнерадостность.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Утренняя гимнастика является важным многосторонним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физкультурно-оздоровительным процессом, повышающим и сохраняющим в течение дня бодрое состояние ребёнка.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3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179512" y="332656"/>
            <a:ext cx="878497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dirty="0" smtClean="0">
                <a:latin typeface="Times New Roman" pitchFamily="18" charset="0"/>
              </a:rPr>
              <a:t>Мы зарядкой заниматься начинаем по утрам,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dirty="0" smtClean="0">
                <a:latin typeface="Times New Roman" pitchFamily="18" charset="0"/>
              </a:rPr>
              <a:t>чтобы реже обращаться за советом к докторам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1026" name="Picture 2" descr="G:\DCIM\100CASIO\CIMG034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08720"/>
            <a:ext cx="4104456" cy="3024336"/>
          </a:xfrm>
          <a:prstGeom prst="rect">
            <a:avLst/>
          </a:prstGeom>
          <a:noFill/>
        </p:spPr>
      </p:pic>
      <p:pic>
        <p:nvPicPr>
          <p:cNvPr id="6" name="Рисунок 5" descr="G:\DCIM\100CASIO\CIMG038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4032448" cy="309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G:\DCIM\100CASIO\CIMG0389.JPG"/>
          <p:cNvPicPr>
            <a:picLocks noGrp="1"/>
          </p:cNvPicPr>
          <p:nvPr>
            <p:ph sz="quarter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3" y="4005065"/>
            <a:ext cx="417646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00042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8604"/>
            <a:ext cx="835824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5400" b="1" i="1" dirty="0" smtClean="0">
              <a:solidFill>
                <a:srgbClr val="00B0F0"/>
              </a:solidFill>
            </a:endParaRPr>
          </a:p>
          <a:p>
            <a:endParaRPr lang="en-US" sz="24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  </a:t>
            </a:r>
            <a:r>
              <a:rPr lang="ru-RU" sz="1400" b="1" dirty="0" smtClean="0"/>
              <a:t> </a:t>
            </a:r>
            <a:endParaRPr lang="ru-RU" sz="1400" dirty="0" smtClean="0"/>
          </a:p>
          <a:p>
            <a:r>
              <a:rPr lang="ru-RU" sz="1400" dirty="0" smtClean="0"/>
              <a:t> 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305342"/>
            <a:ext cx="59584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Физкультура в детском саду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Регулярные занятия физкультурой укрепляют организм и способствуют повышению иммунитета. Занятия по физкультуре проводятся 2 раза в неделю в первой половине дня. Их продолжительность составляет 30 минут.  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3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786" y="285728"/>
            <a:ext cx="8045496" cy="768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Физкультурное </a:t>
            </a:r>
            <a:r>
              <a:rPr lang="ru-RU" sz="4000" b="1" dirty="0" smtClean="0">
                <a:latin typeface="Times New Roman" pitchFamily="18" charset="0"/>
                <a:ea typeface="+mj-ea"/>
                <a:cs typeface="+mj-cs"/>
              </a:rPr>
              <a:t>занятие</a:t>
            </a: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«Мы со спортом крепко дружим»</a:t>
            </a:r>
          </a:p>
        </p:txBody>
      </p:sp>
      <p:pic>
        <p:nvPicPr>
          <p:cNvPr id="14" name="Содержимое 13" descr="G:\DCIM\100CASIO\CIMG0366.JPG"/>
          <p:cNvPicPr>
            <a:picLocks noGrp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3359151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G:\DCIM\100CASIO\CIMG037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124744"/>
            <a:ext cx="367240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G:\DCIM\100CASIO\CIMG037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861048"/>
            <a:ext cx="41044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00042"/>
            <a:ext cx="864399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428604"/>
            <a:ext cx="8358246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ru-RU" sz="5400" b="1" i="1" dirty="0" smtClean="0">
              <a:solidFill>
                <a:srgbClr val="00B0F0"/>
              </a:solidFill>
            </a:endParaRPr>
          </a:p>
          <a:p>
            <a:endParaRPr lang="en-US" sz="2400" b="1" i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  </a:t>
            </a:r>
            <a:r>
              <a:rPr lang="ru-RU" sz="1400" b="1" dirty="0" smtClean="0"/>
              <a:t> </a:t>
            </a:r>
            <a:endParaRPr lang="ru-RU" sz="1400" dirty="0" smtClean="0"/>
          </a:p>
          <a:p>
            <a:r>
              <a:rPr lang="ru-RU" sz="1400" dirty="0" smtClean="0"/>
              <a:t> 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836712"/>
            <a:ext cx="792088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Пальчиковые  игры.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Особое внимание следует уделять играм с пальчиками.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мощным средством повышения работоспособности головного мозга. Психологи утверждают, что гимнастика для пальцев рук развивает мыслительную деятельность, память, внимание ребенка, в том числе и влияет на здоровье ребенка.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83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/>
          </p:cNvSpPr>
          <p:nvPr/>
        </p:nvSpPr>
        <p:spPr>
          <a:xfrm>
            <a:off x="785786" y="285728"/>
            <a:ext cx="8045496" cy="768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latin typeface="Times New Roman" pitchFamily="18" charset="0"/>
                <a:ea typeface="+mj-ea"/>
                <a:cs typeface="+mj-cs"/>
              </a:rPr>
              <a:t>Пальчиковые игры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51203" name="AutoShape 3" descr="https://apf.mail.ru/cgi-bin/readmsg/IMG-20180116-WA0014.jpg?id=15161278070000000049%3B0%3B1&amp;x-email=guzel_muz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Содержимое 8" descr="C:\Users\Admin\AppData\Local\Microsoft\Windows\INetCache\Content.Word\20180321_093242.jpg"/>
          <p:cNvPicPr>
            <a:picLocks noGrp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4032249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Admin\AppData\Local\Microsoft\Windows\INetCache\Content.Word\20180321_09301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4572000" cy="3501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3247</TotalTime>
  <Words>642</Words>
  <Application>Microsoft Office PowerPoint</Application>
  <PresentationFormat>Экран (4:3)</PresentationFormat>
  <Paragraphs>311</Paragraphs>
  <Slides>30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Катание на лыжах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</dc:title>
  <dc:creator>RAM</dc:creator>
  <cp:lastModifiedBy>Дария Музафарова</cp:lastModifiedBy>
  <cp:revision>430</cp:revision>
  <dcterms:created xsi:type="dcterms:W3CDTF">2014-10-24T18:40:21Z</dcterms:created>
  <dcterms:modified xsi:type="dcterms:W3CDTF">2022-12-05T19:37:41Z</dcterms:modified>
</cp:coreProperties>
</file>