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59" r:id="rId4"/>
    <p:sldId id="263" r:id="rId5"/>
    <p:sldId id="262" r:id="rId6"/>
    <p:sldId id="265" r:id="rId7"/>
    <p:sldId id="268" r:id="rId8"/>
    <p:sldId id="266" r:id="rId9"/>
    <p:sldId id="269" r:id="rId10"/>
    <p:sldId id="271" r:id="rId11"/>
    <p:sldId id="272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471DC-03AF-4355-92B2-BE0E322B984A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1EF60-5756-4AB8-88EE-E34651326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Оксид кальция </a:t>
            </a:r>
            <a:r>
              <a:rPr lang="en-US" dirty="0" smtClean="0"/>
              <a:t>https://yandex.ru/images/search?from=tabbar&amp;text=%D0%BE%D0%BA%D1%81%D0%B8%D0%B4%20%D0%BA%D0%B0%D0%BB%D1%8C%D1%86%D0%B8%D1%8F&amp;lr=2&amp;pos=26&amp;img_url=http%3A%2F%2Fumeks.ru%2Fupload%2Fiblock%2F675%2F675aef242b5d77cf87c901f39a8312d8.jpg&amp;rpt=simage</a:t>
            </a:r>
            <a:endParaRPr lang="ru-RU" dirty="0" smtClean="0"/>
          </a:p>
          <a:p>
            <a:r>
              <a:rPr lang="ru-RU" dirty="0" smtClean="0"/>
              <a:t>Вода</a:t>
            </a:r>
            <a:r>
              <a:rPr lang="ru-RU" baseline="0" dirty="0" smtClean="0"/>
              <a:t> </a:t>
            </a:r>
            <a:r>
              <a:rPr lang="en-US" baseline="0" dirty="0" smtClean="0"/>
              <a:t>https://i.mycdn.me/i?r=AEHujHvw2RjEbemUCNEorZbxYpb_p_9AcN2FmGik64Krke2wb65DiJkOOJm0AWsXCX57Zi9s0CiBOSDmbngC-I-k&amp;amp;fn=external_8</a:t>
            </a:r>
            <a:endParaRPr lang="ru-RU" baseline="0" dirty="0" smtClean="0"/>
          </a:p>
          <a:p>
            <a:r>
              <a:rPr lang="ru-RU" baseline="0" dirty="0" smtClean="0"/>
              <a:t>Оксид азота 4 </a:t>
            </a:r>
            <a:r>
              <a:rPr lang="en-US" baseline="0" smtClean="0"/>
              <a:t>https://yandex.ru/images/search?nomisspell=1&amp;text=%D0%BE%D0%BA%D1%81%D0%B8%D0%B4%20%D0%B0%D0%B7%D0%BE%D1%82%D0%B0%20%D1%84%D0%B8%D0%B7%D0%B8%D1%87%D0%B5%D1%81%D0%BA%D0%B8%D0%B5%20%D1%81%D0%B2%D0%BE%D0%B9%D1%81%D1%82%D0%B2%D0%B0&amp;source=related-query-serp&amp;from=tabbar&amp;p=7&amp;pos=312&amp;rpt=simage&amp;img_url=http%3A%2F%2Fmyslide.ru%2Fdocuments_3%2Fcadd2fbfa1282cc4817fd4c687dcbaf2%2Fimg4.jpg&amp;lr=2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1EF60-5756-4AB8-88EE-E346513263E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Расход воды - </a:t>
            </a:r>
            <a:r>
              <a:rPr lang="en-US" dirty="0" smtClean="0"/>
              <a:t>https://dismeg.ru/wp-content/uploads/6/6/d/66d1c8039f4cee10f91b9ab915b3a184.png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1EF60-5756-4AB8-88EE-E346513263E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Известь негашеная </a:t>
            </a:r>
            <a:r>
              <a:rPr lang="en-US" dirty="0" smtClean="0"/>
              <a:t>https://biletniystol.ru/articles/zachem-belyat-pogreb-izvestyu.html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1EF60-5756-4AB8-88EE-E346513263E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Дымящие трубы -</a:t>
            </a:r>
            <a:r>
              <a:rPr lang="en-US" dirty="0" smtClean="0"/>
              <a:t>https://akpars.ru/wp-content/uploads/2021/05/shutterstock.png</a:t>
            </a:r>
            <a:endParaRPr lang="ru-RU" dirty="0" smtClean="0"/>
          </a:p>
          <a:p>
            <a:r>
              <a:rPr lang="ru-RU" dirty="0" smtClean="0"/>
              <a:t>Листочек - </a:t>
            </a:r>
            <a:r>
              <a:rPr lang="en-US" dirty="0" smtClean="0"/>
              <a:t>https://blog.se.com/br/wp-content/uploads/2014/06/o-carbono-e-a-amazonia-3-200x128.jpg</a:t>
            </a:r>
            <a:endParaRPr lang="ru-RU" dirty="0" smtClean="0"/>
          </a:p>
          <a:p>
            <a:r>
              <a:rPr lang="ru-RU" dirty="0" smtClean="0"/>
              <a:t>Легкие - </a:t>
            </a:r>
            <a:r>
              <a:rPr lang="en-US" dirty="0" smtClean="0"/>
              <a:t>https://amerikanskie-okna.aystroika.info/sites/default/files/i/amerikanskie-okna.aystroika.info/3922/3-2/6b5990a8f47e.jpg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1EF60-5756-4AB8-88EE-E346513263E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02.12.2022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linda6035.ucoz.ru/" TargetMode="Externa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1500166" y="142852"/>
            <a:ext cx="7500990" cy="6572296"/>
          </a:xfrm>
          <a:prstGeom prst="rect">
            <a:avLst/>
          </a:prstGeom>
          <a:blipFill>
            <a:blip r:embed="rId13" cstate="email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42844" y="142852"/>
            <a:ext cx="1214446" cy="6572296"/>
          </a:xfrm>
          <a:prstGeom prst="rect">
            <a:avLst/>
          </a:prstGeom>
          <a:blipFill>
            <a:blip r:embed="rId13" cstate="email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40" name="Рисунок 39" descr="0_b4102_1793a431_S.png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214282" y="3071810"/>
            <a:ext cx="522290" cy="45613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42844" y="6500834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  <a:hlinkClick r:id="rId15"/>
              </a:rPr>
              <a:t>http://linda6035.ucoz.ru/</a:t>
            </a:r>
            <a:endParaRPr lang="ru-RU" sz="800" dirty="0">
              <a:solidFill>
                <a:srgbClr val="4F81BD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img-fotki.yandex.ru/get/9299/134091466.f5/0_d4d6e_ccd0a668_S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 flipH="1">
            <a:off x="285720" y="5072074"/>
            <a:ext cx="1009650" cy="1428750"/>
          </a:xfrm>
          <a:prstGeom prst="rect">
            <a:avLst/>
          </a:prstGeom>
          <a:noFill/>
        </p:spPr>
      </p:pic>
      <p:pic>
        <p:nvPicPr>
          <p:cNvPr id="17412" name="Picture 4" descr="http://img-fotki.yandex.ru/get/6613/134091466.a/0_8eae3_6ea58e84_S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285720" y="1500174"/>
            <a:ext cx="1071570" cy="1190633"/>
          </a:xfrm>
          <a:prstGeom prst="rect">
            <a:avLst/>
          </a:prstGeom>
          <a:noFill/>
        </p:spPr>
      </p:pic>
      <p:pic>
        <p:nvPicPr>
          <p:cNvPr id="17414" name="Picture 6" descr="http://img-fotki.yandex.ru/get/9300/134091466.c5/0_c98b9_19d24419_S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142844" y="0"/>
            <a:ext cx="1214446" cy="1214446"/>
          </a:xfrm>
          <a:prstGeom prst="rect">
            <a:avLst/>
          </a:prstGeom>
          <a:noFill/>
        </p:spPr>
      </p:pic>
      <p:pic>
        <p:nvPicPr>
          <p:cNvPr id="17418" name="Picture 10" descr="http://img-fotki.yandex.ru/get/4904/134091466.f5/0_d4d6d_4740c1eb_S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142844" y="3000372"/>
            <a:ext cx="1176112" cy="642942"/>
          </a:xfrm>
          <a:prstGeom prst="rect">
            <a:avLst/>
          </a:prstGeom>
          <a:noFill/>
        </p:spPr>
      </p:pic>
      <p:pic>
        <p:nvPicPr>
          <p:cNvPr id="17420" name="Picture 12" descr="http://img-fotki.yandex.ru/get/9558/134091466.9a/0_c0378_bebb161_S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214282" y="4000504"/>
            <a:ext cx="1043121" cy="78581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se.com/br/wp-content/uploads/2014/06/o-carbono-e-a-amazonia-3-200x128.jpg" TargetMode="External"/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ismeg.ru/wp-content/uploads/6/6/d/66d1c8039f4cee10f91b9ab915b3a184.png" TargetMode="External"/><Relationship Id="rId5" Type="http://schemas.openxmlformats.org/officeDocument/2006/relationships/hyperlink" Target="https://biletniystol.ru/articles/zachem-belyat-pogreb-izvestyu.html" TargetMode="External"/><Relationship Id="rId4" Type="http://schemas.openxmlformats.org/officeDocument/2006/relationships/hyperlink" Target="https://amerikanskie-&#1086;kna.aystroika.info/sites/default/files/i/amerikanskie-okna.aystroika.info/3922/3-2/6b5990a8f47e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051720" y="1988840"/>
            <a:ext cx="6643734" cy="3881126"/>
            <a:chOff x="1094099" y="1728100"/>
            <a:chExt cx="7165477" cy="440505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094099" y="1728100"/>
              <a:ext cx="7165477" cy="17815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9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Оксиды</a:t>
              </a:r>
              <a:endParaRPr lang="ru-RU" sz="9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8" y="5085184"/>
              <a:ext cx="5084703" cy="10479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Автор : 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Кузьменко Елена Анатольевна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высшей категории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2022-2023 учебный год</a:t>
              </a:r>
              <a:endParaRPr lang="ru-RU" dirty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2915816" y="26064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ГБОУ школа № 627 Невского района Санкт-Петербурга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195736" y="260648"/>
            <a:ext cx="626469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u="sng" noProof="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+mj-ea"/>
                <a:cs typeface="+mj-cs"/>
              </a:rPr>
              <a:t>Назвать оксиды</a:t>
            </a:r>
            <a:endParaRPr kumimoji="0" lang="ru-RU" sz="6000" b="1" i="0" u="sng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1720" y="1772816"/>
            <a:ext cx="165618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accent3">
                    <a:lumMod val="75000"/>
                  </a:schemeClr>
                </a:solidFill>
              </a:rPr>
              <a:t>SO</a:t>
            </a: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3</a:t>
            </a:r>
            <a:endParaRPr lang="en-US" sz="4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sz="4400" b="1" dirty="0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sz="4400" b="1" dirty="0" smtClean="0">
                <a:solidFill>
                  <a:schemeClr val="accent3">
                    <a:lumMod val="75000"/>
                  </a:schemeClr>
                </a:solidFill>
              </a:rPr>
              <a:t>O</a:t>
            </a:r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5 </a:t>
            </a:r>
            <a:endParaRPr lang="en-US" sz="4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sz="4400" b="1" dirty="0" smtClean="0">
                <a:solidFill>
                  <a:schemeClr val="accent3">
                    <a:lumMod val="75000"/>
                  </a:schemeClr>
                </a:solidFill>
              </a:rPr>
              <a:t>Al</a:t>
            </a:r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sz="4400" b="1" dirty="0" smtClean="0">
                <a:solidFill>
                  <a:schemeClr val="accent3">
                    <a:lumMod val="75000"/>
                  </a:schemeClr>
                </a:solidFill>
              </a:rPr>
              <a:t>O</a:t>
            </a:r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3</a:t>
            </a:r>
            <a:r>
              <a:rPr lang="en-US" sz="44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r>
              <a:rPr lang="en-US" sz="4400" b="1" dirty="0" smtClean="0">
                <a:solidFill>
                  <a:schemeClr val="accent3">
                    <a:lumMod val="75000"/>
                  </a:schemeClr>
                </a:solidFill>
              </a:rPr>
              <a:t>CO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endParaRPr lang="en-US" sz="4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sz="4400" b="1" dirty="0" err="1" smtClean="0">
                <a:solidFill>
                  <a:schemeClr val="accent3">
                    <a:lumMod val="75000"/>
                  </a:schemeClr>
                </a:solidFill>
              </a:rPr>
              <a:t>BaO</a:t>
            </a:r>
            <a:r>
              <a:rPr lang="en-US" sz="4400" b="1" dirty="0" smtClean="0">
                <a:solidFill>
                  <a:schemeClr val="accent3">
                    <a:lumMod val="75000"/>
                  </a:schemeClr>
                </a:solidFill>
              </a:rPr>
              <a:t>  </a:t>
            </a:r>
            <a:endParaRPr lang="en-US" sz="4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sz="4400" b="1" dirty="0" smtClean="0">
                <a:solidFill>
                  <a:schemeClr val="accent3">
                    <a:lumMod val="75000"/>
                  </a:schemeClr>
                </a:solidFill>
              </a:rPr>
              <a:t>CaO</a:t>
            </a:r>
            <a:endParaRPr lang="ru-RU" sz="4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195736" y="260648"/>
            <a:ext cx="626469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u="sng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+mj-ea"/>
                <a:cs typeface="+mj-cs"/>
              </a:rPr>
              <a:t>Составить формулы</a:t>
            </a:r>
            <a:endParaRPr kumimoji="0" lang="ru-RU" sz="6000" b="1" i="0" u="sng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1720" y="1772816"/>
            <a:ext cx="619268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</a:rPr>
              <a:t>Оксид серы(</a:t>
            </a: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IV) </a:t>
            </a:r>
          </a:p>
          <a:p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</a:rPr>
              <a:t>Оксид </a:t>
            </a:r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</a:rPr>
              <a:t>кремния(</a:t>
            </a: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IV) </a:t>
            </a:r>
          </a:p>
          <a:p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</a:rPr>
              <a:t>Оксид фосфора(</a:t>
            </a: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V) </a:t>
            </a:r>
          </a:p>
          <a:p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</a:rPr>
              <a:t>Оксид </a:t>
            </a:r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</a:rPr>
              <a:t>азота(</a:t>
            </a: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III) </a:t>
            </a:r>
            <a:endParaRPr lang="en-US" sz="44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</a:rPr>
              <a:t>Оксид хлора(</a:t>
            </a: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VII) </a:t>
            </a:r>
          </a:p>
          <a:p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</a:rPr>
              <a:t>Оксид марганца(</a:t>
            </a: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VII)</a:t>
            </a:r>
            <a:r>
              <a:rPr lang="en-US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835696" y="332656"/>
            <a:ext cx="7056784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u="sng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+mj-ea"/>
                <a:cs typeface="+mj-cs"/>
              </a:rPr>
              <a:t>Интернет-ресурсы</a:t>
            </a:r>
            <a:endParaRPr kumimoji="0" lang="ru-RU" sz="6000" b="1" i="0" u="sng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1484784"/>
            <a:ext cx="72728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Шаблон презентации – автор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Фокина Лидия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Петровна </a:t>
            </a:r>
            <a:r>
              <a:rPr lang="en-US" dirty="0" smtClean="0">
                <a:solidFill>
                  <a:prstClr val="black"/>
                </a:solidFill>
                <a:latin typeface="Monotype Corsiva" pitchFamily="66" charset="0"/>
                <a:cs typeface="Arial" charset="0"/>
                <a:hlinkClick r:id="rId2"/>
              </a:rPr>
              <a:t>http://pedsovet.su</a:t>
            </a:r>
            <a:r>
              <a:rPr lang="en-US" dirty="0" smtClean="0">
                <a:solidFill>
                  <a:prstClr val="black"/>
                </a:solidFill>
                <a:latin typeface="Monotype Corsiva" pitchFamily="66" charset="0"/>
                <a:cs typeface="Arial" charset="0"/>
                <a:hlinkClick r:id="rId2"/>
              </a:rPr>
              <a:t>/</a:t>
            </a:r>
            <a:endParaRPr lang="ru-RU" dirty="0" smtClean="0">
              <a:solidFill>
                <a:prstClr val="black"/>
              </a:solidFill>
              <a:latin typeface="Monotype Corsiva" pitchFamily="66" charset="0"/>
              <a:cs typeface="Arial" charset="0"/>
            </a:endParaRPr>
          </a:p>
          <a:p>
            <a:endParaRPr lang="ru-RU" dirty="0" smtClean="0">
              <a:solidFill>
                <a:prstClr val="black"/>
              </a:solidFill>
              <a:latin typeface="Monotype Corsiva" pitchFamily="66" charset="0"/>
              <a:cs typeface="Arial" charset="0"/>
            </a:endParaRPr>
          </a:p>
          <a:p>
            <a:r>
              <a:rPr lang="ru-RU" dirty="0" smtClean="0"/>
              <a:t>Дымящие трубы -</a:t>
            </a:r>
            <a:r>
              <a:rPr lang="en-US" u="sng" dirty="0" smtClean="0">
                <a:solidFill>
                  <a:schemeClr val="accent3">
                    <a:lumMod val="75000"/>
                  </a:schemeClr>
                </a:solidFill>
              </a:rPr>
              <a:t>https://</a:t>
            </a:r>
            <a:r>
              <a:rPr lang="en-US" u="sng" dirty="0" smtClean="0">
                <a:solidFill>
                  <a:schemeClr val="accent3">
                    <a:lumMod val="75000"/>
                  </a:schemeClr>
                </a:solidFill>
              </a:rPr>
              <a:t>akpars.ru/wp-content/uploads/2021/05/shutterstock.png</a:t>
            </a:r>
            <a:endParaRPr lang="ru-RU" dirty="0" smtClean="0"/>
          </a:p>
          <a:p>
            <a:r>
              <a:rPr lang="ru-RU" dirty="0" smtClean="0"/>
              <a:t>Листочек - </a:t>
            </a:r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blog.se.com/br/wp-content/uploads/2014/06/o-carbono-e-a-amazonia-3-200x128.jpg</a:t>
            </a:r>
            <a:endParaRPr lang="ru-RU" dirty="0" smtClean="0"/>
          </a:p>
          <a:p>
            <a:r>
              <a:rPr lang="ru-RU" dirty="0" smtClean="0"/>
              <a:t>Легкие - </a:t>
            </a:r>
            <a:r>
              <a:rPr lang="en-US" dirty="0" smtClean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amerikanskie-</a:t>
            </a:r>
            <a:r>
              <a:rPr lang="ru-RU" dirty="0" smtClean="0">
                <a:hlinkClick r:id="rId4"/>
              </a:rPr>
              <a:t>о</a:t>
            </a:r>
            <a:r>
              <a:rPr lang="en-US" dirty="0" smtClean="0">
                <a:hlinkClick r:id="rId4"/>
              </a:rPr>
              <a:t>kna.aystroika.info/sites/default/files/</a:t>
            </a:r>
            <a:r>
              <a:rPr lang="en-US" dirty="0" err="1" smtClean="0">
                <a:hlinkClick r:id="rId4"/>
              </a:rPr>
              <a:t>i</a:t>
            </a:r>
            <a:r>
              <a:rPr lang="en-US" dirty="0" smtClean="0">
                <a:hlinkClick r:id="rId4"/>
              </a:rPr>
              <a:t>/amerikanskie-okna.aystroika.info/3922/3-2/6b5990a8f47e.jpg</a:t>
            </a:r>
            <a:endParaRPr lang="ru-RU" dirty="0" smtClean="0"/>
          </a:p>
          <a:p>
            <a:r>
              <a:rPr lang="ru-RU" dirty="0" smtClean="0"/>
              <a:t>Известь негашеная </a:t>
            </a:r>
            <a:r>
              <a:rPr lang="en-US" dirty="0" smtClean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biletniystol.ru/articles/zachem-belyat-pogreb-izvestyu.html</a:t>
            </a:r>
            <a:endParaRPr lang="ru-RU" dirty="0" smtClean="0"/>
          </a:p>
          <a:p>
            <a:r>
              <a:rPr lang="ru-RU" dirty="0" smtClean="0"/>
              <a:t>Расход воды - </a:t>
            </a:r>
            <a:r>
              <a:rPr lang="en-US" dirty="0" smtClean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dismeg.ru/wp-content/uploads/6/6/d/66d1c8039f4cee10f91b9ab915b3a184.png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332656"/>
            <a:ext cx="4680520" cy="1143000"/>
          </a:xfrm>
        </p:spPr>
        <p:txBody>
          <a:bodyPr/>
          <a:lstStyle/>
          <a:p>
            <a:r>
              <a:rPr lang="ru-RU" sz="6000" b="1" u="sng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Цели урока</a:t>
            </a:r>
            <a:endParaRPr lang="ru-RU" sz="6000" b="1" u="sng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1628800"/>
            <a:ext cx="705678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Сформировать понятие об оксидах.</a:t>
            </a:r>
          </a:p>
          <a:p>
            <a:pPr marL="342900" indent="-342900" algn="just">
              <a:buAutoNum type="arabicPeriod"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Сформировать представление о номенклатуре оксидов.</a:t>
            </a:r>
          </a:p>
          <a:p>
            <a:pPr marL="342900" indent="-342900" algn="just">
              <a:buAutoNum type="arabicPeriod"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Ознакомиться с важнейшими представителями класса оксидов. 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07704" y="260648"/>
            <a:ext cx="677909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FangSong" pitchFamily="49" charset="-122"/>
                <a:cs typeface="+mj-cs"/>
              </a:rPr>
              <a:t>Что такое оксиды?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475656" y="1600200"/>
            <a:ext cx="7488832" cy="4925144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04A7B"/>
                </a:solidFill>
                <a:effectLst/>
                <a:uLnTx/>
                <a:uFillTx/>
                <a:latin typeface="+mn-lt"/>
                <a:ea typeface="Verdana" pitchFamily="34" charset="0"/>
                <a:cs typeface="Verdana" pitchFamily="34" charset="0"/>
              </a:rPr>
              <a:t>   </a:t>
            </a:r>
            <a:r>
              <a:rPr kumimoji="0" lang="ru-RU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ea typeface="Verdana" pitchFamily="34" charset="0"/>
                <a:cs typeface="Verdana" pitchFamily="34" charset="0"/>
              </a:rPr>
              <a:t>Оксиды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ea typeface="Verdana" pitchFamily="34" charset="0"/>
                <a:cs typeface="Verdana" pitchFamily="34" charset="0"/>
              </a:rPr>
              <a:t> – это сложные вещества, состоящие </a:t>
            </a:r>
            <a:r>
              <a:rPr kumimoji="0" lang="ru-RU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ea typeface="Verdana" pitchFamily="34" charset="0"/>
                <a:cs typeface="Verdana" pitchFamily="34" charset="0"/>
              </a:rPr>
              <a:t>из двух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ea typeface="Verdana" pitchFamily="34" charset="0"/>
                <a:cs typeface="Verdana" pitchFamily="34" charset="0"/>
              </a:rPr>
              <a:t>элементов, </a:t>
            </a:r>
            <a:r>
              <a:rPr kumimoji="0" lang="ru-RU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ea typeface="Verdana" pitchFamily="34" charset="0"/>
                <a:cs typeface="Verdana" pitchFamily="34" charset="0"/>
              </a:rPr>
              <a:t>один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ea typeface="Verdana" pitchFamily="34" charset="0"/>
                <a:cs typeface="Verdana" pitchFamily="34" charset="0"/>
              </a:rPr>
              <a:t> из которых  </a:t>
            </a:r>
            <a:r>
              <a:rPr kumimoji="0" lang="ru-RU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ea typeface="Verdana" pitchFamily="34" charset="0"/>
                <a:cs typeface="Verdana" pitchFamily="34" charset="0"/>
              </a:rPr>
              <a:t>кислород.</a:t>
            </a:r>
          </a:p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04A7B"/>
                </a:solidFill>
                <a:effectLst/>
                <a:uLnTx/>
                <a:uFillTx/>
                <a:ea typeface="Verdana" pitchFamily="34" charset="0"/>
                <a:cs typeface="Verdana" pitchFamily="34" charset="0"/>
              </a:rPr>
              <a:t>                      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ea typeface="Verdana" pitchFamily="34" charset="0"/>
                <a:cs typeface="Verdana" pitchFamily="34" charset="0"/>
              </a:rPr>
              <a:t>Общая формула: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                                                           </a:t>
            </a:r>
            <a:r>
              <a:rPr lang="ru-RU" sz="8000" b="1" noProof="0" dirty="0" smtClean="0">
                <a:solidFill>
                  <a:schemeClr val="accent3">
                    <a:lumMod val="50000"/>
                  </a:schemeClr>
                </a:solidFill>
              </a:rPr>
              <a:t>Э</a:t>
            </a: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m</a:t>
            </a:r>
            <a:r>
              <a:rPr kumimoji="0" lang="en-US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O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n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2708920"/>
            <a:ext cx="1728192" cy="144016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2708920"/>
            <a:ext cx="1728192" cy="144016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092280" y="2708920"/>
            <a:ext cx="1728192" cy="144016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691680" y="3140968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«Оксид»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4" y="2564904"/>
            <a:ext cx="1872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название</a:t>
            </a:r>
          </a:p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ru-RU" sz="3200" b="1" dirty="0" err="1" smtClean="0">
                <a:solidFill>
                  <a:schemeClr val="accent3">
                    <a:lumMod val="50000"/>
                  </a:schemeClr>
                </a:solidFill>
              </a:rPr>
              <a:t>эл-та</a:t>
            </a:r>
            <a:endParaRPr lang="ru-RU" sz="32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в </a:t>
            </a:r>
            <a:r>
              <a:rPr lang="ru-RU" sz="3200" b="1" dirty="0" err="1" smtClean="0">
                <a:solidFill>
                  <a:schemeClr val="accent3">
                    <a:lumMod val="50000"/>
                  </a:schemeClr>
                </a:solidFill>
              </a:rPr>
              <a:t>Род.п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92280" y="2564904"/>
            <a:ext cx="172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chemeClr val="accent3">
                    <a:lumMod val="50000"/>
                  </a:schemeClr>
                </a:solidFill>
              </a:rPr>
              <a:t>валент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-</a:t>
            </a:r>
          </a:p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r>
              <a:rPr lang="ru-RU" sz="3200" b="1" dirty="0" err="1" smtClean="0">
                <a:solidFill>
                  <a:schemeClr val="accent3">
                    <a:lumMod val="50000"/>
                  </a:schemeClr>
                </a:solidFill>
              </a:rPr>
              <a:t>ность</a:t>
            </a:r>
            <a:endParaRPr lang="ru-RU" sz="32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    </a:t>
            </a:r>
            <a:r>
              <a:rPr lang="ru-RU" sz="3200" b="1" dirty="0" err="1" smtClean="0">
                <a:solidFill>
                  <a:schemeClr val="accent3">
                    <a:lumMod val="50000"/>
                  </a:schemeClr>
                </a:solidFill>
              </a:rPr>
              <a:t>р.ц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07904" y="3068960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+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16216" y="3068960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+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2267744" y="260648"/>
            <a:ext cx="619306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Названия оксидов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75656" y="1412776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а) по международной номенклатуре: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7664" y="4797152"/>
            <a:ext cx="5328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б) тривиальные названия: </a:t>
            </a:r>
          </a:p>
          <a:p>
            <a:r>
              <a:rPr lang="ru-RU" sz="3600" dirty="0" err="1" smtClean="0">
                <a:solidFill>
                  <a:schemeClr val="accent3">
                    <a:lumMod val="50000"/>
                  </a:schemeClr>
                </a:solidFill>
              </a:rPr>
              <a:t>СаO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 – негашеная известь.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91680" y="1844824"/>
            <a:ext cx="691276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Оксид алюминия 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      Al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O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3</a:t>
            </a:r>
            <a:endParaRPr lang="en-US" sz="36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Arial" charset="0"/>
              <a:buNone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Оксид калия                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K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O</a:t>
            </a:r>
          </a:p>
          <a:p>
            <a:pPr>
              <a:buFont typeface="Arial" charset="0"/>
              <a:buNone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Оксид бария                </a:t>
            </a:r>
            <a:r>
              <a:rPr lang="en-US" sz="3600" dirty="0" err="1" smtClean="0">
                <a:solidFill>
                  <a:schemeClr val="accent3">
                    <a:lumMod val="50000"/>
                  </a:schemeClr>
                </a:solidFill>
              </a:rPr>
              <a:t>BaO</a:t>
            </a:r>
            <a:endParaRPr lang="en-US" sz="36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Arial" charset="0"/>
              <a:buNone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                   Оксид меди (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II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)    С</a:t>
            </a:r>
            <a:r>
              <a:rPr lang="en-US" sz="3600" dirty="0" err="1" smtClean="0">
                <a:solidFill>
                  <a:schemeClr val="accent3">
                    <a:lumMod val="50000"/>
                  </a:schemeClr>
                </a:solidFill>
              </a:rPr>
              <a:t>uO</a:t>
            </a:r>
            <a:endParaRPr lang="en-US" sz="36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Arial" charset="0"/>
              <a:buNone/>
            </a:pP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                  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Оксид серы (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VI)  SO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3</a:t>
            </a:r>
            <a:endParaRPr lang="en-US" sz="36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Arial" charset="0"/>
              <a:buNone/>
            </a:pP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                  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Оксид углерода (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IV) CO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endParaRPr lang="ru-RU" sz="36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267744" y="260648"/>
            <a:ext cx="619306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Названия оксидов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3851920" y="332656"/>
            <a:ext cx="288032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u="sng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+mj-ea"/>
                <a:cs typeface="+mj-cs"/>
              </a:rPr>
              <a:t>О</a:t>
            </a:r>
            <a:r>
              <a:rPr kumimoji="0" lang="ru-RU" sz="60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ксиды</a:t>
            </a:r>
            <a:endParaRPr kumimoji="0" lang="ru-RU" sz="6000" b="1" i="0" u="sng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619672" y="1556792"/>
            <a:ext cx="1944216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noProof="0" dirty="0" smtClean="0">
                <a:solidFill>
                  <a:schemeClr val="accent3">
                    <a:lumMod val="50000"/>
                  </a:schemeClr>
                </a:solidFill>
                <a:ea typeface="+mj-ea"/>
                <a:cs typeface="+mj-cs"/>
              </a:rPr>
              <a:t>твердые</a:t>
            </a:r>
            <a:endParaRPr kumimoji="0" lang="ru-RU" sz="3600" b="1" i="0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779912" y="1556792"/>
            <a:ext cx="1944216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ea typeface="+mj-ea"/>
                <a:cs typeface="+mj-cs"/>
              </a:rPr>
              <a:t>жидки</a:t>
            </a:r>
            <a:r>
              <a:rPr lang="ru-RU" sz="3600" b="1" noProof="0" dirty="0" smtClean="0">
                <a:solidFill>
                  <a:schemeClr val="accent3">
                    <a:lumMod val="50000"/>
                  </a:schemeClr>
                </a:solidFill>
                <a:ea typeface="+mj-ea"/>
                <a:cs typeface="+mj-cs"/>
              </a:rPr>
              <a:t>е</a:t>
            </a:r>
            <a:endParaRPr kumimoji="0" lang="ru-RU" sz="3600" b="1" i="0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868144" y="1556792"/>
            <a:ext cx="3024336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ea typeface="+mj-ea"/>
                <a:cs typeface="+mj-cs"/>
              </a:rPr>
              <a:t>газообразные</a:t>
            </a:r>
            <a:endParaRPr kumimoji="0" lang="ru-RU" sz="3600" b="1" i="0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036" name="AutoShape 12" descr="https://calcium-carbonate.ir/wp-content/uploads/2021/07/calcium-oxid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https://www.umeks.ru/upload/iblock/675/675aef242b5d77cf87c901f39a8312d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276872"/>
            <a:ext cx="1275373" cy="1228693"/>
          </a:xfrm>
          <a:prstGeom prst="rect">
            <a:avLst/>
          </a:prstGeom>
          <a:noFill/>
        </p:spPr>
      </p:pic>
      <p:pic>
        <p:nvPicPr>
          <p:cNvPr id="1040" name="Picture 16" descr="https://files.ub.ua/goods/goods-photos/1031/141210_16180348118682.jpg"/>
          <p:cNvPicPr>
            <a:picLocks noChangeAspect="1" noChangeArrowheads="1"/>
          </p:cNvPicPr>
          <p:nvPr/>
        </p:nvPicPr>
        <p:blipFill>
          <a:blip r:embed="rId4" cstate="print"/>
          <a:srcRect l="7728" t="15455" r="7268" b="14996"/>
          <a:stretch>
            <a:fillRect/>
          </a:stretch>
        </p:blipFill>
        <p:spPr bwMode="auto">
          <a:xfrm>
            <a:off x="1835696" y="4437112"/>
            <a:ext cx="1296144" cy="1224136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051720" y="3645024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</a:rPr>
              <a:t>СаО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79712" y="5877272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С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u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О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42" name="Picture 18" descr="https://i.mycdn.me/i?r=AEHujHvw2RjEbemUCNEorZbxYpb_p_9AcN2FmGik64Krke2wb65DiJkOOJm0AWsXCX57Zi9s0CiBOSDmbngC-I-k&amp;amp;fn=external_8"/>
          <p:cNvPicPr>
            <a:picLocks noChangeAspect="1" noChangeArrowheads="1"/>
          </p:cNvPicPr>
          <p:nvPr/>
        </p:nvPicPr>
        <p:blipFill>
          <a:blip r:embed="rId5" cstate="print"/>
          <a:srcRect l="31500" t="14700" r="13376" b="9701"/>
          <a:stretch>
            <a:fillRect/>
          </a:stretch>
        </p:blipFill>
        <p:spPr bwMode="auto">
          <a:xfrm>
            <a:off x="4139952" y="3429000"/>
            <a:ext cx="1260140" cy="1224136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4427984" y="4797152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H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О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44" name="Picture 20" descr="https://media.metrolatam.com/2018/02/20/co2emissionsmain550x318-1200x800.jpg"/>
          <p:cNvPicPr>
            <a:picLocks noChangeAspect="1" noChangeArrowheads="1"/>
          </p:cNvPicPr>
          <p:nvPr/>
        </p:nvPicPr>
        <p:blipFill>
          <a:blip r:embed="rId6" cstate="print"/>
          <a:srcRect l="31373"/>
          <a:stretch>
            <a:fillRect/>
          </a:stretch>
        </p:blipFill>
        <p:spPr bwMode="auto">
          <a:xfrm>
            <a:off x="6732240" y="2276872"/>
            <a:ext cx="1260141" cy="1224136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7020272" y="364502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СО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46" name="Picture 22" descr="https://myslide.ru/documents_3/cadd2fbfa1282cc4817fd4c687dcbaf2/img4.jpg"/>
          <p:cNvPicPr>
            <a:picLocks noChangeAspect="1" noChangeArrowheads="1"/>
          </p:cNvPicPr>
          <p:nvPr/>
        </p:nvPicPr>
        <p:blipFill>
          <a:blip r:embed="rId7" cstate="print"/>
          <a:srcRect l="59534" t="46619" r="9281" b="13061"/>
          <a:stretch>
            <a:fillRect/>
          </a:stretch>
        </p:blipFill>
        <p:spPr bwMode="auto">
          <a:xfrm>
            <a:off x="6732240" y="4437112"/>
            <a:ext cx="1262390" cy="1224136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7020272" y="5877272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483768" y="332656"/>
            <a:ext cx="504056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u="sng" noProof="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+mj-ea"/>
                <a:cs typeface="+mj-cs"/>
              </a:rPr>
              <a:t>Вода    </a:t>
            </a:r>
            <a:r>
              <a:rPr lang="en-US" sz="6000" b="1" u="sng" noProof="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+mj-ea"/>
                <a:cs typeface="+mj-cs"/>
              </a:rPr>
              <a:t>H</a:t>
            </a:r>
            <a:r>
              <a:rPr lang="en-US" sz="4400" b="1" u="sng" noProof="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+mj-ea"/>
                <a:cs typeface="+mj-cs"/>
              </a:rPr>
              <a:t>2</a:t>
            </a:r>
            <a:r>
              <a:rPr lang="en-US" sz="6000" b="1" u="sng" noProof="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+mj-ea"/>
                <a:cs typeface="+mj-cs"/>
              </a:rPr>
              <a:t>O</a:t>
            </a:r>
            <a:endParaRPr kumimoji="0" lang="ru-RU" sz="6000" b="1" i="0" u="sng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26628" name="Picture 4" descr="https://strojdvor.ru/wp-content/uploads/2019/04/Screenshot_2-1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340768"/>
            <a:ext cx="7200800" cy="520773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зачем белят погреб известью"/>
          <p:cNvPicPr>
            <a:picLocks noChangeAspect="1" noChangeArrowheads="1"/>
          </p:cNvPicPr>
          <p:nvPr/>
        </p:nvPicPr>
        <p:blipFill>
          <a:blip r:embed="rId3" cstate="print"/>
          <a:srcRect l="16326" t="6122" r="16327" b="6122"/>
          <a:stretch>
            <a:fillRect/>
          </a:stretch>
        </p:blipFill>
        <p:spPr bwMode="auto">
          <a:xfrm>
            <a:off x="7452320" y="4725144"/>
            <a:ext cx="1368152" cy="178274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https://fs.znanio.ru/d5af0e/7d/6c/cdfcc91e3fa79679b6b1564975d5d54dc2.jpg"/>
          <p:cNvPicPr>
            <a:picLocks noChangeAspect="1" noChangeArrowheads="1"/>
          </p:cNvPicPr>
          <p:nvPr/>
        </p:nvPicPr>
        <p:blipFill>
          <a:blip r:embed="rId4" cstate="print"/>
          <a:srcRect l="4293" t="2857" r="54922" b="54285"/>
          <a:stretch>
            <a:fillRect/>
          </a:stretch>
        </p:blipFill>
        <p:spPr bwMode="auto">
          <a:xfrm>
            <a:off x="1691680" y="1916832"/>
            <a:ext cx="2736304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 descr="https://fs.znanio.ru/d5af0e/7d/6c/cdfcc91e3fa79679b6b1564975d5d54dc2.jpg"/>
          <p:cNvPicPr>
            <a:picLocks noChangeAspect="1" noChangeArrowheads="1"/>
          </p:cNvPicPr>
          <p:nvPr/>
        </p:nvPicPr>
        <p:blipFill>
          <a:blip r:embed="rId4" cstate="print"/>
          <a:srcRect l="13953" t="45714" r="50629" b="1429"/>
          <a:stretch>
            <a:fillRect/>
          </a:stretch>
        </p:blipFill>
        <p:spPr bwMode="auto">
          <a:xfrm>
            <a:off x="4571999" y="3140968"/>
            <a:ext cx="2633157" cy="295232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195736" y="260648"/>
            <a:ext cx="626469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u="sng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+mj-ea"/>
                <a:cs typeface="+mj-cs"/>
              </a:rPr>
              <a:t>О</a:t>
            </a:r>
            <a:r>
              <a:rPr kumimoji="0" lang="ru-RU" sz="60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ксид</a:t>
            </a:r>
            <a:r>
              <a:rPr kumimoji="0" lang="en-US" sz="6000" b="1" i="0" u="sng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kumimoji="0" lang="ru-RU" sz="6000" b="1" i="0" u="sng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кальция   </a:t>
            </a:r>
            <a:r>
              <a:rPr kumimoji="0" lang="en-US" sz="6000" b="1" i="0" u="sng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CaO</a:t>
            </a:r>
            <a:endParaRPr kumimoji="0" lang="ru-RU" sz="6000" b="1" i="0" u="sng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akpars.ru/wp-content/uploads/2021/05/shutterstoc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916832"/>
            <a:ext cx="2601008" cy="1734005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</p:pic>
      <p:pic>
        <p:nvPicPr>
          <p:cNvPr id="28678" name="Picture 6" descr="https://amerikanskie-okna.aystroika.info/sites/default/files/i/amerikanskie-okna.aystroika.info/3922/3-2/6b5990a8f47e.jpg"/>
          <p:cNvPicPr>
            <a:picLocks noChangeAspect="1" noChangeArrowheads="1"/>
          </p:cNvPicPr>
          <p:nvPr/>
        </p:nvPicPr>
        <p:blipFill>
          <a:blip r:embed="rId4" cstate="print"/>
          <a:srcRect l="18144"/>
          <a:stretch>
            <a:fillRect/>
          </a:stretch>
        </p:blipFill>
        <p:spPr bwMode="auto">
          <a:xfrm>
            <a:off x="6156176" y="4653136"/>
            <a:ext cx="2664296" cy="179667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260648"/>
            <a:ext cx="7200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u="sng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+mj-ea"/>
                <a:cs typeface="+mj-cs"/>
              </a:rPr>
              <a:t>О</a:t>
            </a:r>
            <a:r>
              <a:rPr kumimoji="0" lang="ru-RU" sz="6000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ксид</a:t>
            </a:r>
            <a:r>
              <a:rPr kumimoji="0" lang="en-US" sz="6000" b="1" i="0" u="sng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lang="ru-RU" sz="6000" b="1" u="sng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+mj-ea"/>
                <a:cs typeface="+mj-cs"/>
              </a:rPr>
              <a:t>углерода</a:t>
            </a:r>
            <a:r>
              <a:rPr kumimoji="0" lang="ru-RU" sz="6000" b="1" i="0" u="sng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 </a:t>
            </a:r>
            <a:r>
              <a:rPr kumimoji="0" lang="ru-RU" sz="4800" b="1" i="0" u="sng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(</a:t>
            </a:r>
            <a:r>
              <a:rPr kumimoji="0" lang="en-US" sz="4800" b="1" i="0" u="sng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IV</a:t>
            </a:r>
            <a:r>
              <a:rPr kumimoji="0" lang="ru-RU" sz="4800" b="1" i="0" u="sng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)  </a:t>
            </a:r>
            <a:r>
              <a:rPr kumimoji="0" lang="en-US" sz="6000" b="1" i="0" u="sng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CO</a:t>
            </a:r>
            <a:r>
              <a:rPr kumimoji="0" lang="ru-RU" sz="4400" b="1" i="0" u="sng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2</a:t>
            </a:r>
            <a:endParaRPr kumimoji="0" lang="ru-RU" sz="6000" b="1" i="0" u="sng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28676" name="Picture 4" descr="https://blog.se.com/br/wp-content/uploads/2014/06/o-carbono-e-a-amazonia-3-200x12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3" y="3429000"/>
            <a:ext cx="2475273" cy="1584176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1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287</Words>
  <Application>Microsoft Office PowerPoint</Application>
  <PresentationFormat>Экран (4:3)</PresentationFormat>
  <Paragraphs>78</Paragraphs>
  <Slides>12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1_Тема Office</vt:lpstr>
      <vt:lpstr>Слайд 1</vt:lpstr>
      <vt:lpstr>Цели урока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елена</cp:lastModifiedBy>
  <cp:revision>6</cp:revision>
  <dcterms:created xsi:type="dcterms:W3CDTF">2014-07-17T09:13:13Z</dcterms:created>
  <dcterms:modified xsi:type="dcterms:W3CDTF">2022-12-02T13:20:56Z</dcterms:modified>
</cp:coreProperties>
</file>