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sldIdLst>
    <p:sldId id="256" r:id="rId2"/>
    <p:sldId id="280" r:id="rId3"/>
    <p:sldId id="281" r:id="rId4"/>
    <p:sldId id="282" r:id="rId5"/>
    <p:sldId id="302" r:id="rId6"/>
    <p:sldId id="307" r:id="rId7"/>
    <p:sldId id="261" r:id="rId8"/>
    <p:sldId id="262" r:id="rId9"/>
    <p:sldId id="264" r:id="rId10"/>
    <p:sldId id="274" r:id="rId11"/>
    <p:sldId id="296" r:id="rId12"/>
    <p:sldId id="257" r:id="rId13"/>
    <p:sldId id="299" r:id="rId14"/>
    <p:sldId id="304" r:id="rId15"/>
    <p:sldId id="306" r:id="rId16"/>
    <p:sldId id="305" r:id="rId17"/>
    <p:sldId id="300" r:id="rId18"/>
    <p:sldId id="271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71" autoAdjust="0"/>
    <p:restoredTop sz="93011" autoAdjust="0"/>
  </p:normalViewPr>
  <p:slideViewPr>
    <p:cSldViewPr>
      <p:cViewPr varScale="1">
        <p:scale>
          <a:sx n="68" d="100"/>
          <a:sy n="68" d="100"/>
        </p:scale>
        <p:origin x="-12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2309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310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DB9AC38-5FA2-4B35-94E8-F19A006BD1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E44E99-4BAC-4261-A33A-4490AE1AF3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1CE998-68E3-4C7A-A22D-B1A4BD37CC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8114D-2EAD-4286-B27A-555900D95A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6DC94-8C32-4432-85F0-67BAAB372F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FFAA63-5EB2-4937-AC29-CCED91BB0E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02D6F2-9B54-4418-AB4C-2BE202CB96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0EAD90-1AC7-467F-9BD5-4BED743B15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53229-4FB6-49B8-A0AE-FB98DEEFF2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AA1676-7B42-445C-864F-DB42BC379C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1B3461-B6C7-4526-B654-A4B8F1E73D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8506E-6FFB-44A3-BBDF-0F2C184CA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F9F9B7-9F92-43E9-88E9-75641675BF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D17E88-7399-4D72-AF4C-1C4722AE8F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A08AD-6B11-4F7D-821B-705DCC2C97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11267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68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69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70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71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72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73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74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75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77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78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79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80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81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82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83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84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1285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28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287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88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89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A2B1DD9F-3D03-465D-B0F2-D08B4508D6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0034" y="142852"/>
            <a:ext cx="7674001" cy="452419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Жизнь ребенка в детском саду!</a:t>
            </a:r>
          </a:p>
        </p:txBody>
      </p:sp>
      <p:pic>
        <p:nvPicPr>
          <p:cNvPr id="4" name="Рисунок 3" descr="C:\Users\Кристина\Desktop\Новая папка (3)\PHOTO-2022-10-27-14-52-19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000108"/>
            <a:ext cx="428625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Кристина\Desktop\Новая папка (3)\PHOTO-2022-10-27-14-52-1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857232"/>
            <a:ext cx="3695700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Кристина\Desktop\Новая папка (3)\PHOTO-2022-10-27-14-52-13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3504" y="4357694"/>
            <a:ext cx="273367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285720" y="1071546"/>
            <a:ext cx="8472518" cy="19716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None/>
              <a:defRPr/>
            </a:pPr>
            <a:r>
              <a:rPr lang="en-US" sz="2800" dirty="0" smtClean="0">
                <a:effectLst/>
              </a:rPr>
              <a:t>   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ЛЕПКА</a:t>
            </a:r>
            <a:r>
              <a:rPr lang="ru-RU" sz="2400" b="1" dirty="0" smtClean="0">
                <a:solidFill>
                  <a:srgbClr val="C00000"/>
                </a:solidFill>
                <a:latin typeface="+mj-lt"/>
              </a:rPr>
              <a:t> И АППЛИКАЦИЯ</a:t>
            </a:r>
            <a:r>
              <a:rPr lang="en-US" sz="2400" b="1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ru-RU" sz="2400" b="1" dirty="0" smtClean="0">
                <a:effectLst/>
                <a:latin typeface="+mj-lt"/>
              </a:rPr>
              <a:t>Дети</a:t>
            </a:r>
            <a:r>
              <a:rPr lang="ru-RU" sz="2400" b="1" u="sng" dirty="0" smtClean="0">
                <a:effectLst/>
                <a:latin typeface="+mj-lt"/>
              </a:rPr>
              <a:t> </a:t>
            </a:r>
            <a:r>
              <a:rPr lang="ru-RU" sz="2400" b="1" dirty="0" smtClean="0">
                <a:effectLst/>
              </a:rPr>
              <a:t>не работают с ножницами. </a:t>
            </a:r>
            <a:r>
              <a:rPr lang="ru-RU" sz="2400" b="1" dirty="0" err="1" smtClean="0">
                <a:effectLst/>
              </a:rPr>
              <a:t>Апплицируют</a:t>
            </a:r>
            <a:r>
              <a:rPr lang="ru-RU" sz="2400" b="1" dirty="0" smtClean="0">
                <a:effectLst/>
              </a:rPr>
              <a:t> из готовых геометрических фигур. Важным моментом является выкладывание и наклеивание элементов аппликации</a:t>
            </a:r>
            <a:endParaRPr lang="en-US" sz="2400" b="1" dirty="0" smtClean="0">
              <a:effectLst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ru-RU" sz="2800" b="1" i="1" dirty="0" smtClean="0"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2357430"/>
            <a:ext cx="828680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rgbClr val="C00000"/>
                </a:solidFill>
              </a:rPr>
              <a:t>В рисовании </a:t>
            </a:r>
            <a:r>
              <a:rPr lang="ru-RU" sz="2400" b="1" dirty="0" smtClean="0"/>
              <a:t>педагог развивает умение ритмично наносить линии, штрихи, пятна; </a:t>
            </a:r>
          </a:p>
          <a:p>
            <a:pPr eaLnBrk="1" hangingPunct="1">
              <a:defRPr/>
            </a:pPr>
            <a:r>
              <a:rPr lang="ru-RU" sz="2400" b="1" dirty="0" smtClean="0"/>
              <a:t>Знакомит детей со способами изображения простых предметов, проведения разных прямых линий (короткие, длинные, волнистые, прямые) </a:t>
            </a:r>
          </a:p>
          <a:p>
            <a:pPr eaLnBrk="1" hangingPunct="1">
              <a:defRPr/>
            </a:pPr>
            <a:r>
              <a:rPr lang="ru-RU" sz="2400" b="1" dirty="0" smtClean="0"/>
              <a:t>Знакомит со способами создания предметов разной формы (округлой, прямоугольной: томаты, клубоч­ки, яблоки, сливы</a:t>
            </a:r>
            <a:r>
              <a:rPr lang="ru-RU" sz="2400" dirty="0" smtClean="0"/>
              <a:t> 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285720" y="1142984"/>
            <a:ext cx="5429288" cy="4429156"/>
          </a:xfrm>
        </p:spPr>
        <p:txBody>
          <a:bodyPr/>
          <a:lstStyle/>
          <a:p>
            <a:pPr algn="l"/>
            <a:r>
              <a:rPr lang="ru-RU" sz="4000" dirty="0" smtClean="0">
                <a:solidFill>
                  <a:srgbClr val="C00000"/>
                </a:solidFill>
              </a:rPr>
              <a:t>Песочная терапия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-</a:t>
            </a:r>
            <a:r>
              <a:rPr lang="ru-RU" sz="2400" dirty="0" smtClean="0">
                <a:solidFill>
                  <a:srgbClr val="002060"/>
                </a:solidFill>
                <a:effectLst/>
              </a:rPr>
              <a:t>Знакомство с приемами рисования на песке ;</a:t>
            </a:r>
            <a:br>
              <a:rPr lang="ru-RU" sz="2400" dirty="0" smtClean="0">
                <a:solidFill>
                  <a:srgbClr val="002060"/>
                </a:solidFill>
                <a:effectLst/>
              </a:rPr>
            </a:br>
            <a:r>
              <a:rPr lang="ru-RU" sz="2400" dirty="0" smtClean="0">
                <a:solidFill>
                  <a:srgbClr val="002060"/>
                </a:solidFill>
                <a:effectLst/>
              </a:rPr>
              <a:t>- Развитие творческого мышления и воображения , познавательных интересов ;</a:t>
            </a:r>
            <a:br>
              <a:rPr lang="ru-RU" sz="2400" dirty="0" smtClean="0">
                <a:solidFill>
                  <a:srgbClr val="002060"/>
                </a:solidFill>
                <a:effectLst/>
              </a:rPr>
            </a:br>
            <a:r>
              <a:rPr lang="ru-RU" sz="2400" dirty="0" smtClean="0">
                <a:solidFill>
                  <a:srgbClr val="002060"/>
                </a:solidFill>
                <a:effectLst/>
              </a:rPr>
              <a:t>- снижение </a:t>
            </a:r>
            <a:r>
              <a:rPr lang="ru-RU" sz="2400" dirty="0" err="1" smtClean="0">
                <a:solidFill>
                  <a:srgbClr val="002060"/>
                </a:solidFill>
                <a:effectLst/>
              </a:rPr>
              <a:t>психоэмоционального</a:t>
            </a:r>
            <a:r>
              <a:rPr lang="ru-RU" sz="2400" dirty="0" smtClean="0">
                <a:solidFill>
                  <a:srgbClr val="002060"/>
                </a:solidFill>
                <a:effectLst/>
              </a:rPr>
              <a:t> напряжения ;</a:t>
            </a:r>
            <a:br>
              <a:rPr lang="ru-RU" sz="2400" dirty="0" smtClean="0">
                <a:solidFill>
                  <a:srgbClr val="002060"/>
                </a:solidFill>
                <a:effectLst/>
              </a:rPr>
            </a:br>
            <a:r>
              <a:rPr lang="ru-RU" sz="2400" dirty="0" smtClean="0">
                <a:solidFill>
                  <a:srgbClr val="002060"/>
                </a:solidFill>
                <a:effectLst/>
              </a:rPr>
              <a:t>-разрядка агрессивных импульсов , тревоги, напряжения ;</a:t>
            </a:r>
            <a:br>
              <a:rPr lang="ru-RU" sz="2400" dirty="0" smtClean="0">
                <a:solidFill>
                  <a:srgbClr val="002060"/>
                </a:solidFill>
                <a:effectLst/>
              </a:rPr>
            </a:br>
            <a:r>
              <a:rPr lang="ru-RU" sz="2400" dirty="0" smtClean="0">
                <a:solidFill>
                  <a:srgbClr val="002060"/>
                </a:solidFill>
                <a:effectLst/>
              </a:rPr>
              <a:t>- развитие представлений о геометрических формах ;</a:t>
            </a:r>
            <a:br>
              <a:rPr lang="ru-RU" sz="2400" dirty="0" smtClean="0">
                <a:solidFill>
                  <a:srgbClr val="002060"/>
                </a:solidFill>
                <a:effectLst/>
              </a:rPr>
            </a:br>
            <a:r>
              <a:rPr lang="ru-RU" sz="2400" dirty="0" smtClean="0">
                <a:solidFill>
                  <a:srgbClr val="002060"/>
                </a:solidFill>
                <a:effectLst/>
              </a:rPr>
              <a:t>-развитие эстетических и художественных представлений , развитие мелкой моторики рук </a:t>
            </a:r>
            <a:r>
              <a:rPr lang="ru-RU" dirty="0" smtClean="0">
                <a:solidFill>
                  <a:srgbClr val="C00000"/>
                </a:solidFill>
                <a:effectLst/>
              </a:rPr>
              <a:t/>
            </a:r>
            <a:br>
              <a:rPr lang="ru-RU" dirty="0" smtClean="0">
                <a:solidFill>
                  <a:srgbClr val="C00000"/>
                </a:solidFill>
                <a:effectLst/>
              </a:rPr>
            </a:br>
            <a:r>
              <a:rPr lang="ru-RU" dirty="0" smtClean="0">
                <a:solidFill>
                  <a:srgbClr val="C00000"/>
                </a:solidFill>
                <a:effectLst/>
              </a:rPr>
              <a:t> </a:t>
            </a:r>
            <a:endParaRPr lang="ru-RU" dirty="0">
              <a:solidFill>
                <a:srgbClr val="C00000"/>
              </a:solidFill>
              <a:effectLst/>
            </a:endParaRPr>
          </a:p>
        </p:txBody>
      </p:sp>
      <p:pic>
        <p:nvPicPr>
          <p:cNvPr id="15362" name="Picture 2" descr="F:\pesochnaya_terapiya_2_3111353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29322" y="142852"/>
            <a:ext cx="3071834" cy="204994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15363" name="Picture 3" descr="F:\pesochnaya_terapiya4_7_31113536-500x333.jp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57884" y="2357430"/>
            <a:ext cx="3060239" cy="203811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15364" name="Picture 4" descr="F:\pesochnaya_terapiya4_3_31113532-500x34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57884" y="4572008"/>
            <a:ext cx="3037651" cy="207167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solidFill>
                  <a:srgbClr val="C00000"/>
                </a:solidFill>
              </a:rPr>
              <a:t>8.</a:t>
            </a:r>
            <a:r>
              <a:rPr lang="en-US" sz="4000" dirty="0" smtClean="0">
                <a:solidFill>
                  <a:srgbClr val="C00000"/>
                </a:solidFill>
              </a:rPr>
              <a:t>0</a:t>
            </a:r>
            <a:r>
              <a:rPr lang="ru-RU" sz="4000" dirty="0" smtClean="0">
                <a:solidFill>
                  <a:srgbClr val="C00000"/>
                </a:solidFill>
              </a:rPr>
              <a:t>0  На зарядку становись !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85984" y="1142984"/>
            <a:ext cx="4857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</a:rPr>
              <a:t>Предлагаем Вам прожить один день в детском саду в месте с вашими детьми,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pic>
        <p:nvPicPr>
          <p:cNvPr id="11" name="Рисунок 10" descr="C:\Users\Кристина\Desktop\Новая папка (3)\Новая папка\IMG_7227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1196620">
            <a:off x="334338" y="2083673"/>
            <a:ext cx="40005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Users\Кристина\Desktop\Новая папка (3)\Новая папка\IMG_7223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1785926"/>
            <a:ext cx="400052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Кристина\Desktop\Новая папка (3)\Новая папка\IMG_7244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3107520" y="3750472"/>
            <a:ext cx="2714645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1285852" y="285728"/>
            <a:ext cx="5472122" cy="72229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solidFill>
                  <a:srgbClr val="C00000"/>
                </a:solidFill>
              </a:rPr>
              <a:t>Музыкальное занятие</a:t>
            </a:r>
          </a:p>
        </p:txBody>
      </p:sp>
      <p:pic>
        <p:nvPicPr>
          <p:cNvPr id="8" name="Рисунок 7" descr="C:\Users\Кристина\Downloads\PHOTO-2022-10-27-14-52-1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285860"/>
            <a:ext cx="3143250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Кристина\Downloads\PHOTO-2022-10-27-14-52-1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71934" y="1285860"/>
            <a:ext cx="371477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Кристина\Downloads\PHOTO-2022-10-27-14-52-15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86116" y="3786190"/>
            <a:ext cx="2286016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Users\Кристина\Downloads\PHOTO-2022-10-27-14-52-16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488723">
            <a:off x="6401871" y="3922448"/>
            <a:ext cx="2202640" cy="2793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C:\Users\Кристина\Downloads\PHOTO-2022-10-27-14-52-16 (1)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1176108">
            <a:off x="571721" y="4269182"/>
            <a:ext cx="2197731" cy="2463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solidFill>
                  <a:srgbClr val="C00000"/>
                </a:solidFill>
              </a:rPr>
              <a:t>Непосредственная образовательная деятельность</a:t>
            </a:r>
          </a:p>
        </p:txBody>
      </p:sp>
      <p:pic>
        <p:nvPicPr>
          <p:cNvPr id="7" name="Рисунок 6" descr="C:\Users\Кристина\Downloads\IMG_6016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500174"/>
            <a:ext cx="271464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Кристина\Downloads\3bbd3b05-d6cb-4c95-93de-21b031e3594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57554" y="1500174"/>
            <a:ext cx="271464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Кристина\Downloads\27b831b8-b186-4c77-a2a9-0d3879276b69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71853">
            <a:off x="6320244" y="1658905"/>
            <a:ext cx="2318976" cy="275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Кристина\Downloads\IMG_5853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384174">
            <a:off x="4761866" y="4080149"/>
            <a:ext cx="2837223" cy="22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Кристина\Downloads\IMG_7231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1082493">
            <a:off x="923350" y="4134180"/>
            <a:ext cx="2906788" cy="2272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14348" y="3500438"/>
            <a:ext cx="2357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+mj-lt"/>
              </a:rPr>
              <a:t>Рисование</a:t>
            </a:r>
            <a:endParaRPr lang="ru-RU" sz="24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 rot="21124640">
            <a:off x="1355484" y="6214291"/>
            <a:ext cx="26641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Конструирование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00430" y="3571876"/>
            <a:ext cx="2357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Развитие речи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444448">
            <a:off x="5854885" y="3678212"/>
            <a:ext cx="30830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Окружающий мир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 rot="375633">
            <a:off x="5234328" y="6291896"/>
            <a:ext cx="19406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Рисование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C:\Users\Кристина\Downloads\IMG_723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4006107">
            <a:off x="174507" y="1848035"/>
            <a:ext cx="3067519" cy="209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62" y="285728"/>
            <a:ext cx="6686568" cy="1008047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C00000"/>
                </a:solidFill>
              </a:rPr>
              <a:t>Игровая деятельность</a:t>
            </a:r>
          </a:p>
        </p:txBody>
      </p:sp>
      <p:pic>
        <p:nvPicPr>
          <p:cNvPr id="10" name="Рисунок 9" descr="C:\Users\Кристина\Downloads\IMG_723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869616">
            <a:off x="6065304" y="1616894"/>
            <a:ext cx="2786083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C:\Users\Кристина\Downloads\IMG_7236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3036082" y="1464457"/>
            <a:ext cx="3071835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Кристина\Downloads\IMG_7238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833519">
            <a:off x="5130034" y="4086451"/>
            <a:ext cx="2914046" cy="235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Кристина\Downloads\IMG_7240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5103194">
            <a:off x="1914194" y="4271772"/>
            <a:ext cx="2589926" cy="23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62" y="285728"/>
            <a:ext cx="6686568" cy="1008047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C00000"/>
                </a:solidFill>
              </a:rPr>
              <a:t>Игровая деятельность</a:t>
            </a:r>
          </a:p>
        </p:txBody>
      </p:sp>
      <p:pic>
        <p:nvPicPr>
          <p:cNvPr id="15" name="Рисунок 14" descr="C:\Users\Кристина\Downloads\IMG_7257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1373182">
            <a:off x="214282" y="1357298"/>
            <a:ext cx="3000364" cy="2190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C:\Users\Кристина\Downloads\IMG_725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14744" y="1285860"/>
            <a:ext cx="264320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C:\Users\Кристина\Downloads\IMG_7249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19186">
            <a:off x="5023940" y="3908194"/>
            <a:ext cx="3709521" cy="2489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C:\Users\Кристина\Downloads\IMG_7241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6122436">
            <a:off x="6389615" y="1508155"/>
            <a:ext cx="239585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C:\Users\Кристина\Downloads\IMG_7272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5720" y="3643314"/>
            <a:ext cx="2643206" cy="2057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C:\Users\Кристина\Downloads\IMG_7278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5400000">
            <a:off x="2405053" y="4095748"/>
            <a:ext cx="2476503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C:\Users\Кристина\Desktop\Новая папка (3)\Новая папка\IMG_7309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-71470" y="1643050"/>
            <a:ext cx="378621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Кристина\Desktop\Новая папка (3)\Новая папка\IMG_731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5376870" y="1838312"/>
            <a:ext cx="3819547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Кристина\Desktop\Новая папка (3)\Новая папка\IMG_7312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3083713" y="3774279"/>
            <a:ext cx="304801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785786" y="214290"/>
            <a:ext cx="7286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Гимнастика после сна ,закаливающие процедуры!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C:\Users\Кристина\Downloads\IMG_7361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71736" y="857232"/>
            <a:ext cx="4000528" cy="2581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C:\Users\Кристина\Downloads\IMG_729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3714429" y="1571927"/>
            <a:ext cx="2847975" cy="2132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477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C00000"/>
                </a:solidFill>
              </a:rPr>
              <a:t>Прогулки!</a:t>
            </a:r>
          </a:p>
        </p:txBody>
      </p:sp>
      <p:pic>
        <p:nvPicPr>
          <p:cNvPr id="3" name="Рисунок 2" descr="C:\Users\Кристина\Downloads\IMG_730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1258857">
            <a:off x="393407" y="1320254"/>
            <a:ext cx="369570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Кристина\Downloads\IMG_7302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5193358" y="3593460"/>
            <a:ext cx="2714620" cy="3242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Кристина\Downloads\IMG_7293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6148434">
            <a:off x="5701805" y="1284187"/>
            <a:ext cx="314327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Кристина\Downloads\IMG_7296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1248688">
            <a:off x="818476" y="4034020"/>
            <a:ext cx="3571900" cy="2224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060848"/>
            <a:ext cx="8301934" cy="2315004"/>
          </a:xfrm>
        </p:spPr>
        <p:txBody>
          <a:bodyPr/>
          <a:lstStyle/>
          <a:p>
            <a:pPr algn="l"/>
            <a:r>
              <a:rPr lang="ru-RU" sz="2800" dirty="0" smtClean="0">
                <a:solidFill>
                  <a:srgbClr val="C00000"/>
                </a:solidFill>
              </a:rPr>
              <a:t>Цель :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 -сделать пребывание ребенка в саду комфортным ,безопасным ,интересным , познавательным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-создать все условия для успешного освоения ребенком образовательной программы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436543"/>
          </a:xfrm>
          <a:noFill/>
        </p:spPr>
        <p:txBody>
          <a:bodyPr/>
          <a:lstStyle/>
          <a:p>
            <a:r>
              <a:rPr lang="ru-RU" sz="40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Результаты адаптации детей:</a:t>
            </a:r>
            <a:endParaRPr lang="ru-RU" sz="400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00034" y="642918"/>
            <a:ext cx="8229600" cy="4530725"/>
          </a:xfrm>
        </p:spPr>
        <p:txBody>
          <a:bodyPr/>
          <a:lstStyle/>
          <a:p>
            <a:r>
              <a:rPr lang="ru-RU" sz="2000" dirty="0" smtClean="0"/>
              <a:t>Во вторую младшую группу на конец ноября поступило </a:t>
            </a:r>
            <a:r>
              <a:rPr lang="en-US" sz="2000" dirty="0" smtClean="0"/>
              <a:t>17</a:t>
            </a:r>
            <a:r>
              <a:rPr lang="ru-RU" sz="2000" dirty="0" smtClean="0"/>
              <a:t> детей.  9 девочек и 15 мальчиков. Прием детей в группу осуществлялся по индивидуальному графику,  с постепенным увеличением времени пребывания ребенка в ДОУ — с 2 часов до перехода на полный день.  С момента поступления ребёнка в младшую группу старший воспитатель, педагог-психолог, медицинская сестра совместно с воспитателями группы осуществляли наблюдение за протеканием периода адаптации детей к дошкольному учреждению.</a:t>
            </a:r>
          </a:p>
          <a:p>
            <a:r>
              <a:rPr lang="ru-RU" sz="2000" dirty="0" smtClean="0"/>
              <a:t>В результате проведенных мероприятий и наблюдений можно сделать следующие выводы о процессе адаптации детей к ДОУ: </a:t>
            </a:r>
          </a:p>
          <a:p>
            <a:pPr>
              <a:buNone/>
            </a:pPr>
            <a:r>
              <a:rPr lang="ru-RU" sz="2000" dirty="0" smtClean="0"/>
              <a:t> Лёгкая адаптация  – 10 детей</a:t>
            </a:r>
          </a:p>
          <a:p>
            <a:pPr>
              <a:buNone/>
            </a:pPr>
            <a:r>
              <a:rPr lang="ru-RU" sz="2000" dirty="0" smtClean="0"/>
              <a:t>Средняя адаптация – 7детей</a:t>
            </a:r>
          </a:p>
          <a:p>
            <a:pPr>
              <a:buNone/>
            </a:pPr>
            <a:r>
              <a:rPr lang="ru-RU" sz="2000" dirty="0" smtClean="0"/>
              <a:t>Низкий уровень  – 3ребенка</a:t>
            </a:r>
          </a:p>
          <a:p>
            <a:r>
              <a:rPr lang="ru-RU" sz="2000" dirty="0" smtClean="0"/>
              <a:t> Результаты течения адаптации свидетельствуют об успешном психолого-педагогическом сопровождении детей младшего возраста.</a:t>
            </a:r>
          </a:p>
          <a:p>
            <a:pPr>
              <a:buNone/>
            </a:pPr>
            <a:r>
              <a:rPr lang="ru-RU" sz="2000" dirty="0" smtClean="0"/>
              <a:t>Для 3 детей острая фаза адаптации ещё не завершилась, Основные причины протекания адаптации в тяжёлой форме у этих детей: частые заболевания, неподготовленность к режиму и питанию в детском саду , сильная привязанность к родителям.</a:t>
            </a:r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595023"/>
          </a:xfrm>
          <a:noFill/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Советы родителям 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928670"/>
            <a:ext cx="8572560" cy="5059379"/>
          </a:xfrm>
        </p:spPr>
        <p:txBody>
          <a:bodyPr/>
          <a:lstStyle/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-</a:t>
            </a:r>
            <a:r>
              <a:rPr lang="ru-RU" sz="2000" b="1" dirty="0" smtClean="0"/>
              <a:t>Не удивляйтесь , если вы справились с проблемой адаптации, а она</a:t>
            </a:r>
          </a:p>
          <a:p>
            <a:pPr>
              <a:buNone/>
            </a:pPr>
            <a:r>
              <a:rPr lang="ru-RU" sz="2000" b="1" dirty="0" smtClean="0"/>
              <a:t>опять возникла после болезни или больших выходных , когда ребенок</a:t>
            </a:r>
          </a:p>
          <a:p>
            <a:pPr>
              <a:buNone/>
            </a:pPr>
            <a:r>
              <a:rPr lang="ru-RU" sz="2000" b="1" dirty="0" smtClean="0"/>
              <a:t>долго был дома</a:t>
            </a:r>
          </a:p>
          <a:p>
            <a:pPr>
              <a:buNone/>
            </a:pPr>
            <a:r>
              <a:rPr lang="ru-RU" sz="2000" b="1" dirty="0" smtClean="0"/>
              <a:t>-Радуйтесь успехам малыша и ищите как можно больше плюсов </a:t>
            </a:r>
          </a:p>
          <a:p>
            <a:pPr>
              <a:buNone/>
            </a:pPr>
            <a:r>
              <a:rPr lang="ru-RU" sz="2000" b="1" dirty="0" smtClean="0"/>
              <a:t>-Создайте дома атмосферу уютной тишины и спокойствия </a:t>
            </a:r>
          </a:p>
          <a:p>
            <a:pPr>
              <a:buNone/>
            </a:pPr>
            <a:r>
              <a:rPr lang="ru-RU" sz="2000" b="1" dirty="0" smtClean="0"/>
              <a:t>-Перед сном почитайте малышу книжку ,послушайте музыку , спокойно</a:t>
            </a:r>
          </a:p>
          <a:p>
            <a:pPr>
              <a:buNone/>
            </a:pPr>
            <a:r>
              <a:rPr lang="ru-RU" sz="2000" b="1" dirty="0" smtClean="0"/>
              <a:t>о чем- </a:t>
            </a:r>
            <a:r>
              <a:rPr lang="ru-RU" sz="2000" b="1" dirty="0" err="1" smtClean="0"/>
              <a:t>нибудь</a:t>
            </a:r>
            <a:r>
              <a:rPr lang="ru-RU" sz="2000" b="1" dirty="0" smtClean="0"/>
              <a:t> поговорите </a:t>
            </a:r>
          </a:p>
          <a:p>
            <a:pPr>
              <a:buNone/>
            </a:pPr>
            <a:r>
              <a:rPr lang="ru-RU" sz="2000" b="1" dirty="0" smtClean="0"/>
              <a:t>-Помните всегда : от родителей во многом зависит эмоциональный</a:t>
            </a:r>
          </a:p>
          <a:p>
            <a:pPr>
              <a:buNone/>
            </a:pPr>
            <a:r>
              <a:rPr lang="ru-RU" sz="2000" b="1" dirty="0" smtClean="0"/>
              <a:t>настрой ребенка</a:t>
            </a:r>
          </a:p>
          <a:p>
            <a:pPr>
              <a:buNone/>
            </a:pPr>
            <a:r>
              <a:rPr lang="ru-RU" sz="2000" b="1" dirty="0" smtClean="0"/>
              <a:t>-Никогда не говорите фразы типа :»Вот будешь плохо себя вести ,в</a:t>
            </a:r>
          </a:p>
          <a:p>
            <a:pPr>
              <a:buNone/>
            </a:pPr>
            <a:r>
              <a:rPr lang="ru-RU" sz="2000" b="1" dirty="0" smtClean="0"/>
              <a:t>садике тебя накажут» </a:t>
            </a:r>
          </a:p>
          <a:p>
            <a:pPr>
              <a:buNone/>
            </a:pPr>
            <a:r>
              <a:rPr lang="ru-RU" sz="2000" b="1" dirty="0" smtClean="0"/>
              <a:t>-По утрам , когда собираетесь в сад, создавайте положительную</a:t>
            </a:r>
          </a:p>
          <a:p>
            <a:pPr>
              <a:buNone/>
            </a:pPr>
            <a:r>
              <a:rPr lang="ru-RU" sz="2000" b="1" dirty="0" smtClean="0"/>
              <a:t>атмосферу </a:t>
            </a:r>
          </a:p>
          <a:p>
            <a:pPr>
              <a:buNone/>
            </a:pPr>
            <a:r>
              <a:rPr lang="ru-RU" sz="2000" b="1" dirty="0" smtClean="0"/>
              <a:t>-Обговаривайте с ребенком игры и игрушки , которые возьмет с собой , с вечера 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57158" y="1348800"/>
            <a:ext cx="8001056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Ключевые задачи программы:</a:t>
            </a:r>
          </a:p>
          <a:p>
            <a:r>
              <a:rPr lang="ru-RU" sz="1600" b="1" dirty="0" smtClean="0"/>
              <a:t>Поддержка у каждого ребёнка чувства доверия к миру, обеспечение эмоционального</a:t>
            </a:r>
          </a:p>
          <a:p>
            <a:r>
              <a:rPr lang="ru-RU" sz="1600" b="1" dirty="0" smtClean="0"/>
              <a:t>комфорта и успешной адаптации к новым условиям социальной жизни в ДОУ.</a:t>
            </a:r>
          </a:p>
          <a:p>
            <a:r>
              <a:rPr lang="ru-RU" sz="1600" b="1" dirty="0" smtClean="0"/>
              <a:t>• Создание условий для сохранения жизни и здоровья детей; обеспечение безопасности.</a:t>
            </a:r>
          </a:p>
          <a:p>
            <a:r>
              <a:rPr lang="ru-RU" sz="1600" b="1" dirty="0" smtClean="0"/>
              <a:t>• Расширение представлений ребёнка о мире.</a:t>
            </a:r>
          </a:p>
          <a:p>
            <a:r>
              <a:rPr lang="ru-RU" sz="1600" b="1" dirty="0" smtClean="0"/>
              <a:t>• Содействие успешной социализации и становлению </a:t>
            </a:r>
            <a:r>
              <a:rPr lang="ru-RU" sz="1600" b="1" dirty="0" err="1" smtClean="0"/>
              <a:t>социокультурного</a:t>
            </a:r>
            <a:r>
              <a:rPr lang="ru-RU" sz="1600" b="1" dirty="0" smtClean="0"/>
              <a:t> опыта ребёнка в</a:t>
            </a:r>
          </a:p>
          <a:p>
            <a:r>
              <a:rPr lang="ru-RU" sz="1600" b="1" dirty="0" smtClean="0"/>
              <a:t>соответствии с возрастом (КГН, самообслуживание, способы деятельности…)</a:t>
            </a:r>
          </a:p>
          <a:p>
            <a:r>
              <a:rPr lang="ru-RU" sz="1600" b="1" dirty="0" smtClean="0"/>
              <a:t>• Формирование позитивного опыта общения в разных ситуациях взаимодействия с</a:t>
            </a:r>
          </a:p>
          <a:p>
            <a:r>
              <a:rPr lang="ru-RU" sz="1600" b="1" dirty="0" smtClean="0"/>
              <a:t>людьми (близкими, взрослыми, детьми).</a:t>
            </a:r>
          </a:p>
          <a:p>
            <a:r>
              <a:rPr lang="ru-RU" sz="1600" b="1" dirty="0" smtClean="0"/>
              <a:t>• Развитие понимания речи; поддержка становления собственной речи ребёнка.</a:t>
            </a:r>
          </a:p>
          <a:p>
            <a:r>
              <a:rPr lang="ru-RU" sz="1600" b="1" dirty="0" smtClean="0"/>
              <a:t>• Организация условий системного освоения детьми доступных видов деятельности.</a:t>
            </a:r>
          </a:p>
          <a:p>
            <a:r>
              <a:rPr lang="ru-RU" sz="1600" b="1" dirty="0" smtClean="0"/>
              <a:t>• Поддержка становления детской инициативы и предпосылок субъекта деятельности.</a:t>
            </a:r>
          </a:p>
          <a:p>
            <a:r>
              <a:rPr lang="ru-RU" sz="1600" b="1" dirty="0" smtClean="0"/>
              <a:t>• Создание условий для становления образа «Я», включающего представления о своем</a:t>
            </a:r>
          </a:p>
          <a:p>
            <a:r>
              <a:rPr lang="ru-RU" sz="1600" b="1" dirty="0" smtClean="0"/>
              <a:t>теле, своих умениях, привычках, желаниях, интересах, достижениях.</a:t>
            </a:r>
          </a:p>
          <a:p>
            <a:r>
              <a:rPr lang="ru-RU" sz="1600" b="1" dirty="0" smtClean="0"/>
              <a:t>• Развитие личностных качеств: доброжелательности, активности, самостоятельности,</a:t>
            </a:r>
          </a:p>
          <a:p>
            <a:r>
              <a:rPr lang="ru-RU" sz="1600" b="1" dirty="0" smtClean="0"/>
              <a:t>уверенности, самоуважения.</a:t>
            </a:r>
            <a:endParaRPr lang="ru-RU" sz="1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285729"/>
            <a:ext cx="857252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Теремок» </a:t>
            </a:r>
            <a:r>
              <a:rPr lang="ru-RU" b="1" dirty="0" smtClean="0"/>
              <a:t>— современная образовательная программа для детей от двух месяцев до трех лет. Ориентирована на создание оптимальных условий для становления </a:t>
            </a:r>
            <a:r>
              <a:rPr lang="ru-RU" b="1" dirty="0" err="1" smtClean="0"/>
              <a:t>социокультурного</a:t>
            </a:r>
            <a:r>
              <a:rPr lang="ru-RU" b="1" dirty="0" smtClean="0"/>
              <a:t> опыта ребенка с учетом его индивидуальных особенностей и образовательного запроса семьи.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14546" y="214290"/>
            <a:ext cx="5286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u="sng" dirty="0" smtClean="0">
                <a:solidFill>
                  <a:srgbClr val="C00000"/>
                </a:solidFill>
              </a:rPr>
              <a:t>Сетка занятий </a:t>
            </a:r>
          </a:p>
          <a:p>
            <a:endParaRPr lang="ru-RU" sz="3600" b="1" u="sng" dirty="0">
              <a:solidFill>
                <a:srgbClr val="C00000"/>
              </a:solidFill>
            </a:endParaRPr>
          </a:p>
        </p:txBody>
      </p:sp>
      <p:sp>
        <p:nvSpPr>
          <p:cNvPr id="35850" name="Rectangle 10"/>
          <p:cNvSpPr>
            <a:spLocks noChangeArrowheads="1"/>
          </p:cNvSpPr>
          <p:nvPr/>
        </p:nvSpPr>
        <p:spPr bwMode="auto">
          <a:xfrm>
            <a:off x="285720" y="817702"/>
            <a:ext cx="750099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Понедельник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6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Ознакомление с окружающим миром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76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6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Музыкальное занятие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76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6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ЧХЛ(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76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потешки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6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стихи)</a:t>
            </a:r>
            <a:r>
              <a:rPr lang="ru-RU" sz="2400" b="1" dirty="0" smtClean="0">
                <a:solidFill>
                  <a:srgbClr val="760000"/>
                </a:solidFill>
                <a:latin typeface="Arial" pitchFamily="34" charset="0"/>
                <a:cs typeface="Arial" pitchFamily="34" charset="0"/>
              </a:rPr>
              <a:t>             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Вторник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6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Рисование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76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6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ЧХЛ(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76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потешки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6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стихи)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76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Среда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6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Развитие речи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76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6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Музыкальное занятие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76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6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ЧХЛ(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76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потешки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6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стихи)</a:t>
            </a:r>
            <a:r>
              <a:rPr lang="ru-RU" sz="2400" b="1" dirty="0" smtClean="0">
                <a:solidFill>
                  <a:srgbClr val="760000"/>
                </a:solidFill>
                <a:latin typeface="Arial" pitchFamily="34" charset="0"/>
                <a:cs typeface="Arial" pitchFamily="34" charset="0"/>
              </a:rPr>
              <a:t>           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Четверг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6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Сенсорное развитие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76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lang="ru-RU" b="1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smtClean="0">
                <a:ea typeface="Calibri" pitchFamily="34" charset="0"/>
                <a:cs typeface="Times New Roman" pitchFamily="18" charset="0"/>
              </a:rPr>
              <a:t>Пятница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eaLnBrk="0" hangingPunct="0"/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6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lang="ru-RU" sz="2400" b="1" dirty="0" smtClean="0">
                <a:solidFill>
                  <a:srgbClr val="760000"/>
                </a:solidFill>
                <a:ea typeface="Calibri" pitchFamily="34" charset="0"/>
                <a:cs typeface="Times New Roman" pitchFamily="18" charset="0"/>
              </a:rPr>
              <a:t>Лепка/аппликация             ЧХЛ(</a:t>
            </a:r>
            <a:r>
              <a:rPr lang="ru-RU" sz="2400" b="1" dirty="0" err="1" smtClean="0">
                <a:solidFill>
                  <a:srgbClr val="760000"/>
                </a:solidFill>
                <a:ea typeface="Calibri" pitchFamily="34" charset="0"/>
                <a:cs typeface="Times New Roman" pitchFamily="18" charset="0"/>
              </a:rPr>
              <a:t>потешки</a:t>
            </a:r>
            <a:r>
              <a:rPr lang="ru-RU" sz="2400" b="1" dirty="0" smtClean="0">
                <a:solidFill>
                  <a:srgbClr val="760000"/>
                </a:solidFill>
                <a:ea typeface="Calibri" pitchFamily="34" charset="0"/>
                <a:cs typeface="Times New Roman" pitchFamily="18" charset="0"/>
              </a:rPr>
              <a:t>, стихи)</a:t>
            </a:r>
            <a:endParaRPr lang="ru-RU" sz="2400" b="1" dirty="0" smtClean="0">
              <a:solidFill>
                <a:srgbClr val="76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6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Физкультура (зал)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76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solidFill>
                  <a:srgbClr val="C00000"/>
                </a:solidFill>
              </a:rPr>
              <a:t>СЕНСОРНОЕ РАЗВИТИЕ</a:t>
            </a:r>
          </a:p>
        </p:txBody>
      </p:sp>
      <p:pic>
        <p:nvPicPr>
          <p:cNvPr id="9219" name="Picture 8" descr="i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900113" y="1196752"/>
            <a:ext cx="3167062" cy="2529111"/>
          </a:xfrm>
        </p:spPr>
      </p:pic>
      <p:pic>
        <p:nvPicPr>
          <p:cNvPr id="9220" name="Picture 9" descr="figury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932363" y="1484313"/>
            <a:ext cx="3400425" cy="2301877"/>
          </a:xfrm>
        </p:spPr>
      </p:pic>
      <p:pic>
        <p:nvPicPr>
          <p:cNvPr id="9221" name="Picture 10" descr="100303438_large_1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932363" y="3860800"/>
            <a:ext cx="3311525" cy="2232025"/>
          </a:xfrm>
        </p:spPr>
      </p:pic>
      <p:pic>
        <p:nvPicPr>
          <p:cNvPr id="9222" name="Picture 11" descr="X9B7lg8fcwU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928688" y="3941763"/>
            <a:ext cx="3094037" cy="2189162"/>
          </a:xfrm>
        </p:spPr>
      </p:pic>
      <p:sp>
        <p:nvSpPr>
          <p:cNvPr id="7" name="Прямоугольник 6"/>
          <p:cNvSpPr/>
          <p:nvPr/>
        </p:nvSpPr>
        <p:spPr>
          <a:xfrm>
            <a:off x="4929190" y="2714620"/>
            <a:ext cx="3357586" cy="10715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solidFill>
                  <a:srgbClr val="C00000"/>
                </a:solidFill>
              </a:rPr>
              <a:t>Художественная литература и развитие речи</a:t>
            </a:r>
          </a:p>
        </p:txBody>
      </p:sp>
      <p:pic>
        <p:nvPicPr>
          <p:cNvPr id="2050" name="Picture 2" descr="C:\Users\Пользователь\Desktop\Новая папка\Photo152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1500175"/>
            <a:ext cx="3214710" cy="4286279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5122" name="Picture 2" descr="C:\Users\Пользователь\Desktop\Новая папка\Photo162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7686" y="2071678"/>
            <a:ext cx="4476781" cy="3357586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solidFill>
                  <a:srgbClr val="C00000"/>
                </a:solidFill>
              </a:rPr>
              <a:t>КОНСТРУИРОВАНИЕ</a:t>
            </a:r>
          </a:p>
        </p:txBody>
      </p:sp>
      <p:pic>
        <p:nvPicPr>
          <p:cNvPr id="5124" name="Picture 4" descr="C:\Users\Пользователь\Desktop\Новая папка\Photo1520.jp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785926"/>
            <a:ext cx="4762533" cy="35719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026" name="Picture 2" descr="C:\Users\Пользователь\Desktop\Новая папка\Photo171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0694" y="1785926"/>
            <a:ext cx="3000396" cy="4000527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Клен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Клен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7233934</TotalTime>
  <Words>478</Words>
  <Application>Microsoft Office PowerPoint</Application>
  <PresentationFormat>Экран (4:3)</PresentationFormat>
  <Paragraphs>79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Клен</vt:lpstr>
      <vt:lpstr>Жизнь ребенка в детском саду!</vt:lpstr>
      <vt:lpstr>Цель :  -сделать пребывание ребенка в саду комфортным ,безопасным ,интересным , познавательным -создать все условия для успешного освоения ребенком образовательной программы</vt:lpstr>
      <vt:lpstr>Результаты адаптации детей:</vt:lpstr>
      <vt:lpstr>Советы родителям :</vt:lpstr>
      <vt:lpstr>Слайд 5</vt:lpstr>
      <vt:lpstr>Слайд 6</vt:lpstr>
      <vt:lpstr>СЕНСОРНОЕ РАЗВИТИЕ</vt:lpstr>
      <vt:lpstr>Художественная литература и развитие речи</vt:lpstr>
      <vt:lpstr>КОНСТРУИРОВАНИЕ</vt:lpstr>
      <vt:lpstr>Слайд 10</vt:lpstr>
      <vt:lpstr>Песочная терапия -Знакомство с приемами рисования на песке ; - Развитие творческого мышления и воображения , познавательных интересов ; - снижение психоэмоционального напряжения ; -разрядка агрессивных импульсов , тревоги, напряжения ; - развитие представлений о геометрических формах ; -развитие эстетических и художественных представлений , развитие мелкой моторики рук   </vt:lpstr>
      <vt:lpstr>8.00  На зарядку становись !</vt:lpstr>
      <vt:lpstr>Музыкальное занятие</vt:lpstr>
      <vt:lpstr>Непосредственная образовательная деятельность</vt:lpstr>
      <vt:lpstr>Игровая деятельность</vt:lpstr>
      <vt:lpstr>Игровая деятельность</vt:lpstr>
      <vt:lpstr>Слайд 17</vt:lpstr>
      <vt:lpstr>Прогулки!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УТРЕННИЙ ПРИЕМ</dc:title>
  <dc:creator>K55</dc:creator>
  <cp:lastModifiedBy>Кристина</cp:lastModifiedBy>
  <cp:revision>125</cp:revision>
  <dcterms:created xsi:type="dcterms:W3CDTF">2015-10-13T18:00:20Z</dcterms:created>
  <dcterms:modified xsi:type="dcterms:W3CDTF">2022-12-05T13:01:53Z</dcterms:modified>
</cp:coreProperties>
</file>