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8" r:id="rId1"/>
  </p:sldMasterIdLst>
  <p:sldIdLst>
    <p:sldId id="256" r:id="rId2"/>
    <p:sldId id="300" r:id="rId3"/>
    <p:sldId id="326" r:id="rId4"/>
    <p:sldId id="305" r:id="rId5"/>
    <p:sldId id="310" r:id="rId6"/>
    <p:sldId id="290" r:id="rId7"/>
    <p:sldId id="313" r:id="rId8"/>
    <p:sldId id="280" r:id="rId9"/>
    <p:sldId id="314" r:id="rId10"/>
    <p:sldId id="281" r:id="rId11"/>
    <p:sldId id="322" r:id="rId12"/>
    <p:sldId id="323" r:id="rId13"/>
    <p:sldId id="279" r:id="rId14"/>
    <p:sldId id="324" r:id="rId15"/>
    <p:sldId id="325" r:id="rId16"/>
    <p:sldId id="315" r:id="rId17"/>
    <p:sldId id="321" r:id="rId18"/>
    <p:sldId id="320" r:id="rId19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22" y="-5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0"/>
          <p:cNvSpPr>
            <a:spLocks noChangeArrowheads="1"/>
          </p:cNvSpPr>
          <p:nvPr/>
        </p:nvSpPr>
        <p:spPr bwMode="gray">
          <a:xfrm>
            <a:off x="0" y="0"/>
            <a:ext cx="2109788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grpSp>
        <p:nvGrpSpPr>
          <p:cNvPr id="5" name="Group 181"/>
          <p:cNvGrpSpPr>
            <a:grpSpLocks/>
          </p:cNvGrpSpPr>
          <p:nvPr/>
        </p:nvGrpSpPr>
        <p:grpSpPr bwMode="auto">
          <a:xfrm rot="10800000">
            <a:off x="-6350" y="0"/>
            <a:ext cx="461963" cy="5143500"/>
            <a:chOff x="768" y="1700"/>
            <a:chExt cx="405" cy="2620"/>
          </a:xfrm>
        </p:grpSpPr>
        <p:sp>
          <p:nvSpPr>
            <p:cNvPr id="6" name="Rectangle 182"/>
            <p:cNvSpPr>
              <a:spLocks noChangeArrowheads="1"/>
            </p:cNvSpPr>
            <p:nvPr userDrawn="1"/>
          </p:nvSpPr>
          <p:spPr bwMode="gray">
            <a:xfrm>
              <a:off x="767" y="1700"/>
              <a:ext cx="96" cy="2620"/>
            </a:xfrm>
            <a:prstGeom prst="rect">
              <a:avLst/>
            </a:prstGeom>
            <a:solidFill>
              <a:schemeClr val="tx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7" name="Rectangle 183"/>
            <p:cNvSpPr>
              <a:spLocks noChangeArrowheads="1"/>
            </p:cNvSpPr>
            <p:nvPr userDrawn="1"/>
          </p:nvSpPr>
          <p:spPr bwMode="gray">
            <a:xfrm>
              <a:off x="909" y="1700"/>
              <a:ext cx="263" cy="2620"/>
            </a:xfrm>
            <a:prstGeom prst="rect">
              <a:avLst/>
            </a:prstGeom>
            <a:solidFill>
              <a:schemeClr val="tx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  <p:grpSp>
        <p:nvGrpSpPr>
          <p:cNvPr id="8" name="Group 195"/>
          <p:cNvGrpSpPr>
            <a:grpSpLocks/>
          </p:cNvGrpSpPr>
          <p:nvPr/>
        </p:nvGrpSpPr>
        <p:grpSpPr bwMode="auto">
          <a:xfrm>
            <a:off x="1371600" y="0"/>
            <a:ext cx="547688" cy="5143500"/>
            <a:chOff x="768" y="1700"/>
            <a:chExt cx="405" cy="2620"/>
          </a:xfrm>
        </p:grpSpPr>
        <p:sp>
          <p:nvSpPr>
            <p:cNvPr id="9" name="Rectangle 196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" name="Rectangle 197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  <p:sp>
        <p:nvSpPr>
          <p:cNvPr id="11" name="Rectangle 165"/>
          <p:cNvSpPr>
            <a:spLocks noChangeArrowheads="1"/>
          </p:cNvSpPr>
          <p:nvPr/>
        </p:nvSpPr>
        <p:spPr bwMode="gray">
          <a:xfrm>
            <a:off x="6964363" y="4763"/>
            <a:ext cx="2179637" cy="738187"/>
          </a:xfrm>
          <a:prstGeom prst="rect">
            <a:avLst/>
          </a:prstGeom>
          <a:solidFill>
            <a:schemeClr val="accent2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12" name="Rectangle 66"/>
          <p:cNvSpPr>
            <a:spLocks noChangeArrowheads="1"/>
          </p:cNvSpPr>
          <p:nvPr/>
        </p:nvSpPr>
        <p:spPr bwMode="gray">
          <a:xfrm>
            <a:off x="2476500" y="966788"/>
            <a:ext cx="6667500" cy="12763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13" name="Rectangle 164"/>
          <p:cNvSpPr>
            <a:spLocks noChangeArrowheads="1"/>
          </p:cNvSpPr>
          <p:nvPr/>
        </p:nvSpPr>
        <p:spPr bwMode="gray">
          <a:xfrm rot="16200000">
            <a:off x="4165600" y="-1978025"/>
            <a:ext cx="742950" cy="4699000"/>
          </a:xfrm>
          <a:prstGeom prst="rect">
            <a:avLst/>
          </a:prstGeom>
          <a:solidFill>
            <a:schemeClr val="tx2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grpSp>
        <p:nvGrpSpPr>
          <p:cNvPr id="14" name="Group 199"/>
          <p:cNvGrpSpPr>
            <a:grpSpLocks/>
          </p:cNvGrpSpPr>
          <p:nvPr/>
        </p:nvGrpSpPr>
        <p:grpSpPr bwMode="auto">
          <a:xfrm>
            <a:off x="2859088" y="0"/>
            <a:ext cx="547687" cy="742950"/>
            <a:chOff x="768" y="1700"/>
            <a:chExt cx="405" cy="2620"/>
          </a:xfrm>
        </p:grpSpPr>
        <p:sp>
          <p:nvSpPr>
            <p:cNvPr id="15" name="Rectangle 200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6" name="Rectangle 201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  <p:grpSp>
        <p:nvGrpSpPr>
          <p:cNvPr id="17" name="Group 203"/>
          <p:cNvGrpSpPr>
            <a:grpSpLocks/>
          </p:cNvGrpSpPr>
          <p:nvPr/>
        </p:nvGrpSpPr>
        <p:grpSpPr bwMode="auto">
          <a:xfrm>
            <a:off x="4405313" y="0"/>
            <a:ext cx="547687" cy="742950"/>
            <a:chOff x="768" y="1700"/>
            <a:chExt cx="405" cy="2620"/>
          </a:xfrm>
        </p:grpSpPr>
        <p:sp>
          <p:nvSpPr>
            <p:cNvPr id="18" name="Rectangle 204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9" name="Rectangle 205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  <p:grpSp>
        <p:nvGrpSpPr>
          <p:cNvPr id="20" name="Group 207"/>
          <p:cNvGrpSpPr>
            <a:grpSpLocks/>
          </p:cNvGrpSpPr>
          <p:nvPr/>
        </p:nvGrpSpPr>
        <p:grpSpPr bwMode="auto">
          <a:xfrm>
            <a:off x="6005513" y="0"/>
            <a:ext cx="547687" cy="742950"/>
            <a:chOff x="768" y="1700"/>
            <a:chExt cx="405" cy="2620"/>
          </a:xfrm>
        </p:grpSpPr>
        <p:sp>
          <p:nvSpPr>
            <p:cNvPr id="21" name="Rectangle 208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22" name="Rectangle 209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  <p:grpSp>
        <p:nvGrpSpPr>
          <p:cNvPr id="23" name="Group 215"/>
          <p:cNvGrpSpPr>
            <a:grpSpLocks/>
          </p:cNvGrpSpPr>
          <p:nvPr/>
        </p:nvGrpSpPr>
        <p:grpSpPr bwMode="auto">
          <a:xfrm>
            <a:off x="7529513" y="0"/>
            <a:ext cx="547687" cy="742950"/>
            <a:chOff x="768" y="1700"/>
            <a:chExt cx="405" cy="2620"/>
          </a:xfrm>
        </p:grpSpPr>
        <p:sp>
          <p:nvSpPr>
            <p:cNvPr id="24" name="Rectangle 216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25" name="Rectangle 217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  <p:grpSp>
        <p:nvGrpSpPr>
          <p:cNvPr id="26" name="Group 229"/>
          <p:cNvGrpSpPr>
            <a:grpSpLocks/>
          </p:cNvGrpSpPr>
          <p:nvPr/>
        </p:nvGrpSpPr>
        <p:grpSpPr bwMode="auto">
          <a:xfrm rot="5400000">
            <a:off x="843757" y="711993"/>
            <a:ext cx="411162" cy="2120901"/>
            <a:chOff x="768" y="1700"/>
            <a:chExt cx="405" cy="2620"/>
          </a:xfrm>
        </p:grpSpPr>
        <p:sp>
          <p:nvSpPr>
            <p:cNvPr id="27" name="Rectangle 230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28" name="Rectangle 231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  <p:grpSp>
        <p:nvGrpSpPr>
          <p:cNvPr id="29" name="Group 233"/>
          <p:cNvGrpSpPr>
            <a:grpSpLocks/>
          </p:cNvGrpSpPr>
          <p:nvPr/>
        </p:nvGrpSpPr>
        <p:grpSpPr bwMode="auto">
          <a:xfrm rot="5400000">
            <a:off x="843757" y="1813718"/>
            <a:ext cx="411162" cy="2120901"/>
            <a:chOff x="768" y="1700"/>
            <a:chExt cx="405" cy="2620"/>
          </a:xfrm>
        </p:grpSpPr>
        <p:sp>
          <p:nvSpPr>
            <p:cNvPr id="30" name="Rectangle 234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31" name="Rectangle 235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  <p:grpSp>
        <p:nvGrpSpPr>
          <p:cNvPr id="32" name="Group 237"/>
          <p:cNvGrpSpPr>
            <a:grpSpLocks/>
          </p:cNvGrpSpPr>
          <p:nvPr/>
        </p:nvGrpSpPr>
        <p:grpSpPr bwMode="auto">
          <a:xfrm rot="5400000">
            <a:off x="843757" y="2899568"/>
            <a:ext cx="411162" cy="2120901"/>
            <a:chOff x="768" y="1700"/>
            <a:chExt cx="405" cy="2620"/>
          </a:xfrm>
        </p:grpSpPr>
        <p:sp>
          <p:nvSpPr>
            <p:cNvPr id="33" name="Rectangle 238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34" name="Rectangle 239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  <p:grpSp>
        <p:nvGrpSpPr>
          <p:cNvPr id="35" name="Group 256"/>
          <p:cNvGrpSpPr>
            <a:grpSpLocks/>
          </p:cNvGrpSpPr>
          <p:nvPr/>
        </p:nvGrpSpPr>
        <p:grpSpPr bwMode="auto">
          <a:xfrm>
            <a:off x="-11113" y="4846638"/>
            <a:ext cx="2120901" cy="296862"/>
            <a:chOff x="-7" y="4071"/>
            <a:chExt cx="1336" cy="249"/>
          </a:xfrm>
        </p:grpSpPr>
        <p:sp>
          <p:nvSpPr>
            <p:cNvPr id="36" name="Rectangle 242"/>
            <p:cNvSpPr>
              <a:spLocks noChangeArrowheads="1"/>
            </p:cNvSpPr>
            <p:nvPr userDrawn="1"/>
          </p:nvSpPr>
          <p:spPr bwMode="gray">
            <a:xfrm rot="5400000">
              <a:off x="621" y="3441"/>
              <a:ext cx="81" cy="1336"/>
            </a:xfrm>
            <a:prstGeom prst="rect">
              <a:avLst/>
            </a:prstGeom>
            <a:solidFill>
              <a:schemeClr val="tx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37" name="Rectangle 243"/>
            <p:cNvSpPr>
              <a:spLocks noChangeArrowheads="1"/>
            </p:cNvSpPr>
            <p:nvPr userDrawn="1"/>
          </p:nvSpPr>
          <p:spPr bwMode="gray">
            <a:xfrm rot="5400000">
              <a:off x="598" y="3589"/>
              <a:ext cx="126" cy="1336"/>
            </a:xfrm>
            <a:prstGeom prst="rect">
              <a:avLst/>
            </a:prstGeom>
            <a:solidFill>
              <a:schemeClr val="tx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  <p:grpSp>
        <p:nvGrpSpPr>
          <p:cNvPr id="38" name="Group 254"/>
          <p:cNvGrpSpPr>
            <a:grpSpLocks/>
          </p:cNvGrpSpPr>
          <p:nvPr/>
        </p:nvGrpSpPr>
        <p:grpSpPr bwMode="auto">
          <a:xfrm>
            <a:off x="-11113" y="468313"/>
            <a:ext cx="9155113" cy="411162"/>
            <a:chOff x="-7" y="403"/>
            <a:chExt cx="5767" cy="345"/>
          </a:xfrm>
        </p:grpSpPr>
        <p:grpSp>
          <p:nvGrpSpPr>
            <p:cNvPr id="39" name="Group 219"/>
            <p:cNvGrpSpPr>
              <a:grpSpLocks/>
            </p:cNvGrpSpPr>
            <p:nvPr userDrawn="1"/>
          </p:nvGrpSpPr>
          <p:grpSpPr bwMode="auto">
            <a:xfrm rot="5400000">
              <a:off x="496" y="-92"/>
              <a:ext cx="346" cy="1336"/>
              <a:chOff x="767" y="1699"/>
              <a:chExt cx="406" cy="2620"/>
            </a:xfrm>
          </p:grpSpPr>
          <p:sp>
            <p:nvSpPr>
              <p:cNvPr id="43" name="Rectangle 220"/>
              <p:cNvSpPr>
                <a:spLocks noChangeArrowheads="1"/>
              </p:cNvSpPr>
              <p:nvPr userDrawn="1"/>
            </p:nvSpPr>
            <p:spPr bwMode="gray">
              <a:xfrm>
                <a:off x="767" y="1699"/>
                <a:ext cx="95" cy="2620"/>
              </a:xfrm>
              <a:prstGeom prst="rect">
                <a:avLst/>
              </a:prstGeom>
              <a:solidFill>
                <a:schemeClr val="tx2">
                  <a:alpha val="30196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mtClean="0"/>
              </a:p>
            </p:txBody>
          </p:sp>
          <p:sp>
            <p:nvSpPr>
              <p:cNvPr id="44" name="Rectangle 221"/>
              <p:cNvSpPr>
                <a:spLocks noChangeArrowheads="1"/>
              </p:cNvSpPr>
              <p:nvPr userDrawn="1"/>
            </p:nvSpPr>
            <p:spPr bwMode="gray">
              <a:xfrm>
                <a:off x="912" y="1699"/>
                <a:ext cx="261" cy="2620"/>
              </a:xfrm>
              <a:prstGeom prst="rect">
                <a:avLst/>
              </a:prstGeom>
              <a:solidFill>
                <a:schemeClr val="tx2">
                  <a:alpha val="30196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mtClean="0"/>
              </a:p>
            </p:txBody>
          </p:sp>
        </p:grpSp>
        <p:grpSp>
          <p:nvGrpSpPr>
            <p:cNvPr id="40" name="Group 245"/>
            <p:cNvGrpSpPr>
              <a:grpSpLocks/>
            </p:cNvGrpSpPr>
            <p:nvPr userDrawn="1"/>
          </p:nvGrpSpPr>
          <p:grpSpPr bwMode="auto">
            <a:xfrm rot="5400000">
              <a:off x="3397" y="-1615"/>
              <a:ext cx="345" cy="4381"/>
              <a:chOff x="768" y="1700"/>
              <a:chExt cx="405" cy="2620"/>
            </a:xfrm>
          </p:grpSpPr>
          <p:sp>
            <p:nvSpPr>
              <p:cNvPr id="41" name="Rectangle 246"/>
              <p:cNvSpPr>
                <a:spLocks noChangeArrowheads="1"/>
              </p:cNvSpPr>
              <p:nvPr userDrawn="1"/>
            </p:nvSpPr>
            <p:spPr bwMode="gray">
              <a:xfrm>
                <a:off x="768" y="1700"/>
                <a:ext cx="95" cy="2620"/>
              </a:xfrm>
              <a:prstGeom prst="rect">
                <a:avLst/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mtClean="0"/>
              </a:p>
            </p:txBody>
          </p:sp>
          <p:sp>
            <p:nvSpPr>
              <p:cNvPr id="42" name="Rectangle 247"/>
              <p:cNvSpPr>
                <a:spLocks noChangeArrowheads="1"/>
              </p:cNvSpPr>
              <p:nvPr userDrawn="1"/>
            </p:nvSpPr>
            <p:spPr bwMode="gray">
              <a:xfrm>
                <a:off x="912" y="1700"/>
                <a:ext cx="261" cy="2620"/>
              </a:xfrm>
              <a:prstGeom prst="rect">
                <a:avLst/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mtClean="0"/>
              </a:p>
            </p:txBody>
          </p:sp>
        </p:grpSp>
      </p:grpSp>
      <p:sp>
        <p:nvSpPr>
          <p:cNvPr id="45" name="Rectangle 163"/>
          <p:cNvSpPr>
            <a:spLocks noChangeArrowheads="1"/>
          </p:cNvSpPr>
          <p:nvPr/>
        </p:nvSpPr>
        <p:spPr bwMode="gray">
          <a:xfrm>
            <a:off x="685800" y="742950"/>
            <a:ext cx="8458200" cy="1257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46" name="Rectangle 29"/>
          <p:cNvSpPr>
            <a:spLocks noChangeArrowheads="1"/>
          </p:cNvSpPr>
          <p:nvPr/>
        </p:nvSpPr>
        <p:spPr bwMode="gray">
          <a:xfrm>
            <a:off x="762000" y="800100"/>
            <a:ext cx="8382000" cy="1131888"/>
          </a:xfrm>
          <a:prstGeom prst="rect">
            <a:avLst/>
          </a:prstGeom>
          <a:blipFill dpi="0" rotWithShape="0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47" name="Text Box 33"/>
          <p:cNvSpPr txBox="1">
            <a:spLocks noChangeArrowheads="1"/>
          </p:cNvSpPr>
          <p:nvPr/>
        </p:nvSpPr>
        <p:spPr bwMode="gray">
          <a:xfrm>
            <a:off x="7448550" y="4686300"/>
            <a:ext cx="131445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en-US" altLang="ru-RU" sz="2200" smtClean="0">
                <a:latin typeface="Arial Black" pitchFamily="34" charset="0"/>
              </a:rPr>
              <a:t>L/O/G/O</a:t>
            </a:r>
          </a:p>
        </p:txBody>
      </p:sp>
      <p:pic>
        <p:nvPicPr>
          <p:cNvPr id="48" name="Picture 32" descr="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4" b="12524"/>
          <a:stretch>
            <a:fillRect/>
          </a:stretch>
        </p:blipFill>
        <p:spPr bwMode="gray">
          <a:xfrm>
            <a:off x="0" y="2476500"/>
            <a:ext cx="40386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91200" y="3086100"/>
            <a:ext cx="2971800" cy="571500"/>
          </a:xfrm>
        </p:spPr>
        <p:txBody>
          <a:bodyPr/>
          <a:lstStyle>
            <a:lvl1pPr marL="0" indent="0" algn="dist">
              <a:buFontTx/>
              <a:buNone/>
              <a:defRPr sz="1400" i="1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041924"/>
            <a:ext cx="7772400" cy="1102519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9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103563" y="4833938"/>
            <a:ext cx="1144587" cy="2079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4833938"/>
            <a:ext cx="1206500" cy="2079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096000" y="4833938"/>
            <a:ext cx="1100138" cy="2079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D0296C-7B2B-4AB3-AA00-F3D78B6060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1571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DD51B9-C456-40DA-A986-1E70BD63D9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111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34188" y="342901"/>
            <a:ext cx="1852612" cy="425172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76350" y="342901"/>
            <a:ext cx="5405438" cy="425172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3E329-7210-423D-909E-1F457BAADA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366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6350" y="342900"/>
            <a:ext cx="6496050" cy="5715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276350" y="1200151"/>
            <a:ext cx="7410450" cy="3394472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C44A90-7652-419D-B0EB-5C97FD86A2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5931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6350" y="342900"/>
            <a:ext cx="6496050" cy="5715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276353" y="1200151"/>
            <a:ext cx="3629025" cy="33944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57778" y="1200151"/>
            <a:ext cx="3629025" cy="33944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B22967-A720-448F-A90B-F0A88340F2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7870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6350" y="342900"/>
            <a:ext cx="6496050" cy="5715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276350" y="1200151"/>
            <a:ext cx="7410450" cy="3394472"/>
          </a:xfrm>
        </p:spPr>
        <p:txBody>
          <a:bodyPr/>
          <a:lstStyle/>
          <a:p>
            <a:pPr lvl="0"/>
            <a:r>
              <a:rPr lang="ru-RU" noProof="0" smtClean="0"/>
              <a:t>Вставка рисунка SmartArt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E0728B-7F30-40D3-A2D8-948D488E8D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2533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6350" y="342900"/>
            <a:ext cx="6496050" cy="5715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1276350" y="1200151"/>
            <a:ext cx="7410450" cy="3394472"/>
          </a:xfrm>
        </p:spPr>
        <p:txBody>
          <a:bodyPr/>
          <a:lstStyle/>
          <a:p>
            <a:pPr lvl="0"/>
            <a:r>
              <a:rPr lang="ru-RU" noProof="0" smtClean="0"/>
              <a:t>Вставка диаграммы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816BE-BC2C-4118-B6D8-45DCD17894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7187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05980"/>
            <a:ext cx="8229600" cy="43886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4684713"/>
            <a:ext cx="2133600" cy="357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4684713"/>
            <a:ext cx="2895600" cy="357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D7BB4-70F6-4034-AD23-08BC1997FA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826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F08B2-074B-4BC8-9085-E9CC75F1A2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697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3E2BC-1C87-4B7E-8004-064520D7D1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278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76353" y="1200151"/>
            <a:ext cx="3629025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57778" y="1200151"/>
            <a:ext cx="3629025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39251-588F-4317-919C-F0FEAA1545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279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F9D61B-BC69-49BC-AC8D-2D516D9F19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368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90B92-004B-4448-85D5-FD081D724B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210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41FF97-BE6E-49B4-848B-9F0E2F888E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831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5E8C6-5044-4FE6-9B25-7A83E470A0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006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EC668-2219-4C43-BE2E-388C781DE5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687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9"/>
          <p:cNvSpPr>
            <a:spLocks noChangeArrowheads="1"/>
          </p:cNvSpPr>
          <p:nvPr/>
        </p:nvSpPr>
        <p:spPr bwMode="gray">
          <a:xfrm>
            <a:off x="0" y="1085850"/>
            <a:ext cx="1116013" cy="40576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1027" name="Rectangle 56"/>
          <p:cNvSpPr>
            <a:spLocks noChangeArrowheads="1"/>
          </p:cNvSpPr>
          <p:nvPr/>
        </p:nvSpPr>
        <p:spPr bwMode="gray">
          <a:xfrm>
            <a:off x="0" y="0"/>
            <a:ext cx="1116013" cy="195263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1295400" y="4684713"/>
            <a:ext cx="213360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538538" y="4684713"/>
            <a:ext cx="289560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4684713"/>
            <a:ext cx="213360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A65F873-3A23-4E6C-9D47-4C82F661BD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1276350" y="1200150"/>
            <a:ext cx="741045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grpSp>
        <p:nvGrpSpPr>
          <p:cNvPr id="2" name="Group 71"/>
          <p:cNvGrpSpPr>
            <a:grpSpLocks/>
          </p:cNvGrpSpPr>
          <p:nvPr/>
        </p:nvGrpSpPr>
        <p:grpSpPr bwMode="auto">
          <a:xfrm rot="-5400000">
            <a:off x="352425" y="904875"/>
            <a:ext cx="412750" cy="1117600"/>
            <a:chOff x="1060" y="0"/>
            <a:chExt cx="394" cy="4320"/>
          </a:xfrm>
        </p:grpSpPr>
        <p:sp>
          <p:nvSpPr>
            <p:cNvPr id="1066" name="Rectangle 72"/>
            <p:cNvSpPr>
              <a:spLocks noChangeArrowheads="1"/>
            </p:cNvSpPr>
            <p:nvPr userDrawn="1"/>
          </p:nvSpPr>
          <p:spPr bwMode="gray">
            <a:xfrm>
              <a:off x="1215" y="0"/>
              <a:ext cx="239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67" name="Rectangle 73"/>
            <p:cNvSpPr>
              <a:spLocks noChangeArrowheads="1"/>
            </p:cNvSpPr>
            <p:nvPr userDrawn="1"/>
          </p:nvSpPr>
          <p:spPr bwMode="gray">
            <a:xfrm>
              <a:off x="1058" y="0"/>
              <a:ext cx="91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  <p:sp>
        <p:nvSpPr>
          <p:cNvPr id="1033" name="Rectangle 74"/>
          <p:cNvSpPr>
            <a:spLocks noChangeArrowheads="1"/>
          </p:cNvSpPr>
          <p:nvPr/>
        </p:nvSpPr>
        <p:spPr bwMode="gray">
          <a:xfrm rot="-5400000">
            <a:off x="3940969" y="-2759869"/>
            <a:ext cx="196850" cy="5716588"/>
          </a:xfrm>
          <a:prstGeom prst="rect">
            <a:avLst/>
          </a:prstGeom>
          <a:solidFill>
            <a:schemeClr val="tx2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grpSp>
        <p:nvGrpSpPr>
          <p:cNvPr id="3" name="Group 80"/>
          <p:cNvGrpSpPr>
            <a:grpSpLocks/>
          </p:cNvGrpSpPr>
          <p:nvPr/>
        </p:nvGrpSpPr>
        <p:grpSpPr bwMode="auto">
          <a:xfrm>
            <a:off x="152400" y="1085850"/>
            <a:ext cx="457200" cy="4057650"/>
            <a:chOff x="768" y="1700"/>
            <a:chExt cx="405" cy="2620"/>
          </a:xfrm>
        </p:grpSpPr>
        <p:sp>
          <p:nvSpPr>
            <p:cNvPr id="1064" name="Rectangle 81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6" cy="2620"/>
            </a:xfrm>
            <a:prstGeom prst="rect">
              <a:avLst/>
            </a:prstGeom>
            <a:solidFill>
              <a:schemeClr val="tx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65" name="Rectangle 82"/>
            <p:cNvSpPr>
              <a:spLocks noChangeArrowheads="1"/>
            </p:cNvSpPr>
            <p:nvPr userDrawn="1"/>
          </p:nvSpPr>
          <p:spPr bwMode="gray">
            <a:xfrm>
              <a:off x="911" y="1700"/>
              <a:ext cx="262" cy="2620"/>
            </a:xfrm>
            <a:prstGeom prst="rect">
              <a:avLst/>
            </a:prstGeom>
            <a:solidFill>
              <a:schemeClr val="tx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  <p:sp>
        <p:nvSpPr>
          <p:cNvPr id="1035" name="Rectangle 60"/>
          <p:cNvSpPr>
            <a:spLocks noChangeArrowheads="1"/>
          </p:cNvSpPr>
          <p:nvPr/>
        </p:nvSpPr>
        <p:spPr bwMode="gray">
          <a:xfrm>
            <a:off x="1181100" y="250825"/>
            <a:ext cx="7962900" cy="777875"/>
          </a:xfrm>
          <a:prstGeom prst="rect">
            <a:avLst/>
          </a:prstGeom>
          <a:gradFill rotWithShape="1">
            <a:gsLst>
              <a:gs pos="0">
                <a:srgbClr val="C0C0C0">
                  <a:alpha val="50000"/>
                </a:srgbClr>
              </a:gs>
              <a:gs pos="100000">
                <a:srgbClr val="E5E5E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1085" name="Rectangle 61"/>
          <p:cNvSpPr>
            <a:spLocks noChangeArrowheads="1"/>
          </p:cNvSpPr>
          <p:nvPr/>
        </p:nvSpPr>
        <p:spPr bwMode="gray">
          <a:xfrm>
            <a:off x="0" y="250825"/>
            <a:ext cx="1109663" cy="777875"/>
          </a:xfrm>
          <a:prstGeom prst="rect">
            <a:avLst/>
          </a:prstGeom>
          <a:blipFill dpi="0" rotWithShape="1">
            <a:blip r:embed="rId1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grpSp>
        <p:nvGrpSpPr>
          <p:cNvPr id="4" name="Group 83"/>
          <p:cNvGrpSpPr>
            <a:grpSpLocks/>
          </p:cNvGrpSpPr>
          <p:nvPr/>
        </p:nvGrpSpPr>
        <p:grpSpPr bwMode="auto">
          <a:xfrm rot="5400000">
            <a:off x="352425" y="1990725"/>
            <a:ext cx="412750" cy="1117600"/>
            <a:chOff x="1060" y="0"/>
            <a:chExt cx="394" cy="4320"/>
          </a:xfrm>
        </p:grpSpPr>
        <p:sp>
          <p:nvSpPr>
            <p:cNvPr id="1062" name="Rectangle 84"/>
            <p:cNvSpPr>
              <a:spLocks noChangeArrowheads="1"/>
            </p:cNvSpPr>
            <p:nvPr userDrawn="1"/>
          </p:nvSpPr>
          <p:spPr bwMode="gray">
            <a:xfrm>
              <a:off x="1215" y="0"/>
              <a:ext cx="239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63" name="Rectangle 85"/>
            <p:cNvSpPr>
              <a:spLocks noChangeArrowheads="1"/>
            </p:cNvSpPr>
            <p:nvPr userDrawn="1"/>
          </p:nvSpPr>
          <p:spPr bwMode="gray">
            <a:xfrm>
              <a:off x="1060" y="0"/>
              <a:ext cx="92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  <p:sp>
        <p:nvSpPr>
          <p:cNvPr id="1038" name="Rectangle 75"/>
          <p:cNvSpPr>
            <a:spLocks noChangeArrowheads="1"/>
          </p:cNvSpPr>
          <p:nvPr/>
        </p:nvSpPr>
        <p:spPr bwMode="gray">
          <a:xfrm>
            <a:off x="6964363" y="4763"/>
            <a:ext cx="2179637" cy="190500"/>
          </a:xfrm>
          <a:prstGeom prst="rect">
            <a:avLst/>
          </a:prstGeom>
          <a:solidFill>
            <a:schemeClr val="accent2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grpSp>
        <p:nvGrpSpPr>
          <p:cNvPr id="1039" name="Group 89"/>
          <p:cNvGrpSpPr>
            <a:grpSpLocks/>
          </p:cNvGrpSpPr>
          <p:nvPr/>
        </p:nvGrpSpPr>
        <p:grpSpPr bwMode="auto">
          <a:xfrm>
            <a:off x="1905000" y="0"/>
            <a:ext cx="642938" cy="214313"/>
            <a:chOff x="768" y="1700"/>
            <a:chExt cx="405" cy="2620"/>
          </a:xfrm>
        </p:grpSpPr>
        <p:sp>
          <p:nvSpPr>
            <p:cNvPr id="1060" name="Rectangle 90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61" name="Rectangle 91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  <p:grpSp>
        <p:nvGrpSpPr>
          <p:cNvPr id="1040" name="Group 92"/>
          <p:cNvGrpSpPr>
            <a:grpSpLocks/>
          </p:cNvGrpSpPr>
          <p:nvPr/>
        </p:nvGrpSpPr>
        <p:grpSpPr bwMode="auto">
          <a:xfrm>
            <a:off x="3810000" y="0"/>
            <a:ext cx="642938" cy="214313"/>
            <a:chOff x="768" y="1700"/>
            <a:chExt cx="405" cy="2620"/>
          </a:xfrm>
        </p:grpSpPr>
        <p:sp>
          <p:nvSpPr>
            <p:cNvPr id="1058" name="Rectangle 93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59" name="Rectangle 94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  <p:grpSp>
        <p:nvGrpSpPr>
          <p:cNvPr id="1041" name="Group 95"/>
          <p:cNvGrpSpPr>
            <a:grpSpLocks/>
          </p:cNvGrpSpPr>
          <p:nvPr/>
        </p:nvGrpSpPr>
        <p:grpSpPr bwMode="auto">
          <a:xfrm>
            <a:off x="5791200" y="0"/>
            <a:ext cx="642938" cy="214313"/>
            <a:chOff x="768" y="1700"/>
            <a:chExt cx="405" cy="2620"/>
          </a:xfrm>
        </p:grpSpPr>
        <p:sp>
          <p:nvSpPr>
            <p:cNvPr id="1056" name="Rectangle 96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57" name="Rectangle 97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  <p:grpSp>
        <p:nvGrpSpPr>
          <p:cNvPr id="1042" name="Group 98"/>
          <p:cNvGrpSpPr>
            <a:grpSpLocks/>
          </p:cNvGrpSpPr>
          <p:nvPr/>
        </p:nvGrpSpPr>
        <p:grpSpPr bwMode="auto">
          <a:xfrm>
            <a:off x="7772400" y="0"/>
            <a:ext cx="642938" cy="228600"/>
            <a:chOff x="768" y="1700"/>
            <a:chExt cx="405" cy="2620"/>
          </a:xfrm>
        </p:grpSpPr>
        <p:sp>
          <p:nvSpPr>
            <p:cNvPr id="1054" name="Rectangle 99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55" name="Rectangle 100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  <p:pic>
        <p:nvPicPr>
          <p:cNvPr id="1043" name="Picture 62" descr="2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361238" y="41275"/>
            <a:ext cx="1676400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276350" y="342900"/>
            <a:ext cx="649605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grpSp>
        <p:nvGrpSpPr>
          <p:cNvPr id="1045" name="Group 101"/>
          <p:cNvGrpSpPr>
            <a:grpSpLocks/>
          </p:cNvGrpSpPr>
          <p:nvPr/>
        </p:nvGrpSpPr>
        <p:grpSpPr bwMode="auto">
          <a:xfrm>
            <a:off x="152400" y="0"/>
            <a:ext cx="457200" cy="196850"/>
            <a:chOff x="768" y="1700"/>
            <a:chExt cx="405" cy="2620"/>
          </a:xfrm>
        </p:grpSpPr>
        <p:sp>
          <p:nvSpPr>
            <p:cNvPr id="1052" name="Rectangle 102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6" cy="2620"/>
            </a:xfrm>
            <a:prstGeom prst="rect">
              <a:avLst/>
            </a:prstGeom>
            <a:solidFill>
              <a:schemeClr val="tx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53" name="Rectangle 103"/>
            <p:cNvSpPr>
              <a:spLocks noChangeArrowheads="1"/>
            </p:cNvSpPr>
            <p:nvPr userDrawn="1"/>
          </p:nvSpPr>
          <p:spPr bwMode="gray">
            <a:xfrm>
              <a:off x="911" y="1700"/>
              <a:ext cx="262" cy="2620"/>
            </a:xfrm>
            <a:prstGeom prst="rect">
              <a:avLst/>
            </a:prstGeom>
            <a:solidFill>
              <a:schemeClr val="tx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  <p:grpSp>
        <p:nvGrpSpPr>
          <p:cNvPr id="10" name="Group 104"/>
          <p:cNvGrpSpPr>
            <a:grpSpLocks/>
          </p:cNvGrpSpPr>
          <p:nvPr/>
        </p:nvGrpSpPr>
        <p:grpSpPr bwMode="auto">
          <a:xfrm rot="-5400000">
            <a:off x="351631" y="3109119"/>
            <a:ext cx="414338" cy="1117600"/>
            <a:chOff x="1060" y="0"/>
            <a:chExt cx="394" cy="4320"/>
          </a:xfrm>
        </p:grpSpPr>
        <p:sp>
          <p:nvSpPr>
            <p:cNvPr id="1050" name="Rectangle 105"/>
            <p:cNvSpPr>
              <a:spLocks noChangeArrowheads="1"/>
            </p:cNvSpPr>
            <p:nvPr userDrawn="1"/>
          </p:nvSpPr>
          <p:spPr bwMode="gray">
            <a:xfrm>
              <a:off x="1214" y="0"/>
              <a:ext cx="240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51" name="Rectangle 106"/>
            <p:cNvSpPr>
              <a:spLocks noChangeArrowheads="1"/>
            </p:cNvSpPr>
            <p:nvPr userDrawn="1"/>
          </p:nvSpPr>
          <p:spPr bwMode="gray">
            <a:xfrm>
              <a:off x="1055" y="0"/>
              <a:ext cx="92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  <p:grpSp>
        <p:nvGrpSpPr>
          <p:cNvPr id="11" name="Group 107"/>
          <p:cNvGrpSpPr>
            <a:grpSpLocks/>
          </p:cNvGrpSpPr>
          <p:nvPr/>
        </p:nvGrpSpPr>
        <p:grpSpPr bwMode="auto">
          <a:xfrm rot="5400000">
            <a:off x="351631" y="4194969"/>
            <a:ext cx="414338" cy="1117600"/>
            <a:chOff x="1060" y="0"/>
            <a:chExt cx="394" cy="4320"/>
          </a:xfrm>
        </p:grpSpPr>
        <p:sp>
          <p:nvSpPr>
            <p:cNvPr id="1048" name="Rectangle 108"/>
            <p:cNvSpPr>
              <a:spLocks noChangeArrowheads="1"/>
            </p:cNvSpPr>
            <p:nvPr userDrawn="1"/>
          </p:nvSpPr>
          <p:spPr bwMode="gray">
            <a:xfrm>
              <a:off x="1214" y="0"/>
              <a:ext cx="240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49" name="Rectangle 109"/>
            <p:cNvSpPr>
              <a:spLocks noChangeArrowheads="1"/>
            </p:cNvSpPr>
            <p:nvPr userDrawn="1"/>
          </p:nvSpPr>
          <p:spPr bwMode="gray">
            <a:xfrm>
              <a:off x="1060" y="0"/>
              <a:ext cx="94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3" r:id="rId1"/>
    <p:sldLayoutId id="2147483999" r:id="rId2"/>
    <p:sldLayoutId id="2147484000" r:id="rId3"/>
    <p:sldLayoutId id="2147484001" r:id="rId4"/>
    <p:sldLayoutId id="2147484002" r:id="rId5"/>
    <p:sldLayoutId id="2147484003" r:id="rId6"/>
    <p:sldLayoutId id="2147484004" r:id="rId7"/>
    <p:sldLayoutId id="2147484005" r:id="rId8"/>
    <p:sldLayoutId id="2147484006" r:id="rId9"/>
    <p:sldLayoutId id="2147484007" r:id="rId10"/>
    <p:sldLayoutId id="2147484008" r:id="rId11"/>
    <p:sldLayoutId id="2147484009" r:id="rId12"/>
    <p:sldLayoutId id="2147484010" r:id="rId13"/>
    <p:sldLayoutId id="2147484011" r:id="rId14"/>
    <p:sldLayoutId id="2147484012" r:id="rId15"/>
    <p:sldLayoutId id="2147484014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" grpId="0" animBg="1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371600" y="1028700"/>
            <a:ext cx="7086600" cy="35083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/>
              <a:t> </a:t>
            </a:r>
            <a:endParaRPr lang="ru-RU" sz="44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  <a:p>
            <a:pPr algn="ctr">
              <a:defRPr/>
            </a:pPr>
            <a:r>
              <a:rPr lang="ru-RU" sz="4400" b="1" dirty="0"/>
              <a:t>«</a:t>
            </a:r>
            <a:r>
              <a:rPr lang="ru-RU" sz="3200" b="1" dirty="0"/>
              <a:t>Блюда из рубленого мяса и котлетной массы».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Преподаватель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Мухтарулина А.К.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8195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716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1600200" y="342900"/>
            <a:ext cx="6496050" cy="5715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Тема урока :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16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31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AutoShape 3"/>
          <p:cNvSpPr>
            <a:spLocks noChangeAspect="1" noChangeArrowheads="1"/>
          </p:cNvSpPr>
          <p:nvPr/>
        </p:nvSpPr>
        <p:spPr bwMode="auto">
          <a:xfrm>
            <a:off x="0" y="514350"/>
            <a:ext cx="629285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chemeClr val="accent2"/>
              </a:solidFill>
            </a:endParaRPr>
          </a:p>
        </p:txBody>
      </p:sp>
      <p:pic>
        <p:nvPicPr>
          <p:cNvPr id="31754" name="Picture 10" descr="сканирование007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2362200" y="2000250"/>
            <a:ext cx="5562600" cy="21717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3316" name="Рисунок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76400" cy="120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Прямоугольник 1"/>
          <p:cNvSpPr>
            <a:spLocks noChangeArrowheads="1"/>
          </p:cNvSpPr>
          <p:nvPr/>
        </p:nvSpPr>
        <p:spPr bwMode="auto">
          <a:xfrm>
            <a:off x="2971800" y="1428750"/>
            <a:ext cx="495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Массу хорошо вымешивают</a:t>
            </a:r>
            <a:endParaRPr lang="ru-RU" altLang="ru-RU" sz="24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1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1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214563"/>
            <a:ext cx="6607175" cy="195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9" name="Прямоугольник 1"/>
          <p:cNvSpPr>
            <a:spLocks noChangeArrowheads="1"/>
          </p:cNvSpPr>
          <p:nvPr/>
        </p:nvSpPr>
        <p:spPr bwMode="auto">
          <a:xfrm>
            <a:off x="971550" y="971550"/>
            <a:ext cx="8153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/>
              <a:t>Из котлетной массы разделывают изделия овально – приплюснутой формы с заостренным концом</a:t>
            </a:r>
          </a:p>
        </p:txBody>
      </p:sp>
      <p:pic>
        <p:nvPicPr>
          <p:cNvPr id="5" name="Picture 5" descr="Save0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095750"/>
            <a:ext cx="2189163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uwworsp.org/wp-content/uploads/3/6/4/364d21928444d37144d390e966eaa454.jp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114550"/>
            <a:ext cx="3622675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Прямоугольник 1"/>
          <p:cNvSpPr>
            <a:spLocks noChangeArrowheads="1"/>
          </p:cNvSpPr>
          <p:nvPr/>
        </p:nvSpPr>
        <p:spPr bwMode="auto">
          <a:xfrm>
            <a:off x="1087438" y="361950"/>
            <a:ext cx="75438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Подготовленные полуфабрикаты укладывают на противень или сковороду, разогретую с жиром, обжаривают до образования поджаристой корочки, ставят в жарочный шкаф и доводят до готовности.</a:t>
            </a:r>
            <a:endParaRPr lang="ru-RU" altLang="ru-RU" sz="2400" b="1"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066800" y="285750"/>
            <a:ext cx="7543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4000" b="1" u="sng">
                <a:solidFill>
                  <a:srgbClr val="000066"/>
                </a:solidFill>
              </a:rPr>
              <a:t>Домашнее задание</a:t>
            </a:r>
          </a:p>
        </p:txBody>
      </p:sp>
      <p:pic>
        <p:nvPicPr>
          <p:cNvPr id="16387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574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463" y="1201738"/>
            <a:ext cx="6950075" cy="333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38150"/>
            <a:ext cx="6400800" cy="451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myslide.ru/documents_7/1f9e0bcc6c0835f771d94cf34648f024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742950"/>
            <a:ext cx="59436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914400" y="342900"/>
            <a:ext cx="7620000" cy="742950"/>
          </a:xfrm>
        </p:spPr>
        <p:txBody>
          <a:bodyPr/>
          <a:lstStyle/>
          <a:p>
            <a:pPr algn="ctr"/>
            <a:r>
              <a:rPr lang="ru-RU" altLang="ru-RU" sz="3600" smtClean="0">
                <a:solidFill>
                  <a:srgbClr val="000066"/>
                </a:solidFill>
                <a:latin typeface="Arial Unicode MS" pitchFamily="34" charset="-128"/>
              </a:rPr>
              <a:t/>
            </a:r>
            <a:br>
              <a:rPr lang="ru-RU" altLang="ru-RU" sz="3600" smtClean="0">
                <a:solidFill>
                  <a:srgbClr val="000066"/>
                </a:solidFill>
                <a:latin typeface="Arial Unicode MS" pitchFamily="34" charset="-128"/>
              </a:rPr>
            </a:br>
            <a:r>
              <a:rPr lang="ru-RU" altLang="ru-RU" sz="3600" smtClean="0">
                <a:solidFill>
                  <a:srgbClr val="000066"/>
                </a:solidFill>
                <a:latin typeface="Arial Unicode MS" pitchFamily="34" charset="-128"/>
              </a:rPr>
              <a:t>Полуфабрикаты из  котлетной массы</a:t>
            </a:r>
            <a:r>
              <a:rPr lang="ru-RU" altLang="ru-RU" smtClean="0">
                <a:solidFill>
                  <a:srgbClr val="000066"/>
                </a:solidFill>
                <a:latin typeface="Arial Unicode MS" pitchFamily="34" charset="-128"/>
              </a:rPr>
              <a:t/>
            </a:r>
            <a:br>
              <a:rPr lang="ru-RU" altLang="ru-RU" smtClean="0">
                <a:solidFill>
                  <a:srgbClr val="000066"/>
                </a:solidFill>
                <a:latin typeface="Arial Unicode MS" pitchFamily="34" charset="-128"/>
              </a:rPr>
            </a:br>
            <a:endParaRPr lang="ru-RU" altLang="ru-RU" smtClean="0"/>
          </a:p>
        </p:txBody>
      </p:sp>
      <p:sp>
        <p:nvSpPr>
          <p:cNvPr id="19459" name="Прямоугольник 2"/>
          <p:cNvSpPr>
            <a:spLocks noChangeArrowheads="1"/>
          </p:cNvSpPr>
          <p:nvPr/>
        </p:nvSpPr>
        <p:spPr bwMode="auto">
          <a:xfrm>
            <a:off x="1295400" y="1200150"/>
            <a:ext cx="6858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2800" b="1" u="sng">
                <a:latin typeface="Monotype Corsiva" pitchFamily="66" charset="0"/>
              </a:rPr>
              <a:t>Дайте характеристику котлетам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19200" y="1828800"/>
            <a:ext cx="7391400" cy="35544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ru-RU" sz="2500" b="1" u="sng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Котлеты рубленые</a:t>
            </a:r>
            <a:r>
              <a:rPr lang="ru-RU" sz="25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5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порционируют ,  панируют в красной панировке,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5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придают овально–приплюснутую форму   с одним заостренным концом   (толщиной 2–2,5см, длиной 10–12см, шириной 5см)     По 1–2шт.</a:t>
            </a:r>
          </a:p>
          <a:p>
            <a:pPr algn="ctr">
              <a:lnSpc>
                <a:spcPct val="150000"/>
              </a:lnSpc>
              <a:defRPr/>
            </a:pPr>
            <a:endParaRPr lang="ru-RU" sz="25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5" name="Picture 7" descr="сканирование0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000500"/>
            <a:ext cx="37338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716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Save0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114800"/>
            <a:ext cx="25146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2800" smtClean="0"/>
              <a:t>Инструкционная карта «Котлеты мясные»</a:t>
            </a:r>
          </a:p>
        </p:txBody>
      </p:sp>
      <p:pic>
        <p:nvPicPr>
          <p:cNvPr id="2048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00150"/>
            <a:ext cx="7696200" cy="3733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 descr="Save0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581150"/>
            <a:ext cx="121920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2"/>
          <p:cNvSpPr>
            <a:spLocks noChangeArrowheads="1"/>
          </p:cNvSpPr>
          <p:nvPr/>
        </p:nvSpPr>
        <p:spPr bwMode="auto">
          <a:xfrm>
            <a:off x="1219200" y="971550"/>
            <a:ext cx="7391400" cy="383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5400" i="1">
                <a:solidFill>
                  <a:srgbClr val="FF0000"/>
                </a:solidFill>
              </a:rPr>
              <a:t>Спасибо 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5400" i="1">
                <a:solidFill>
                  <a:srgbClr val="FF0000"/>
                </a:solidFill>
              </a:rPr>
              <a:t>за 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5400" i="1">
                <a:solidFill>
                  <a:srgbClr val="FF0000"/>
                </a:solidFill>
              </a:rPr>
              <a:t>урок!</a:t>
            </a:r>
          </a:p>
        </p:txBody>
      </p:sp>
      <p:pic>
        <p:nvPicPr>
          <p:cNvPr id="2150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4290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smtClean="0"/>
              <a:t>Цель урока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extLst/>
        </p:spPr>
        <p:txBody>
          <a:bodyPr/>
          <a:lstStyle/>
          <a:p>
            <a:pPr algn="ctr" eaLnBrk="1" hangingPunct="1">
              <a:defRPr/>
            </a:pPr>
            <a:endParaRPr lang="ru-RU" u="sng" dirty="0" smtClean="0"/>
          </a:p>
          <a:p>
            <a:pPr eaLnBrk="1" hangingPunct="1">
              <a:defRPr/>
            </a:pPr>
            <a:r>
              <a:rPr lang="ru-RU" dirty="0" smtClean="0"/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технологический процесс и основные этапы приготовления блюд из рубленой и котлетной массы из мяса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Рассмотреть ассортимент блюд из рубленого мяса и котлетной массы,  правила приготовления блюд из рубленого мяса и котлетной массы.</a:t>
            </a:r>
            <a:r>
              <a:rPr lang="ru-RU" sz="2400" dirty="0" smtClean="0">
                <a:highlight>
                  <a:srgbClr val="FFFF00"/>
                </a:highligh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endParaRPr lang="ru-RU" sz="24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endParaRPr lang="ru-RU" dirty="0"/>
          </a:p>
        </p:txBody>
      </p:sp>
      <p:pic>
        <p:nvPicPr>
          <p:cNvPr id="512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28800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6350" y="590550"/>
            <a:ext cx="7410450" cy="4495800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ru-RU" sz="1200" b="1" dirty="0" smtClean="0"/>
              <a:t>Тест к теме «Тушеные, запеченные мясные блюда» </a:t>
            </a:r>
          </a:p>
          <a:p>
            <a:pPr>
              <a:defRPr/>
            </a:pPr>
            <a:r>
              <a:rPr lang="ru-RU" sz="1200" b="1" dirty="0" smtClean="0"/>
              <a:t>1. Тушение это</a:t>
            </a:r>
          </a:p>
          <a:p>
            <a:pPr>
              <a:defRPr/>
            </a:pPr>
            <a:r>
              <a:rPr lang="ru-RU" sz="1200" b="1" dirty="0" smtClean="0">
                <a:solidFill>
                  <a:srgbClr val="FF0000"/>
                </a:solidFill>
              </a:rPr>
              <a:t>а) процесс готовки посредством нагревания продуктов в малом количестве жидкости;</a:t>
            </a:r>
          </a:p>
          <a:p>
            <a:pPr>
              <a:defRPr/>
            </a:pPr>
            <a:r>
              <a:rPr lang="ru-RU" sz="1200" dirty="0" smtClean="0"/>
              <a:t>б) процесс готовки посредством нагревания продуктов в большом количестве жидкости;</a:t>
            </a:r>
          </a:p>
          <a:p>
            <a:pPr>
              <a:defRPr/>
            </a:pPr>
            <a:r>
              <a:rPr lang="ru-RU" sz="1200" dirty="0" smtClean="0"/>
              <a:t>в</a:t>
            </a:r>
            <a:r>
              <a:rPr lang="ru-RU" sz="1200" smtClean="0"/>
              <a:t>) процесс </a:t>
            </a:r>
            <a:r>
              <a:rPr lang="ru-RU" sz="1200" dirty="0" smtClean="0"/>
              <a:t>готовки посредством нагревания продуктов в большом  количестве жира;</a:t>
            </a:r>
          </a:p>
          <a:p>
            <a:pPr>
              <a:defRPr/>
            </a:pPr>
            <a:r>
              <a:rPr lang="ru-RU" sz="1200" b="1" dirty="0" smtClean="0"/>
              <a:t>2. Части мяса используемые для тушения:</a:t>
            </a:r>
          </a:p>
          <a:p>
            <a:pPr>
              <a:defRPr/>
            </a:pPr>
            <a:r>
              <a:rPr lang="ru-RU" sz="1200" dirty="0" smtClean="0"/>
              <a:t>а) шея</a:t>
            </a:r>
          </a:p>
          <a:p>
            <a:pPr>
              <a:defRPr/>
            </a:pPr>
            <a:r>
              <a:rPr lang="ru-RU" sz="1200" dirty="0" smtClean="0"/>
              <a:t>б) вырезка</a:t>
            </a:r>
          </a:p>
          <a:p>
            <a:pPr>
              <a:defRPr/>
            </a:pPr>
            <a:r>
              <a:rPr lang="ru-RU" sz="1200" b="1" dirty="0" smtClean="0">
                <a:solidFill>
                  <a:srgbClr val="FF0000"/>
                </a:solidFill>
              </a:rPr>
              <a:t>в) бедренная часть</a:t>
            </a:r>
          </a:p>
          <a:p>
            <a:pPr>
              <a:defRPr/>
            </a:pPr>
            <a:r>
              <a:rPr lang="ru-RU" sz="1200" b="1" dirty="0" smtClean="0"/>
              <a:t>3. Перед тушением мясо</a:t>
            </a:r>
          </a:p>
          <a:p>
            <a:pPr>
              <a:defRPr/>
            </a:pPr>
            <a:r>
              <a:rPr lang="ru-RU" sz="1200" b="1" dirty="0" smtClean="0">
                <a:solidFill>
                  <a:srgbClr val="FF0000"/>
                </a:solidFill>
              </a:rPr>
              <a:t>а) обжаривают;</a:t>
            </a:r>
          </a:p>
          <a:p>
            <a:pPr>
              <a:defRPr/>
            </a:pPr>
            <a:r>
              <a:rPr lang="ru-RU" sz="1200" dirty="0" smtClean="0"/>
              <a:t>б) отваривают;</a:t>
            </a:r>
          </a:p>
          <a:p>
            <a:pPr>
              <a:defRPr/>
            </a:pPr>
            <a:r>
              <a:rPr lang="ru-RU" sz="1200" dirty="0" smtClean="0"/>
              <a:t>в) замораживают</a:t>
            </a:r>
          </a:p>
          <a:p>
            <a:pPr>
              <a:defRPr/>
            </a:pPr>
            <a:r>
              <a:rPr lang="ru-RU" sz="1200" b="1" dirty="0" smtClean="0"/>
              <a:t>4. Тушат мясо</a:t>
            </a:r>
          </a:p>
          <a:p>
            <a:pPr>
              <a:defRPr/>
            </a:pPr>
            <a:r>
              <a:rPr lang="ru-RU" sz="1200" dirty="0" smtClean="0"/>
              <a:t>а) при сильном кипении</a:t>
            </a:r>
          </a:p>
          <a:p>
            <a:pPr>
              <a:defRPr/>
            </a:pPr>
            <a:r>
              <a:rPr lang="ru-RU" sz="1200" b="1" dirty="0" smtClean="0">
                <a:solidFill>
                  <a:srgbClr val="FF0000"/>
                </a:solidFill>
              </a:rPr>
              <a:t>б) при слабом кипении</a:t>
            </a:r>
          </a:p>
          <a:p>
            <a:pPr>
              <a:defRPr/>
            </a:pPr>
            <a:r>
              <a:rPr lang="ru-RU" sz="1200" b="1" dirty="0" smtClean="0"/>
              <a:t>5. Перед тушением мясо посыпают</a:t>
            </a:r>
          </a:p>
          <a:p>
            <a:pPr>
              <a:defRPr/>
            </a:pPr>
            <a:r>
              <a:rPr lang="ru-RU" sz="1200" dirty="0" smtClean="0"/>
              <a:t>а) зеленью</a:t>
            </a:r>
          </a:p>
          <a:p>
            <a:pPr>
              <a:defRPr/>
            </a:pPr>
            <a:r>
              <a:rPr lang="ru-RU" sz="1200" b="1" dirty="0" smtClean="0">
                <a:solidFill>
                  <a:srgbClr val="FF0000"/>
                </a:solidFill>
              </a:rPr>
              <a:t>б) солью и перцем</a:t>
            </a:r>
          </a:p>
          <a:p>
            <a:pPr>
              <a:defRPr/>
            </a:pPr>
            <a:r>
              <a:rPr lang="ru-RU" sz="1200" dirty="0" smtClean="0"/>
              <a:t>в) корицей</a:t>
            </a:r>
          </a:p>
          <a:p>
            <a:pPr>
              <a:defRPr/>
            </a:pPr>
            <a:endParaRPr lang="ru-RU" sz="1200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mtClean="0"/>
              <a:t>Ход урока</a:t>
            </a: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66800" y="1085850"/>
            <a:ext cx="8686800" cy="4363888"/>
          </a:xfrm>
          <a:effectLst>
            <a:softEdge rad="112500"/>
          </a:effectLst>
          <a:extLst/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716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3"/>
          <p:cNvSpPr>
            <a:spLocks noGrp="1"/>
          </p:cNvSpPr>
          <p:nvPr>
            <p:ph type="title"/>
          </p:nvPr>
        </p:nvSpPr>
        <p:spPr>
          <a:xfrm>
            <a:off x="1371600" y="285750"/>
            <a:ext cx="6496050" cy="838200"/>
          </a:xfrm>
        </p:spPr>
        <p:txBody>
          <a:bodyPr/>
          <a:lstStyle/>
          <a:p>
            <a:pPr algn="ctr" eaLnBrk="1" hangingPunct="1"/>
            <a:r>
              <a:rPr lang="ru-RU" altLang="ru-RU" sz="3600" smtClean="0">
                <a:solidFill>
                  <a:srgbClr val="C00000"/>
                </a:solidFill>
                <a:latin typeface="Arial Unicode MS" pitchFamily="34" charset="-128"/>
              </a:rPr>
              <a:t>Схема приготовления котлетной массы</a:t>
            </a:r>
            <a:endParaRPr lang="ru-RU" altLang="ru-RU" sz="3600" smtClean="0">
              <a:solidFill>
                <a:srgbClr val="C00000"/>
              </a:solidFill>
            </a:endParaRPr>
          </a:p>
        </p:txBody>
      </p:sp>
      <p:sp>
        <p:nvSpPr>
          <p:cNvPr id="22531" name="Содержимое 4"/>
          <p:cNvSpPr>
            <a:spLocks noGrp="1"/>
          </p:cNvSpPr>
          <p:nvPr>
            <p:ph idx="1"/>
          </p:nvPr>
        </p:nvSpPr>
        <p:spPr>
          <a:xfrm>
            <a:off x="1143000" y="1371600"/>
            <a:ext cx="7543800" cy="337185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altLang="ru-RU" sz="2400" b="1" dirty="0" smtClean="0">
                <a:solidFill>
                  <a:schemeClr val="accent4"/>
                </a:solidFill>
              </a:rPr>
              <a:t>Нарезают мясо</a:t>
            </a:r>
          </a:p>
          <a:p>
            <a:pPr eaLnBrk="1" hangingPunct="1">
              <a:buFontTx/>
              <a:buNone/>
              <a:defRPr/>
            </a:pPr>
            <a:endParaRPr lang="ru-RU" altLang="ru-RU" b="1" dirty="0" smtClean="0">
              <a:solidFill>
                <a:srgbClr val="000066"/>
              </a:solidFill>
              <a:latin typeface="Arial Unicode MS" pitchFamily="34" charset="-128"/>
            </a:endParaRPr>
          </a:p>
          <a:p>
            <a:pPr eaLnBrk="1" hangingPunct="1">
              <a:defRPr/>
            </a:pPr>
            <a:endParaRPr lang="ru-RU" altLang="ru-RU" dirty="0" smtClean="0"/>
          </a:p>
        </p:txBody>
      </p:sp>
      <p:pic>
        <p:nvPicPr>
          <p:cNvPr id="6" name="Picture 20" descr="сканирование002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2133600" y="2343150"/>
            <a:ext cx="5562600" cy="2089549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8197" name="Рисунок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76400" cy="120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ъект 1"/>
          <p:cNvSpPr>
            <a:spLocks noGrp="1"/>
          </p:cNvSpPr>
          <p:nvPr>
            <p:ph idx="4294967295"/>
          </p:nvPr>
        </p:nvSpPr>
        <p:spPr>
          <a:xfrm>
            <a:off x="1733550" y="1200150"/>
            <a:ext cx="7181850" cy="3394075"/>
          </a:xfrm>
        </p:spPr>
        <p:txBody>
          <a:bodyPr/>
          <a:lstStyle/>
          <a:p>
            <a:pPr eaLnBrk="1" hangingPunct="1"/>
            <a:endParaRPr lang="ru-RU" altLang="ru-RU" b="1" smtClean="0">
              <a:solidFill>
                <a:srgbClr val="000066"/>
              </a:solidFill>
              <a:latin typeface="Arial Unicode MS" pitchFamily="34" charset="-128"/>
            </a:endParaRPr>
          </a:p>
          <a:p>
            <a:pPr eaLnBrk="1" hangingPunct="1"/>
            <a:endParaRPr lang="ru-RU" altLang="ru-RU" smtClean="0"/>
          </a:p>
        </p:txBody>
      </p:sp>
      <p:sp>
        <p:nvSpPr>
          <p:cNvPr id="6" name="WordArt 22"/>
          <p:cNvSpPr>
            <a:spLocks noChangeArrowheads="1" noChangeShapeType="1" noTextEdit="1"/>
          </p:cNvSpPr>
          <p:nvPr/>
        </p:nvSpPr>
        <p:spPr bwMode="auto">
          <a:xfrm>
            <a:off x="3505200" y="1257300"/>
            <a:ext cx="47244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Замачивают хлеб в молоке или воде</a:t>
            </a:r>
          </a:p>
        </p:txBody>
      </p:sp>
      <p:sp>
        <p:nvSpPr>
          <p:cNvPr id="7" name="Объект 1"/>
          <p:cNvSpPr txBox="1">
            <a:spLocks/>
          </p:cNvSpPr>
          <p:nvPr/>
        </p:nvSpPr>
        <p:spPr bwMode="gray">
          <a:xfrm>
            <a:off x="1441450" y="1085850"/>
            <a:ext cx="7410450" cy="367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ru-RU" sz="3200" b="1" kern="0" dirty="0">
              <a:solidFill>
                <a:schemeClr val="accent4"/>
              </a:solidFill>
              <a:latin typeface="Arial Unicode MS" pitchFamily="34" charset="-128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ru-RU" sz="3200" kern="0" dirty="0">
              <a:solidFill>
                <a:schemeClr val="accent4"/>
              </a:solidFill>
              <a:latin typeface="+mn-lt"/>
            </a:endParaRPr>
          </a:p>
        </p:txBody>
      </p:sp>
      <p:pic>
        <p:nvPicPr>
          <p:cNvPr id="8" name="Picture 21" descr="сканирование00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752600" y="1885951"/>
            <a:ext cx="6019800" cy="2650331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9222" name="Рисунок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76400" cy="120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Содержимое 5"/>
          <p:cNvSpPr>
            <a:spLocks noGrp="1"/>
          </p:cNvSpPr>
          <p:nvPr>
            <p:ph idx="1"/>
          </p:nvPr>
        </p:nvSpPr>
        <p:spPr>
          <a:xfrm>
            <a:off x="1276350" y="1208088"/>
            <a:ext cx="7486650" cy="3386137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altLang="ru-RU" sz="2400" b="1" dirty="0" smtClean="0">
                <a:solidFill>
                  <a:schemeClr val="accent4"/>
                </a:solidFill>
              </a:rPr>
              <a:t>       Мясо пропускают через мясорубку</a:t>
            </a:r>
          </a:p>
          <a:p>
            <a:pPr>
              <a:defRPr/>
            </a:pPr>
            <a:endParaRPr lang="ru-RU" altLang="ru-RU" dirty="0" smtClean="0"/>
          </a:p>
        </p:txBody>
      </p:sp>
      <p:pic>
        <p:nvPicPr>
          <p:cNvPr id="7" name="Picture 9" descr="сканирование004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2895603" y="2286001"/>
            <a:ext cx="5940425" cy="1665685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0244" name="Рисунок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76400" cy="120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0" name="Picture 10" descr="сканирование005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3505203" y="1657352"/>
            <a:ext cx="4905829" cy="2728217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1267" name="Рисунок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76400" cy="120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Прямоугольник 1"/>
          <p:cNvSpPr>
            <a:spLocks noChangeArrowheads="1"/>
          </p:cNvSpPr>
          <p:nvPr/>
        </p:nvSpPr>
        <p:spPr bwMode="auto">
          <a:xfrm>
            <a:off x="2403475" y="1208088"/>
            <a:ext cx="61182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Добавляют замоченный пшеничный хлеб</a:t>
            </a:r>
            <a:r>
              <a:rPr lang="ru-RU" altLang="ru-RU" sz="1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8" name="WordArt 8"/>
          <p:cNvSpPr>
            <a:spLocks noChangeArrowheads="1" noChangeShapeType="1" noTextEdit="1"/>
          </p:cNvSpPr>
          <p:nvPr/>
        </p:nvSpPr>
        <p:spPr bwMode="auto">
          <a:xfrm>
            <a:off x="2362200" y="1208088"/>
            <a:ext cx="4429125" cy="3349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r"/>
            <a:r>
              <a:rPr lang="ru-RU" sz="2000" b="1" kern="10">
                <a:solidFill>
                  <a:srgbClr val="000000"/>
                </a:solidFill>
                <a:latin typeface="Arial"/>
                <a:cs typeface="Arial"/>
              </a:rPr>
              <a:t>Добавляют соль, перец</a:t>
            </a:r>
          </a:p>
        </p:txBody>
      </p:sp>
      <p:pic>
        <p:nvPicPr>
          <p:cNvPr id="12291" name="Рисунок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76400" cy="120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сканирование006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2743200" y="1714500"/>
            <a:ext cx="5981700" cy="27432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8" grpId="0" animBg="1"/>
    </p:bldLst>
  </p:timing>
</p:sld>
</file>

<file path=ppt/theme/theme1.xml><?xml version="1.0" encoding="utf-8"?>
<a:theme xmlns:a="http://schemas.openxmlformats.org/drawingml/2006/main" name="Тема1">
  <a:themeElements>
    <a:clrScheme name="Default Design 1">
      <a:dk1>
        <a:srgbClr val="000000"/>
      </a:dk1>
      <a:lt1>
        <a:srgbClr val="FFFFFF"/>
      </a:lt1>
      <a:dk2>
        <a:srgbClr val="FDD903"/>
      </a:dk2>
      <a:lt2>
        <a:srgbClr val="B2B2B2"/>
      </a:lt2>
      <a:accent1>
        <a:srgbClr val="FF9900"/>
      </a:accent1>
      <a:accent2>
        <a:srgbClr val="76C73F"/>
      </a:accent2>
      <a:accent3>
        <a:srgbClr val="FFFFFF"/>
      </a:accent3>
      <a:accent4>
        <a:srgbClr val="000000"/>
      </a:accent4>
      <a:accent5>
        <a:srgbClr val="FFCAAA"/>
      </a:accent5>
      <a:accent6>
        <a:srgbClr val="6AB438"/>
      </a:accent6>
      <a:hlink>
        <a:srgbClr val="E2507A"/>
      </a:hlink>
      <a:folHlink>
        <a:srgbClr val="5ACAA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FDD903"/>
        </a:dk2>
        <a:lt2>
          <a:srgbClr val="B2B2B2"/>
        </a:lt2>
        <a:accent1>
          <a:srgbClr val="FF9900"/>
        </a:accent1>
        <a:accent2>
          <a:srgbClr val="76C73F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6AB438"/>
        </a:accent6>
        <a:hlink>
          <a:srgbClr val="E2507A"/>
        </a:hlink>
        <a:folHlink>
          <a:srgbClr val="5ACAA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AFE91F"/>
        </a:dk2>
        <a:lt2>
          <a:srgbClr val="B2B2B2"/>
        </a:lt2>
        <a:accent1>
          <a:srgbClr val="70D34D"/>
        </a:accent1>
        <a:accent2>
          <a:srgbClr val="4192DB"/>
        </a:accent2>
        <a:accent3>
          <a:srgbClr val="FFFFFF"/>
        </a:accent3>
        <a:accent4>
          <a:srgbClr val="000000"/>
        </a:accent4>
        <a:accent5>
          <a:srgbClr val="BBE6B2"/>
        </a:accent5>
        <a:accent6>
          <a:srgbClr val="3A84C6"/>
        </a:accent6>
        <a:hlink>
          <a:srgbClr val="EC7A24"/>
        </a:hlink>
        <a:folHlink>
          <a:srgbClr val="AB6C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72D3F6"/>
        </a:dk2>
        <a:lt2>
          <a:srgbClr val="B2B2B2"/>
        </a:lt2>
        <a:accent1>
          <a:srgbClr val="51A0E1"/>
        </a:accent1>
        <a:accent2>
          <a:srgbClr val="7FCD53"/>
        </a:accent2>
        <a:accent3>
          <a:srgbClr val="FFFFFF"/>
        </a:accent3>
        <a:accent4>
          <a:srgbClr val="000000"/>
        </a:accent4>
        <a:accent5>
          <a:srgbClr val="B3CDEE"/>
        </a:accent5>
        <a:accent6>
          <a:srgbClr val="72BA4A"/>
        </a:accent6>
        <a:hlink>
          <a:srgbClr val="CB518E"/>
        </a:hlink>
        <a:folHlink>
          <a:srgbClr val="DB86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1661</TotalTime>
  <Words>282</Words>
  <Application>Microsoft Office PowerPoint</Application>
  <PresentationFormat>Экран (16:9)</PresentationFormat>
  <Paragraphs>56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Arial Black</vt:lpstr>
      <vt:lpstr>Monotype Corsiva</vt:lpstr>
      <vt:lpstr>Arial Unicode MS</vt:lpstr>
      <vt:lpstr>Times New Roman</vt:lpstr>
      <vt:lpstr>Тема1</vt:lpstr>
      <vt:lpstr>Тема урока :</vt:lpstr>
      <vt:lpstr> Цель урока </vt:lpstr>
      <vt:lpstr>Презентация PowerPoint</vt:lpstr>
      <vt:lpstr>Ход урока</vt:lpstr>
      <vt:lpstr>Схема приготовления котлетной массы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Полуфабрикаты из  котлетной массы </vt:lpstr>
      <vt:lpstr>Инструкционная карта «Котлеты мясные»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Анна Корнеевна</dc:creator>
  <cp:lastModifiedBy>Анна Корнеевна</cp:lastModifiedBy>
  <cp:revision>124</cp:revision>
  <cp:lastPrinted>1601-01-01T00:00:00Z</cp:lastPrinted>
  <dcterms:created xsi:type="dcterms:W3CDTF">1601-01-01T00:00:00Z</dcterms:created>
  <dcterms:modified xsi:type="dcterms:W3CDTF">2022-11-25T05:05:22Z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