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99" r:id="rId3"/>
    <p:sldId id="297" r:id="rId4"/>
    <p:sldId id="259" r:id="rId5"/>
    <p:sldId id="301" r:id="rId6"/>
    <p:sldId id="260" r:id="rId7"/>
    <p:sldId id="274" r:id="rId8"/>
    <p:sldId id="267" r:id="rId9"/>
    <p:sldId id="275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8" r:id="rId18"/>
    <p:sldId id="293" r:id="rId19"/>
    <p:sldId id="29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61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16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9545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2281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5504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53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80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48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57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031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69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48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2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640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404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D93B6-63FD-4368-A136-D5F313EAF990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DDB34C0-3086-4ED8-A664-BFE7ADED92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803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jpeg"/><Relationship Id="rId4" Type="http://schemas.openxmlformats.org/officeDocument/2006/relationships/image" Target="../media/image27.png"/><Relationship Id="rId9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png"/><Relationship Id="rId10" Type="http://schemas.openxmlformats.org/officeDocument/2006/relationships/image" Target="../media/image42.jpeg"/><Relationship Id="rId4" Type="http://schemas.openxmlformats.org/officeDocument/2006/relationships/image" Target="../media/image36.png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88627" y="4570365"/>
            <a:ext cx="11457829" cy="26132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евразия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02" y="-71562"/>
            <a:ext cx="11457829" cy="7506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60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63" y="428626"/>
            <a:ext cx="8183562" cy="105092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  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Животный мир Евразии</a:t>
            </a:r>
          </a:p>
        </p:txBody>
      </p:sp>
      <p:pic>
        <p:nvPicPr>
          <p:cNvPr id="3" name="Picture 7" descr="сканирование0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954088"/>
            <a:ext cx="7277100" cy="58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>
            <a:spLocks/>
          </p:cNvSpPr>
          <p:nvPr/>
        </p:nvSpPr>
        <p:spPr bwMode="auto">
          <a:xfrm>
            <a:off x="1952626" y="4786314"/>
            <a:ext cx="83534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>
              <a:defRPr/>
            </a:pPr>
            <a:r>
              <a:rPr lang="ru-RU" sz="3200" b="1" dirty="0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                 </a:t>
            </a:r>
            <a:endParaRPr lang="ru-RU" sz="3200" b="1" dirty="0">
              <a:solidFill>
                <a:srgbClr val="FF8D3E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52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  <p:sndAc>
          <p:endSnd/>
        </p:sndAc>
      </p:transition>
    </mc:Choice>
    <mc:Fallback xmlns="">
      <p:transition spd="slow" advClick="0" advTm="10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094706" y="69452"/>
            <a:ext cx="8320088" cy="57467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2900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      </a:t>
            </a:r>
            <a:r>
              <a:rPr lang="ru-RU" sz="2900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Арктическ</a:t>
            </a:r>
            <a:r>
              <a:rPr lang="ru-RU" sz="2900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ие</a:t>
            </a:r>
            <a:r>
              <a:rPr lang="ru-RU" sz="2900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пустын</a:t>
            </a:r>
            <a:r>
              <a:rPr lang="ru-RU" sz="2900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</a:t>
            </a:r>
          </a:p>
        </p:txBody>
      </p:sp>
      <p:pic>
        <p:nvPicPr>
          <p:cNvPr id="8195" name="Picture 7" descr="сканирование0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6" y="1200150"/>
            <a:ext cx="331152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TextBox 1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0056">
            <a:off x="9010488" y="2840610"/>
            <a:ext cx="23288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TextBox 1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368" y="6366670"/>
            <a:ext cx="1370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TextBox 1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638" y="6265070"/>
            <a:ext cx="1230312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TextBox 1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061" y="3208339"/>
            <a:ext cx="129698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Line 17"/>
          <p:cNvSpPr>
            <a:spLocks noChangeShapeType="1"/>
          </p:cNvSpPr>
          <p:nvPr/>
        </p:nvSpPr>
        <p:spPr bwMode="auto">
          <a:xfrm flipV="1">
            <a:off x="4008438" y="1557339"/>
            <a:ext cx="1727200" cy="28733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 flipV="1">
            <a:off x="5303838" y="1557339"/>
            <a:ext cx="576262" cy="1800225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H="1" flipV="1">
            <a:off x="6167438" y="1484314"/>
            <a:ext cx="1223962" cy="1728787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H="1" flipV="1">
            <a:off x="6383338" y="1412875"/>
            <a:ext cx="1441450" cy="43180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04" name="Picture 18" descr="http://i048.radikal.ru/0910/51/80902d68aec0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812799"/>
            <a:ext cx="3859213" cy="239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20" descr="http://www.radiorus.ru/p/m_27172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3866355"/>
            <a:ext cx="4432299" cy="222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22" descr="http://www.foodsmarket.info/_images/news/937_big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72">
            <a:off x="7213761" y="3470265"/>
            <a:ext cx="4016794" cy="283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7" name="Содержимое 18"/>
          <p:cNvSpPr>
            <a:spLocks noGrp="1"/>
          </p:cNvSpPr>
          <p:nvPr>
            <p:ph idx="1"/>
          </p:nvPr>
        </p:nvSpPr>
        <p:spPr>
          <a:xfrm>
            <a:off x="1952626" y="-571500"/>
            <a:ext cx="8183563" cy="184150"/>
          </a:xfrm>
        </p:spPr>
        <p:txBody>
          <a:bodyPr>
            <a:normAutofit fontScale="40000" lnSpcReduction="20000"/>
          </a:bodyPr>
          <a:lstStyle/>
          <a:p>
            <a:endParaRPr lang="ru-RU" altLang="ru-RU"/>
          </a:p>
        </p:txBody>
      </p:sp>
      <p:pic>
        <p:nvPicPr>
          <p:cNvPr id="8208" name="Picture 24" descr="http://upload.wikimedia.org/wikipedia/commons/thumb/c/c3/Ursus_maritinus.jpg/275px-Ursus_maritinus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428721"/>
            <a:ext cx="4146549" cy="238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22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  <p:sndAc>
          <p:endSnd/>
        </p:sndAc>
      </p:transition>
    </mc:Choice>
    <mc:Fallback xmlns="">
      <p:transition spd="slow" advClick="0" advTm="10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8209" grpId="0" animBg="1"/>
      <p:bldP spid="8210" grpId="0" animBg="1"/>
      <p:bldP spid="8211" grpId="0" animBg="1"/>
      <p:bldP spid="82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64" y="1"/>
            <a:ext cx="7743825" cy="76517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            </a:t>
            </a:r>
            <a:r>
              <a:rPr lang="ru-RU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Тундра</a:t>
            </a:r>
            <a:r>
              <a:rPr lang="ru-RU" dirty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и лесотундра</a:t>
            </a:r>
          </a:p>
        </p:txBody>
      </p:sp>
      <p:pic>
        <p:nvPicPr>
          <p:cNvPr id="4" name="Picture 7" descr="сканирование00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795894" y="1062016"/>
            <a:ext cx="3881070" cy="3857651"/>
          </a:xfrm>
          <a:prstGeom prst="ellipse">
            <a:avLst/>
          </a:prstGeom>
          <a:effectLst>
            <a:softEdge rad="112500"/>
          </a:effectLst>
        </p:spPr>
      </p:pic>
      <p:pic>
        <p:nvPicPr>
          <p:cNvPr id="23" name="TextBox 2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2565400"/>
            <a:ext cx="1506538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TextBox 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42273">
            <a:off x="3268049" y="5969572"/>
            <a:ext cx="1055688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TextBox 2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6385">
            <a:off x="7424144" y="6240716"/>
            <a:ext cx="1354138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TextBox 2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620" y="3219452"/>
            <a:ext cx="18573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>
            <a:off x="4024314" y="1357313"/>
            <a:ext cx="1785937" cy="285750"/>
          </a:xfrm>
          <a:prstGeom prst="straightConnector1">
            <a:avLst/>
          </a:prstGeom>
          <a:ln w="38100">
            <a:solidFill>
              <a:srgbClr val="66FFFF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488657" y="2250282"/>
            <a:ext cx="2071688" cy="1000125"/>
          </a:xfrm>
          <a:prstGeom prst="straightConnector1">
            <a:avLst/>
          </a:prstGeom>
          <a:ln w="38100">
            <a:solidFill>
              <a:srgbClr val="66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V="1">
            <a:off x="5667376" y="2357438"/>
            <a:ext cx="2571750" cy="1000125"/>
          </a:xfrm>
          <a:prstGeom prst="straightConnector1">
            <a:avLst/>
          </a:prstGeom>
          <a:ln w="38100">
            <a:solidFill>
              <a:srgbClr val="66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6738939" y="1214439"/>
            <a:ext cx="1214437" cy="357187"/>
          </a:xfrm>
          <a:prstGeom prst="straightConnector1">
            <a:avLst/>
          </a:prstGeom>
          <a:ln w="38100">
            <a:solidFill>
              <a:srgbClr val="66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17" descr="http://thumbnail059.mylivepage.com/chunk59/2215799/1752/small_807.jpg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57200"/>
            <a:ext cx="3668713" cy="211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9" descr="http://img.nr2.ru/pict/arts1/04/92/49261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29570">
            <a:off x="604580" y="3632788"/>
            <a:ext cx="3953488" cy="250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1" descr="http://pics.livejournal.com/vicodinka/pic/000w9zs5/s320x2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5038">
            <a:off x="7276458" y="3957014"/>
            <a:ext cx="4262312" cy="243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23" descr="http://kp.md/upimg/3dbcf1e95a9df2bc3cfa526f880f3a43063654af/16905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7" y="609600"/>
            <a:ext cx="4004409" cy="260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18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  <p:sndAc>
          <p:endSnd/>
        </p:sndAc>
      </p:transition>
    </mc:Choice>
    <mc:Fallback xmlns="">
      <p:transition spd="slow" advClick="0" advTm="10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59375" y="115889"/>
            <a:ext cx="2952750" cy="72072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rgbClr val="00CC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Тайга</a:t>
            </a:r>
          </a:p>
        </p:txBody>
      </p:sp>
      <p:pic>
        <p:nvPicPr>
          <p:cNvPr id="16" name="TextBox 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2636838"/>
            <a:ext cx="217963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TextBox 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26" y="2347914"/>
            <a:ext cx="1714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TextBox 1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1" y="6213475"/>
            <a:ext cx="21082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сканирование00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775" y="1052513"/>
            <a:ext cx="3671888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971" y="6291263"/>
            <a:ext cx="11874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TextBox 1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125" y="5929313"/>
            <a:ext cx="121285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Прямая со стрелкой 20"/>
          <p:cNvCxnSpPr/>
          <p:nvPr/>
        </p:nvCxnSpPr>
        <p:spPr>
          <a:xfrm>
            <a:off x="4295776" y="981075"/>
            <a:ext cx="1573213" cy="927100"/>
          </a:xfrm>
          <a:prstGeom prst="straightConnector1">
            <a:avLst/>
          </a:prstGeom>
          <a:ln w="38100">
            <a:solidFill>
              <a:srgbClr val="00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4060032" y="1964532"/>
            <a:ext cx="1928813" cy="1714500"/>
          </a:xfrm>
          <a:prstGeom prst="straightConnector1">
            <a:avLst/>
          </a:prstGeom>
          <a:ln w="38100">
            <a:solidFill>
              <a:srgbClr val="00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4917282" y="2678907"/>
            <a:ext cx="2143125" cy="500062"/>
          </a:xfrm>
          <a:prstGeom prst="straightConnector1">
            <a:avLst/>
          </a:prstGeom>
          <a:ln w="38100">
            <a:solidFill>
              <a:srgbClr val="00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cxnSpLocks noChangeShapeType="1"/>
          </p:cNvCxnSpPr>
          <p:nvPr/>
        </p:nvCxnSpPr>
        <p:spPr bwMode="auto">
          <a:xfrm flipH="1" flipV="1">
            <a:off x="6743701" y="1844676"/>
            <a:ext cx="809625" cy="1350963"/>
          </a:xfrm>
          <a:prstGeom prst="straightConnector1">
            <a:avLst/>
          </a:prstGeom>
          <a:noFill/>
          <a:ln w="38100" algn="ctr">
            <a:solidFill>
              <a:srgbClr val="00CC6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6881813" y="857250"/>
            <a:ext cx="1357312" cy="857250"/>
          </a:xfrm>
          <a:prstGeom prst="straightConnector1">
            <a:avLst/>
          </a:prstGeom>
          <a:ln w="38100">
            <a:solidFill>
              <a:srgbClr val="00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4" name="Picture 20" descr="http://svpressa.ru/photo/12180-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115890"/>
            <a:ext cx="3397249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22" descr="http://kp.ru/upimg/5a3e8f353c90697f8fa8aa939d18ebfb3dd46ab0/39449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3500439"/>
            <a:ext cx="4298950" cy="257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Picture 24" descr="http://mungo.p0.ru/_nw/0/29177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841" y="4071939"/>
            <a:ext cx="3443288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7" name="Picture 26" descr="http://ucl.kanalukraina.tv/albums/userpics/10001/normal_u3y45h236v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3" y="3195639"/>
            <a:ext cx="4110039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8" name="Picture 28" descr="http://fermer02.ru/uploads/posts/2009-08/thumbs/1251039173_8251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4813" y="115890"/>
            <a:ext cx="3609976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40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  <p:sndAc>
          <p:endSnd/>
        </p:sndAc>
      </p:transition>
    </mc:Choice>
    <mc:Fallback xmlns="">
      <p:transition spd="slow" advClick="0" advTm="10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064" y="214313"/>
            <a:ext cx="8143875" cy="882650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2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Смешанны</a:t>
            </a:r>
            <a:r>
              <a:rPr lang="ru-RU" sz="32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е и широколиственные леса</a:t>
            </a:r>
            <a:r>
              <a:rPr lang="ru-RU" sz="3200" dirty="0">
                <a:solidFill>
                  <a:srgbClr val="99FF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08189" y="3214689"/>
            <a:ext cx="513282" cy="40011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dirty="0"/>
              <a:t>Ёж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098112" y="3286126"/>
            <a:ext cx="819455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Кабан</a:t>
            </a:r>
          </a:p>
        </p:txBody>
      </p:sp>
      <p:pic>
        <p:nvPicPr>
          <p:cNvPr id="16" name="Picture 7" descr="сканирование0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6" y="1071564"/>
            <a:ext cx="4016375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008614" y="6283820"/>
            <a:ext cx="694421" cy="369332"/>
          </a:xfrm>
          <a:prstGeom prst="rect">
            <a:avLst/>
          </a:prstGeom>
          <a:gradFill rotWithShape="1">
            <a:gsLst>
              <a:gs pos="0">
                <a:srgbClr val="2B691E"/>
              </a:gs>
              <a:gs pos="60001">
                <a:srgbClr val="429230"/>
              </a:gs>
              <a:gs pos="100000">
                <a:srgbClr val="65BA57"/>
              </a:gs>
            </a:gsLst>
            <a:lin ang="16200000"/>
          </a:gradFill>
          <a:ln w="9525" algn="ctr">
            <a:solidFill>
              <a:srgbClr val="439631"/>
            </a:solidFill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Бобр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 rot="-889455">
            <a:off x="10331937" y="5940850"/>
            <a:ext cx="1536700" cy="376237"/>
          </a:xfrm>
          <a:prstGeom prst="rect">
            <a:avLst/>
          </a:prstGeom>
          <a:gradFill rotWithShape="1">
            <a:gsLst>
              <a:gs pos="0">
                <a:srgbClr val="2B691E"/>
              </a:gs>
              <a:gs pos="60001">
                <a:srgbClr val="429230"/>
              </a:gs>
              <a:gs pos="100000">
                <a:srgbClr val="65BA57"/>
              </a:gs>
            </a:gsLst>
            <a:lin ang="16200000"/>
          </a:gradFill>
          <a:ln w="9525" algn="ctr">
            <a:solidFill>
              <a:srgbClr val="439631"/>
            </a:solidFill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Барсук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4381501" y="1714500"/>
            <a:ext cx="785813" cy="285750"/>
          </a:xfrm>
          <a:prstGeom prst="straightConnector1">
            <a:avLst/>
          </a:prstGeom>
          <a:ln w="38100">
            <a:solidFill>
              <a:srgbClr val="99FF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 flipH="1" flipV="1">
            <a:off x="3881438" y="3286125"/>
            <a:ext cx="2786062" cy="357188"/>
          </a:xfrm>
          <a:prstGeom prst="straightConnector1">
            <a:avLst/>
          </a:prstGeom>
          <a:ln w="38100">
            <a:solidFill>
              <a:srgbClr val="99FF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>
            <a:off x="5310189" y="1928814"/>
            <a:ext cx="2714625" cy="928687"/>
          </a:xfrm>
          <a:prstGeom prst="straightConnector1">
            <a:avLst/>
          </a:prstGeom>
          <a:ln w="38100">
            <a:solidFill>
              <a:srgbClr val="99FF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cxnSpLocks noChangeShapeType="1"/>
          </p:cNvCxnSpPr>
          <p:nvPr/>
        </p:nvCxnSpPr>
        <p:spPr bwMode="auto">
          <a:xfrm rot="16200000" flipV="1">
            <a:off x="4595814" y="3071814"/>
            <a:ext cx="2428875" cy="428625"/>
          </a:xfrm>
          <a:prstGeom prst="straightConnector1">
            <a:avLst/>
          </a:prstGeom>
          <a:noFill/>
          <a:ln w="38100" algn="ctr">
            <a:solidFill>
              <a:srgbClr val="99FF6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6" name="Содержимое 16"/>
          <p:cNvSpPr>
            <a:spLocks noGrp="1"/>
          </p:cNvSpPr>
          <p:nvPr>
            <p:ph idx="1"/>
          </p:nvPr>
        </p:nvSpPr>
        <p:spPr>
          <a:xfrm flipV="1">
            <a:off x="2095501" y="-1143000"/>
            <a:ext cx="8183563" cy="530225"/>
          </a:xfrm>
        </p:spPr>
        <p:txBody>
          <a:bodyPr/>
          <a:lstStyle/>
          <a:p>
            <a:endParaRPr lang="ru-RU" altLang="ru-RU"/>
          </a:p>
        </p:txBody>
      </p:sp>
      <p:pic>
        <p:nvPicPr>
          <p:cNvPr id="11277" name="Picture 17" descr="http://static01.rupor.sampo.ru/remote/1069c8482786b6416c02cee0b9c9855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711200"/>
            <a:ext cx="3410744" cy="2503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9" descr="http://www.myudm.ru/images/bob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01" y="4017200"/>
            <a:ext cx="4102099" cy="223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21" descr="http://saratov.rfn.ru/p/m_421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02602">
            <a:off x="6158354" y="4424767"/>
            <a:ext cx="3949548" cy="223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23" descr="http://naviny.by/media/2009.10_w3/kaba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99" y="711200"/>
            <a:ext cx="3629027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764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  <p:sndAc>
          <p:endSnd/>
        </p:sndAc>
      </p:transition>
    </mc:Choice>
    <mc:Fallback xmlns="">
      <p:transition spd="slow" advClick="0" advTm="10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20" grpId="0" animBg="1" autoUpdateAnimBg="0"/>
      <p:bldP spid="21" grpId="0" animBg="1" autoUpdateAnimBg="0"/>
      <p:bldP spid="18" grpId="0" animBg="1" autoUpdateAnimBg="0"/>
      <p:bldP spid="2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6939" y="142876"/>
            <a:ext cx="8143875" cy="714375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Полупустыни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и  пустыни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382001" y="2871789"/>
            <a:ext cx="1571625" cy="369887"/>
          </a:xfrm>
          <a:prstGeom prst="rect">
            <a:avLst/>
          </a:prstGeom>
          <a:gradFill rotWithShape="1">
            <a:gsLst>
              <a:gs pos="0">
                <a:srgbClr val="D55800"/>
              </a:gs>
              <a:gs pos="60001">
                <a:srgbClr val="FF7D00"/>
              </a:gs>
              <a:gs pos="100000">
                <a:srgbClr val="FF7A00"/>
              </a:gs>
            </a:gsLst>
            <a:lin ang="16200000"/>
          </a:gradFill>
          <a:ln w="9525" algn="ctr">
            <a:solidFill>
              <a:srgbClr val="FF8000"/>
            </a:solidFill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lt1"/>
                </a:solidFill>
              </a:rPr>
              <a:t>Тушканчик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 rot="732667">
            <a:off x="7624629" y="5986880"/>
            <a:ext cx="1003300" cy="376237"/>
          </a:xfrm>
          <a:prstGeom prst="rect">
            <a:avLst/>
          </a:prstGeom>
          <a:gradFill rotWithShape="1">
            <a:gsLst>
              <a:gs pos="0">
                <a:srgbClr val="D55800"/>
              </a:gs>
              <a:gs pos="60001">
                <a:srgbClr val="FF7D00"/>
              </a:gs>
              <a:gs pos="100000">
                <a:srgbClr val="FF7A00"/>
              </a:gs>
            </a:gsLst>
            <a:lin ang="16200000"/>
          </a:gradFill>
          <a:ln w="9525" algn="ctr">
            <a:solidFill>
              <a:srgbClr val="FF8000"/>
            </a:solidFill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lt1"/>
                </a:solidFill>
              </a:rPr>
              <a:t>Гиена</a:t>
            </a:r>
          </a:p>
        </p:txBody>
      </p:sp>
      <p:pic>
        <p:nvPicPr>
          <p:cNvPr id="21" name="Picture 7" descr="сканирование002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226900" y="843224"/>
            <a:ext cx="3448873" cy="3857105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385345" y="6215064"/>
            <a:ext cx="1563687" cy="376237"/>
          </a:xfrm>
          <a:prstGeom prst="rect">
            <a:avLst/>
          </a:prstGeom>
          <a:gradFill rotWithShape="1">
            <a:gsLst>
              <a:gs pos="0">
                <a:srgbClr val="D55800"/>
              </a:gs>
              <a:gs pos="60001">
                <a:srgbClr val="FF7D00"/>
              </a:gs>
              <a:gs pos="100000">
                <a:srgbClr val="FF7A00"/>
              </a:gs>
            </a:gsLst>
            <a:lin ang="16200000"/>
          </a:gradFill>
          <a:ln w="9525" algn="ctr">
            <a:solidFill>
              <a:srgbClr val="FF8000"/>
            </a:solidFill>
            <a:miter lim="800000"/>
            <a:headEnd/>
            <a:tailEnd/>
          </a:ln>
          <a:effectLst>
            <a:outerShdw dist="38100" dir="5400000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dirty="0">
                <a:solidFill>
                  <a:schemeClr val="lt1"/>
                </a:solidFill>
              </a:rPr>
              <a:t>Верблюд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167189" y="1857375"/>
            <a:ext cx="1500187" cy="6429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V="1">
            <a:off x="5667375" y="2857500"/>
            <a:ext cx="2000250" cy="14287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310064" y="3571876"/>
            <a:ext cx="1285875" cy="42862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6274595" y="1321595"/>
            <a:ext cx="1357313" cy="12858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 rot="-430575">
            <a:off x="2409826" y="3252789"/>
            <a:ext cx="1065213" cy="376237"/>
          </a:xfrm>
          <a:prstGeom prst="rect">
            <a:avLst/>
          </a:prstGeom>
          <a:gradFill rotWithShape="1">
            <a:gsLst>
              <a:gs pos="0">
                <a:srgbClr val="D55800"/>
              </a:gs>
              <a:gs pos="60001">
                <a:srgbClr val="FF7D00"/>
              </a:gs>
              <a:gs pos="100000">
                <a:srgbClr val="FF7A00"/>
              </a:gs>
            </a:gsLst>
            <a:lin ang="16200000"/>
          </a:gradFill>
          <a:ln w="9525" algn="ctr">
            <a:solidFill>
              <a:srgbClr val="FF8000"/>
            </a:solidFill>
            <a:miter lim="800000"/>
            <a:headEnd/>
            <a:tailEnd/>
          </a:ln>
          <a:effectLst>
            <a:outerShdw dist="38100" dir="5400000" rotWithShape="0">
              <a:srgbClr val="000000">
                <a:alpha val="39998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lt1"/>
                </a:solidFill>
              </a:rPr>
              <a:t>Шакал</a:t>
            </a:r>
          </a:p>
        </p:txBody>
      </p:sp>
      <p:pic>
        <p:nvPicPr>
          <p:cNvPr id="13324" name="Picture 13" descr="http://www.bagnet.org/doc/images/news/8271/ver_040209_main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214" y="3776869"/>
            <a:ext cx="3236914" cy="223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7" descr="http://s51.radikal.ru/i134/0905/36/3b5842395c73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40133">
            <a:off x="409591" y="851169"/>
            <a:ext cx="3736303" cy="248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9" descr="http://www.letsmoto.com/forumsR/picture.php?pictureid=381&amp;albumid=118&amp;dl=1243239146&amp;thumb=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6382">
            <a:off x="7272320" y="3891403"/>
            <a:ext cx="4053554" cy="216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21" descr="http://www.apus.ru/im.xp/04905005304805405705505304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500063"/>
            <a:ext cx="3865748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90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20000">
        <p14:vortex dir="r"/>
        <p:sndAc>
          <p:endSnd/>
        </p:sndAc>
      </p:transition>
    </mc:Choice>
    <mc:Fallback xmlns="">
      <p:transition spd="slow" advClick="0" advTm="20000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4" grpId="0" animBg="1" autoUpdateAnimBg="0"/>
      <p:bldP spid="15" grpId="0" animBg="1" autoUpdateAnimBg="0"/>
      <p:bldP spid="22" grpId="0" animBg="1" autoUpdateAnimBg="0"/>
      <p:bldP spid="12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7238" y="4983164"/>
            <a:ext cx="8183562" cy="14700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Саванны свойственны Южной Америке, Африке, Северной Америки и Юго-Восточной Азии</a:t>
            </a:r>
            <a:b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2800" dirty="0"/>
          </a:p>
        </p:txBody>
      </p:sp>
      <p:pic>
        <p:nvPicPr>
          <p:cNvPr id="14339" name="Picture 4" descr="400px-Awmapworl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19288" y="404814"/>
            <a:ext cx="8291512" cy="4319587"/>
          </a:xfrm>
        </p:spPr>
      </p:pic>
    </p:spTree>
    <p:extLst>
      <p:ext uri="{BB962C8B-B14F-4D97-AF65-F5344CB8AC3E}">
        <p14:creationId xmlns:p14="http://schemas.microsoft.com/office/powerpoint/2010/main" val="13499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10000">
        <p14:vortex dir="r"/>
      </p:transition>
    </mc:Choice>
    <mc:Fallback xmlns="">
      <p:transition spd="slow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        Саванны   </a:t>
            </a:r>
          </a:p>
        </p:txBody>
      </p:sp>
      <p:pic>
        <p:nvPicPr>
          <p:cNvPr id="4" name="Picture 7" descr="сканирование002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698" y="1437507"/>
            <a:ext cx="4144126" cy="350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-main-pic" descr="Картинка 41 из 3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7058" y="277016"/>
            <a:ext cx="3041650" cy="2724945"/>
          </a:xfrm>
          <a:prstGeom prst="rect">
            <a:avLst/>
          </a:prstGeom>
        </p:spPr>
      </p:pic>
      <p:pic>
        <p:nvPicPr>
          <p:cNvPr id="6" name="i-main-pic" descr="Картинка 14 из 17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726" y="166687"/>
            <a:ext cx="3733800" cy="2568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-main-pic" descr="Картинка 46 из 17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689" y="3863974"/>
            <a:ext cx="3257107" cy="243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726" y="3476021"/>
            <a:ext cx="408935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497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открытие евразии\mapsi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12192000" cy="6909369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24000" y="1501304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Евразии находится: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самая </a:t>
            </a: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высокая гора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Земли — Джомолунгма (Эверест),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самое </a:t>
            </a: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крупное озеро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Каспийское море ,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самое глубокое озеро 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Байкал,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самая большая горная система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площади — Тибет,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самый большой полуостров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Аравийский,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самая большая географическая область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Сибирь, 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самая низкая точка суши 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Впадина Мёртвого моря,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8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самая большая природная область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Земли - Сибирь.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кал\Pictures\картинки\Sample Pictures\страны, города\РОССИЯ НА КРТЕ\КАСПИ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0" y="1"/>
            <a:ext cx="2606020" cy="1714487"/>
          </a:xfrm>
          <a:prstGeom prst="rect">
            <a:avLst/>
          </a:prstGeom>
          <a:noFill/>
        </p:spPr>
      </p:pic>
      <p:pic>
        <p:nvPicPr>
          <p:cNvPr id="5123" name="Picture 3" descr="C:\Users\кал\Pictures\картинки\Sample Pictures\страны, города\РОССИЯ НА КРТЕ\МЁРТВОЕ МОР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382148" y="5276088"/>
            <a:ext cx="2715364" cy="1581913"/>
          </a:xfrm>
          <a:prstGeom prst="rect">
            <a:avLst/>
          </a:prstGeom>
          <a:noFill/>
        </p:spPr>
      </p:pic>
      <p:pic>
        <p:nvPicPr>
          <p:cNvPr id="5124" name="Picture 4" descr="C:\Users\кал\Pictures\картинки\Sample Pictures\страны, города\РОССИЯ НА КРТЕ\БЕРЕГ БАЙКАЛ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76700" y="1"/>
            <a:ext cx="2491300" cy="1868475"/>
          </a:xfrm>
          <a:prstGeom prst="rect">
            <a:avLst/>
          </a:prstGeom>
          <a:noFill/>
        </p:spPr>
      </p:pic>
      <p:pic>
        <p:nvPicPr>
          <p:cNvPr id="7" name="Picture 15" descr="712140-med[1]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24001" y="5643578"/>
            <a:ext cx="1819972" cy="121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96556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\Pictures\картинки\Sample Pictures\страны, города\картинки Москва\Scan10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4774" y="5125184"/>
            <a:ext cx="2928926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solidFill>
                  <a:srgbClr val="002060"/>
                </a:solidFill>
              </a:rPr>
              <a:t>На территории Евразии находится самое большое по площади территории государство- Россия</a:t>
            </a:r>
          </a:p>
        </p:txBody>
      </p:sp>
    </p:spTree>
    <p:extLst>
      <p:ext uri="{BB962C8B-B14F-4D97-AF65-F5344CB8AC3E}">
        <p14:creationId xmlns:p14="http://schemas.microsoft.com/office/powerpoint/2010/main" val="1745745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645150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D:\открытие евразии\1286318656_c67761074474840086303ed0c00_pre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-34043"/>
            <a:ext cx="7977190" cy="5110206"/>
          </a:xfrm>
          <a:prstGeom prst="rect">
            <a:avLst/>
          </a:prstGeom>
          <a:noFill/>
        </p:spPr>
      </p:pic>
      <p:pic>
        <p:nvPicPr>
          <p:cNvPr id="25604" name="Picture 4" descr="D:\открытие евразии\evropa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34043"/>
            <a:ext cx="4214810" cy="2809873"/>
          </a:xfrm>
          <a:prstGeom prst="rect">
            <a:avLst/>
          </a:prstGeom>
          <a:noFill/>
        </p:spPr>
      </p:pic>
      <p:pic>
        <p:nvPicPr>
          <p:cNvPr id="25605" name="Picture 5" descr="D:\открытие евразии\kremli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75830"/>
            <a:ext cx="4214810" cy="411621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14810" y="5076163"/>
            <a:ext cx="7977190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На территории Евразии расположено более 80 государств: Россия, Китай, Индия, Япония, Германия, Великобритания, Италия, Испания и т.д.</a:t>
            </a:r>
          </a:p>
        </p:txBody>
      </p:sp>
    </p:spTree>
    <p:extLst>
      <p:ext uri="{BB962C8B-B14F-4D97-AF65-F5344CB8AC3E}">
        <p14:creationId xmlns:p14="http://schemas.microsoft.com/office/powerpoint/2010/main" val="2288827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народы евразии фот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66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614A77-7263-4293-9FD4-2A305203D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/>
              <a:t>Флора Евразии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21029A-AD9E-412D-8E03-4EC16E3F87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/>
              <a:t>  Евразия — это самый большой континент на планете. Его огромная протяженность с севера на юг обусловливает постепенную градацию климатических зон. В свою очередь, наблюдаются и отличия относительно животных и растений Евразии. Для каждой зоны континента характерными являются свои, уникальные, флора и фауна.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A59EC8C8-55F6-43C2-BE3D-128014789C8C}"/>
              </a:ext>
            </a:extLst>
          </p:cNvPr>
          <p:cNvCxnSpPr/>
          <p:nvPr/>
        </p:nvCxnSpPr>
        <p:spPr>
          <a:xfrm>
            <a:off x="7938052" y="3816626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157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Красная Камелия</a:t>
            </a:r>
          </a:p>
        </p:txBody>
      </p:sp>
      <p:pic>
        <p:nvPicPr>
          <p:cNvPr id="3074" name="Picture 2" descr="https://avatars.mds.yandex.net/get-pdb/27625/5e6fc7b6-a199-40a6-80db-212f00fe5d41/s1200?webp=fals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498600"/>
            <a:ext cx="54864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.artfile.me/wallpaper/28-05-2013/1920x1080/cvety-kamelii-derevo-krasnyj-726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6276" y="431799"/>
            <a:ext cx="5335452" cy="567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87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Лядвенец</a:t>
            </a:r>
            <a:r>
              <a:rPr lang="ru-RU" dirty="0"/>
              <a:t> пятнистый</a:t>
            </a:r>
          </a:p>
        </p:txBody>
      </p:sp>
      <p:pic>
        <p:nvPicPr>
          <p:cNvPr id="4098" name="Picture 2" descr="http://florainhouse.ru/wp-content/uploads/2015/11/Lotus-maculatu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333500"/>
            <a:ext cx="5171154" cy="491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lorainhouse.ru/wp-content/uploads/2015/11/Lotus-bertheloti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177" y="406400"/>
            <a:ext cx="5111923" cy="583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9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Франклиния</a:t>
            </a:r>
            <a:r>
              <a:rPr lang="ru-RU" dirty="0"/>
              <a:t> </a:t>
            </a:r>
            <a:r>
              <a:rPr lang="ru-RU" dirty="0" err="1"/>
              <a:t>Алатамаха</a:t>
            </a:r>
            <a:endParaRPr lang="ru-RU" dirty="0"/>
          </a:p>
        </p:txBody>
      </p:sp>
      <p:pic>
        <p:nvPicPr>
          <p:cNvPr id="5122" name="Picture 2" descr="https://shkolazhizni.ru/img/content/i170/170518_or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460500"/>
            <a:ext cx="5175249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istinctivegarden.com/franklinia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502" y="609601"/>
            <a:ext cx="4699000" cy="554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7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146366" cy="927100"/>
          </a:xfrm>
        </p:spPr>
        <p:txBody>
          <a:bodyPr/>
          <a:lstStyle/>
          <a:p>
            <a:r>
              <a:rPr lang="ru-RU" dirty="0"/>
              <a:t>              </a:t>
            </a:r>
            <a:r>
              <a:rPr lang="ru-RU" dirty="0" err="1"/>
              <a:t>Кокио</a:t>
            </a:r>
            <a:endParaRPr lang="ru-RU" dirty="0"/>
          </a:p>
        </p:txBody>
      </p:sp>
      <p:pic>
        <p:nvPicPr>
          <p:cNvPr id="12290" name="Picture 2" descr="https://ru1.anyfad.com/items/t1@f7c92ba2-7e57-473b-9218-c7b982c81fb5/Kokio--redkiy-cveto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25600"/>
            <a:ext cx="5028582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www.biolib.cz/IMG/GAL/562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716" y="317500"/>
            <a:ext cx="5431984" cy="591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51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481</TotalTime>
  <Words>211</Words>
  <Application>Microsoft Office PowerPoint</Application>
  <PresentationFormat>Широкоэкранный</PresentationFormat>
  <Paragraphs>34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Trebuchet MS</vt:lpstr>
      <vt:lpstr>Verdana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Флора Евразии</vt:lpstr>
      <vt:lpstr>   Красная Камелия</vt:lpstr>
      <vt:lpstr>Лядвенец пятнистый</vt:lpstr>
      <vt:lpstr>Франклиния Алатамаха</vt:lpstr>
      <vt:lpstr>              Кокио</vt:lpstr>
      <vt:lpstr>           Животный мир Евразии</vt:lpstr>
      <vt:lpstr>               Арктические пустыни</vt:lpstr>
      <vt:lpstr>              Тундра и лесотундра</vt:lpstr>
      <vt:lpstr>Тайга</vt:lpstr>
      <vt:lpstr>Смешанные и широколиственные леса </vt:lpstr>
      <vt:lpstr>Полупустыни и  пустыни</vt:lpstr>
      <vt:lpstr>Саванны свойственны Южной Америке, Африке, Северной Америки и Юго-Восточной Азии </vt:lpstr>
      <vt:lpstr>                       Саванны  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 кабинет</dc:creator>
  <cp:lastModifiedBy>Розия Незамутдинова</cp:lastModifiedBy>
  <cp:revision>44</cp:revision>
  <dcterms:created xsi:type="dcterms:W3CDTF">2018-01-10T10:30:59Z</dcterms:created>
  <dcterms:modified xsi:type="dcterms:W3CDTF">2022-11-24T18:05:33Z</dcterms:modified>
</cp:coreProperties>
</file>