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284" r:id="rId3"/>
    <p:sldId id="271" r:id="rId4"/>
    <p:sldId id="285" r:id="rId5"/>
    <p:sldId id="273" r:id="rId6"/>
    <p:sldId id="275" r:id="rId7"/>
    <p:sldId id="286" r:id="rId8"/>
    <p:sldId id="274" r:id="rId9"/>
    <p:sldId id="282" r:id="rId10"/>
    <p:sldId id="287" r:id="rId11"/>
    <p:sldId id="288" r:id="rId12"/>
    <p:sldId id="292" r:id="rId13"/>
    <p:sldId id="290" r:id="rId14"/>
    <p:sldId id="291" r:id="rId15"/>
    <p:sldId id="294" r:id="rId16"/>
    <p:sldId id="295" r:id="rId17"/>
    <p:sldId id="296" r:id="rId18"/>
    <p:sldId id="297"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0000"/>
    <a:srgbClr val="96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992A05-40C8-42C9-A817-B0EA9D18E267}"/>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EF90B500-C678-47D8-8EBA-5B14652984B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0F81E2F4-30DC-4694-B69E-AF4DD9877FA6}"/>
              </a:ext>
            </a:extLst>
          </p:cNvPr>
          <p:cNvSpPr>
            <a:spLocks noGrp="1"/>
          </p:cNvSpPr>
          <p:nvPr>
            <p:ph type="dt" sz="half" idx="10"/>
          </p:nvPr>
        </p:nvSpPr>
        <p:spPr/>
        <p:txBody>
          <a:bodyPr/>
          <a:lstStyle/>
          <a:p>
            <a:fld id="{7D990FF6-23F6-45DD-BE8A-3A46831CB4D4}" type="datetimeFigureOut">
              <a:rPr lang="ru-RU" smtClean="0"/>
              <a:t>27.12.2021</a:t>
            </a:fld>
            <a:endParaRPr lang="ru-RU"/>
          </a:p>
        </p:txBody>
      </p:sp>
      <p:sp>
        <p:nvSpPr>
          <p:cNvPr id="5" name="Нижний колонтитул 4">
            <a:extLst>
              <a:ext uri="{FF2B5EF4-FFF2-40B4-BE49-F238E27FC236}">
                <a16:creationId xmlns:a16="http://schemas.microsoft.com/office/drawing/2014/main" id="{1B4B9098-EB76-4735-87A4-56E6883D348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8332776-F37C-4A87-9623-D9BE99A876D9}"/>
              </a:ext>
            </a:extLst>
          </p:cNvPr>
          <p:cNvSpPr>
            <a:spLocks noGrp="1"/>
          </p:cNvSpPr>
          <p:nvPr>
            <p:ph type="sldNum" sz="quarter" idx="12"/>
          </p:nvPr>
        </p:nvSpPr>
        <p:spPr/>
        <p:txBody>
          <a:bodyPr/>
          <a:lstStyle/>
          <a:p>
            <a:fld id="{00CDEED6-4FF2-4F7F-9E9D-8EB5AE39C899}" type="slidenum">
              <a:rPr lang="ru-RU" smtClean="0"/>
              <a:t>‹#›</a:t>
            </a:fld>
            <a:endParaRPr lang="ru-RU"/>
          </a:p>
        </p:txBody>
      </p:sp>
    </p:spTree>
    <p:extLst>
      <p:ext uri="{BB962C8B-B14F-4D97-AF65-F5344CB8AC3E}">
        <p14:creationId xmlns:p14="http://schemas.microsoft.com/office/powerpoint/2010/main" val="2121934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9592264-99A1-4F89-9BE4-70F5170CC230}"/>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540EF0BF-6B35-4844-9900-021E6F69F7B4}"/>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7BFA3C4-28D3-435B-B30F-1BC9C8254A8D}"/>
              </a:ext>
            </a:extLst>
          </p:cNvPr>
          <p:cNvSpPr>
            <a:spLocks noGrp="1"/>
          </p:cNvSpPr>
          <p:nvPr>
            <p:ph type="dt" sz="half" idx="10"/>
          </p:nvPr>
        </p:nvSpPr>
        <p:spPr/>
        <p:txBody>
          <a:bodyPr/>
          <a:lstStyle/>
          <a:p>
            <a:fld id="{7D990FF6-23F6-45DD-BE8A-3A46831CB4D4}" type="datetimeFigureOut">
              <a:rPr lang="ru-RU" smtClean="0"/>
              <a:t>27.12.2021</a:t>
            </a:fld>
            <a:endParaRPr lang="ru-RU"/>
          </a:p>
        </p:txBody>
      </p:sp>
      <p:sp>
        <p:nvSpPr>
          <p:cNvPr id="5" name="Нижний колонтитул 4">
            <a:extLst>
              <a:ext uri="{FF2B5EF4-FFF2-40B4-BE49-F238E27FC236}">
                <a16:creationId xmlns:a16="http://schemas.microsoft.com/office/drawing/2014/main" id="{713DDD29-DD34-4D37-9B16-0EB3FB6FB5E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0B7BC37-88B3-4E61-9F64-9F531006EBB9}"/>
              </a:ext>
            </a:extLst>
          </p:cNvPr>
          <p:cNvSpPr>
            <a:spLocks noGrp="1"/>
          </p:cNvSpPr>
          <p:nvPr>
            <p:ph type="sldNum" sz="quarter" idx="12"/>
          </p:nvPr>
        </p:nvSpPr>
        <p:spPr/>
        <p:txBody>
          <a:bodyPr/>
          <a:lstStyle/>
          <a:p>
            <a:fld id="{00CDEED6-4FF2-4F7F-9E9D-8EB5AE39C899}" type="slidenum">
              <a:rPr lang="ru-RU" smtClean="0"/>
              <a:t>‹#›</a:t>
            </a:fld>
            <a:endParaRPr lang="ru-RU"/>
          </a:p>
        </p:txBody>
      </p:sp>
    </p:spTree>
    <p:extLst>
      <p:ext uri="{BB962C8B-B14F-4D97-AF65-F5344CB8AC3E}">
        <p14:creationId xmlns:p14="http://schemas.microsoft.com/office/powerpoint/2010/main" val="1909550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47237F61-BCEB-4247-9560-18877C51523A}"/>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44A16AC5-8E91-45A5-89D4-C217EDD985D0}"/>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6FA95C1-35FB-4F7D-B0E4-6D9980C868C2}"/>
              </a:ext>
            </a:extLst>
          </p:cNvPr>
          <p:cNvSpPr>
            <a:spLocks noGrp="1"/>
          </p:cNvSpPr>
          <p:nvPr>
            <p:ph type="dt" sz="half" idx="10"/>
          </p:nvPr>
        </p:nvSpPr>
        <p:spPr/>
        <p:txBody>
          <a:bodyPr/>
          <a:lstStyle/>
          <a:p>
            <a:fld id="{7D990FF6-23F6-45DD-BE8A-3A46831CB4D4}" type="datetimeFigureOut">
              <a:rPr lang="ru-RU" smtClean="0"/>
              <a:t>27.12.2021</a:t>
            </a:fld>
            <a:endParaRPr lang="ru-RU"/>
          </a:p>
        </p:txBody>
      </p:sp>
      <p:sp>
        <p:nvSpPr>
          <p:cNvPr id="5" name="Нижний колонтитул 4">
            <a:extLst>
              <a:ext uri="{FF2B5EF4-FFF2-40B4-BE49-F238E27FC236}">
                <a16:creationId xmlns:a16="http://schemas.microsoft.com/office/drawing/2014/main" id="{135A86E5-B52D-4BB6-A9C2-3FDAEBEEFD4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1070222-6459-40F4-8D91-80BE93E8B824}"/>
              </a:ext>
            </a:extLst>
          </p:cNvPr>
          <p:cNvSpPr>
            <a:spLocks noGrp="1"/>
          </p:cNvSpPr>
          <p:nvPr>
            <p:ph type="sldNum" sz="quarter" idx="12"/>
          </p:nvPr>
        </p:nvSpPr>
        <p:spPr/>
        <p:txBody>
          <a:bodyPr/>
          <a:lstStyle/>
          <a:p>
            <a:fld id="{00CDEED6-4FF2-4F7F-9E9D-8EB5AE39C899}" type="slidenum">
              <a:rPr lang="ru-RU" smtClean="0"/>
              <a:t>‹#›</a:t>
            </a:fld>
            <a:endParaRPr lang="ru-RU"/>
          </a:p>
        </p:txBody>
      </p:sp>
    </p:spTree>
    <p:extLst>
      <p:ext uri="{BB962C8B-B14F-4D97-AF65-F5344CB8AC3E}">
        <p14:creationId xmlns:p14="http://schemas.microsoft.com/office/powerpoint/2010/main" val="3989291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8C47F9-97CD-441D-806C-8FEF3197CE2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9302515C-115E-493F-824D-4285EA17A74C}"/>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8925578-FC54-4F35-97E3-05EDC11A5419}"/>
              </a:ext>
            </a:extLst>
          </p:cNvPr>
          <p:cNvSpPr>
            <a:spLocks noGrp="1"/>
          </p:cNvSpPr>
          <p:nvPr>
            <p:ph type="dt" sz="half" idx="10"/>
          </p:nvPr>
        </p:nvSpPr>
        <p:spPr/>
        <p:txBody>
          <a:bodyPr/>
          <a:lstStyle/>
          <a:p>
            <a:fld id="{7D990FF6-23F6-45DD-BE8A-3A46831CB4D4}" type="datetimeFigureOut">
              <a:rPr lang="ru-RU" smtClean="0"/>
              <a:t>27.12.2021</a:t>
            </a:fld>
            <a:endParaRPr lang="ru-RU"/>
          </a:p>
        </p:txBody>
      </p:sp>
      <p:sp>
        <p:nvSpPr>
          <p:cNvPr id="5" name="Нижний колонтитул 4">
            <a:extLst>
              <a:ext uri="{FF2B5EF4-FFF2-40B4-BE49-F238E27FC236}">
                <a16:creationId xmlns:a16="http://schemas.microsoft.com/office/drawing/2014/main" id="{D2584F6C-3F11-456A-8762-F92BBD6AAC2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D052244-3573-448F-A737-394BAC65685D}"/>
              </a:ext>
            </a:extLst>
          </p:cNvPr>
          <p:cNvSpPr>
            <a:spLocks noGrp="1"/>
          </p:cNvSpPr>
          <p:nvPr>
            <p:ph type="sldNum" sz="quarter" idx="12"/>
          </p:nvPr>
        </p:nvSpPr>
        <p:spPr/>
        <p:txBody>
          <a:bodyPr/>
          <a:lstStyle/>
          <a:p>
            <a:fld id="{00CDEED6-4FF2-4F7F-9E9D-8EB5AE39C899}" type="slidenum">
              <a:rPr lang="ru-RU" smtClean="0"/>
              <a:t>‹#›</a:t>
            </a:fld>
            <a:endParaRPr lang="ru-RU"/>
          </a:p>
        </p:txBody>
      </p:sp>
    </p:spTree>
    <p:extLst>
      <p:ext uri="{BB962C8B-B14F-4D97-AF65-F5344CB8AC3E}">
        <p14:creationId xmlns:p14="http://schemas.microsoft.com/office/powerpoint/2010/main" val="392883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7EF499-6891-482B-8D7C-5BC687E8213D}"/>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F7951EC7-877C-4DB1-B8E0-52BF300316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4C41AD57-8444-4A74-AB72-B035E42DE1ED}"/>
              </a:ext>
            </a:extLst>
          </p:cNvPr>
          <p:cNvSpPr>
            <a:spLocks noGrp="1"/>
          </p:cNvSpPr>
          <p:nvPr>
            <p:ph type="dt" sz="half" idx="10"/>
          </p:nvPr>
        </p:nvSpPr>
        <p:spPr/>
        <p:txBody>
          <a:bodyPr/>
          <a:lstStyle/>
          <a:p>
            <a:fld id="{7D990FF6-23F6-45DD-BE8A-3A46831CB4D4}" type="datetimeFigureOut">
              <a:rPr lang="ru-RU" smtClean="0"/>
              <a:t>27.12.2021</a:t>
            </a:fld>
            <a:endParaRPr lang="ru-RU"/>
          </a:p>
        </p:txBody>
      </p:sp>
      <p:sp>
        <p:nvSpPr>
          <p:cNvPr id="5" name="Нижний колонтитул 4">
            <a:extLst>
              <a:ext uri="{FF2B5EF4-FFF2-40B4-BE49-F238E27FC236}">
                <a16:creationId xmlns:a16="http://schemas.microsoft.com/office/drawing/2014/main" id="{82DA7A9F-A67D-4393-800C-A005B6A9641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B683AD3-B20D-4818-82C2-C5BB1AE81A09}"/>
              </a:ext>
            </a:extLst>
          </p:cNvPr>
          <p:cNvSpPr>
            <a:spLocks noGrp="1"/>
          </p:cNvSpPr>
          <p:nvPr>
            <p:ph type="sldNum" sz="quarter" idx="12"/>
          </p:nvPr>
        </p:nvSpPr>
        <p:spPr/>
        <p:txBody>
          <a:bodyPr/>
          <a:lstStyle/>
          <a:p>
            <a:fld id="{00CDEED6-4FF2-4F7F-9E9D-8EB5AE39C899}" type="slidenum">
              <a:rPr lang="ru-RU" smtClean="0"/>
              <a:t>‹#›</a:t>
            </a:fld>
            <a:endParaRPr lang="ru-RU"/>
          </a:p>
        </p:txBody>
      </p:sp>
    </p:spTree>
    <p:extLst>
      <p:ext uri="{BB962C8B-B14F-4D97-AF65-F5344CB8AC3E}">
        <p14:creationId xmlns:p14="http://schemas.microsoft.com/office/powerpoint/2010/main" val="3203733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AE390FC-C204-4AEF-ADF9-E20DECE99685}"/>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98F927E-3162-4939-8279-2050A44377D0}"/>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AB50C487-D9C9-4CCB-B471-A4714F86E8DE}"/>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F3802C35-FBA6-4870-A710-84AD1D76CE4B}"/>
              </a:ext>
            </a:extLst>
          </p:cNvPr>
          <p:cNvSpPr>
            <a:spLocks noGrp="1"/>
          </p:cNvSpPr>
          <p:nvPr>
            <p:ph type="dt" sz="half" idx="10"/>
          </p:nvPr>
        </p:nvSpPr>
        <p:spPr/>
        <p:txBody>
          <a:bodyPr/>
          <a:lstStyle/>
          <a:p>
            <a:fld id="{7D990FF6-23F6-45DD-BE8A-3A46831CB4D4}" type="datetimeFigureOut">
              <a:rPr lang="ru-RU" smtClean="0"/>
              <a:t>27.12.2021</a:t>
            </a:fld>
            <a:endParaRPr lang="ru-RU"/>
          </a:p>
        </p:txBody>
      </p:sp>
      <p:sp>
        <p:nvSpPr>
          <p:cNvPr id="6" name="Нижний колонтитул 5">
            <a:extLst>
              <a:ext uri="{FF2B5EF4-FFF2-40B4-BE49-F238E27FC236}">
                <a16:creationId xmlns:a16="http://schemas.microsoft.com/office/drawing/2014/main" id="{B1030E02-1EE9-47A7-AB35-F289111FF44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2E72A48-2184-44E3-B3DD-4A74B4760687}"/>
              </a:ext>
            </a:extLst>
          </p:cNvPr>
          <p:cNvSpPr>
            <a:spLocks noGrp="1"/>
          </p:cNvSpPr>
          <p:nvPr>
            <p:ph type="sldNum" sz="quarter" idx="12"/>
          </p:nvPr>
        </p:nvSpPr>
        <p:spPr/>
        <p:txBody>
          <a:bodyPr/>
          <a:lstStyle/>
          <a:p>
            <a:fld id="{00CDEED6-4FF2-4F7F-9E9D-8EB5AE39C899}" type="slidenum">
              <a:rPr lang="ru-RU" smtClean="0"/>
              <a:t>‹#›</a:t>
            </a:fld>
            <a:endParaRPr lang="ru-RU"/>
          </a:p>
        </p:txBody>
      </p:sp>
    </p:spTree>
    <p:extLst>
      <p:ext uri="{BB962C8B-B14F-4D97-AF65-F5344CB8AC3E}">
        <p14:creationId xmlns:p14="http://schemas.microsoft.com/office/powerpoint/2010/main" val="1148394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42C419-BCF9-41F1-A5DC-485F9365DA42}"/>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DBDCEA1E-1411-4119-A5CE-E8DCD848C0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009A21A-793E-472E-870A-477F3A7A1ED9}"/>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97278AFB-F197-4497-A2A6-17D52CCC25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711F3296-28B5-4EB7-B45F-5A63CE381633}"/>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130E0586-3D21-4FDF-9FF7-A0416798089C}"/>
              </a:ext>
            </a:extLst>
          </p:cNvPr>
          <p:cNvSpPr>
            <a:spLocks noGrp="1"/>
          </p:cNvSpPr>
          <p:nvPr>
            <p:ph type="dt" sz="half" idx="10"/>
          </p:nvPr>
        </p:nvSpPr>
        <p:spPr/>
        <p:txBody>
          <a:bodyPr/>
          <a:lstStyle/>
          <a:p>
            <a:fld id="{7D990FF6-23F6-45DD-BE8A-3A46831CB4D4}" type="datetimeFigureOut">
              <a:rPr lang="ru-RU" smtClean="0"/>
              <a:t>27.12.2021</a:t>
            </a:fld>
            <a:endParaRPr lang="ru-RU"/>
          </a:p>
        </p:txBody>
      </p:sp>
      <p:sp>
        <p:nvSpPr>
          <p:cNvPr id="8" name="Нижний колонтитул 7">
            <a:extLst>
              <a:ext uri="{FF2B5EF4-FFF2-40B4-BE49-F238E27FC236}">
                <a16:creationId xmlns:a16="http://schemas.microsoft.com/office/drawing/2014/main" id="{0E1CBDD7-DE9C-4E58-89AC-5F8FF5BC1031}"/>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F03DF885-64B9-4ACE-ADE0-58CB5F0AA942}"/>
              </a:ext>
            </a:extLst>
          </p:cNvPr>
          <p:cNvSpPr>
            <a:spLocks noGrp="1"/>
          </p:cNvSpPr>
          <p:nvPr>
            <p:ph type="sldNum" sz="quarter" idx="12"/>
          </p:nvPr>
        </p:nvSpPr>
        <p:spPr/>
        <p:txBody>
          <a:bodyPr/>
          <a:lstStyle/>
          <a:p>
            <a:fld id="{00CDEED6-4FF2-4F7F-9E9D-8EB5AE39C899}" type="slidenum">
              <a:rPr lang="ru-RU" smtClean="0"/>
              <a:t>‹#›</a:t>
            </a:fld>
            <a:endParaRPr lang="ru-RU"/>
          </a:p>
        </p:txBody>
      </p:sp>
    </p:spTree>
    <p:extLst>
      <p:ext uri="{BB962C8B-B14F-4D97-AF65-F5344CB8AC3E}">
        <p14:creationId xmlns:p14="http://schemas.microsoft.com/office/powerpoint/2010/main" val="3263347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F43072-F482-400B-8206-EB56051266AE}"/>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2A67E720-14B2-4519-81CD-6AFBCEA1F5CD}"/>
              </a:ext>
            </a:extLst>
          </p:cNvPr>
          <p:cNvSpPr>
            <a:spLocks noGrp="1"/>
          </p:cNvSpPr>
          <p:nvPr>
            <p:ph type="dt" sz="half" idx="10"/>
          </p:nvPr>
        </p:nvSpPr>
        <p:spPr/>
        <p:txBody>
          <a:bodyPr/>
          <a:lstStyle/>
          <a:p>
            <a:fld id="{7D990FF6-23F6-45DD-BE8A-3A46831CB4D4}" type="datetimeFigureOut">
              <a:rPr lang="ru-RU" smtClean="0"/>
              <a:t>27.12.2021</a:t>
            </a:fld>
            <a:endParaRPr lang="ru-RU"/>
          </a:p>
        </p:txBody>
      </p:sp>
      <p:sp>
        <p:nvSpPr>
          <p:cNvPr id="4" name="Нижний колонтитул 3">
            <a:extLst>
              <a:ext uri="{FF2B5EF4-FFF2-40B4-BE49-F238E27FC236}">
                <a16:creationId xmlns:a16="http://schemas.microsoft.com/office/drawing/2014/main" id="{0381349F-444F-4E8C-96D5-329BE23C9F06}"/>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9FFE72F4-B681-4B5B-BF4A-94057BB83A31}"/>
              </a:ext>
            </a:extLst>
          </p:cNvPr>
          <p:cNvSpPr>
            <a:spLocks noGrp="1"/>
          </p:cNvSpPr>
          <p:nvPr>
            <p:ph type="sldNum" sz="quarter" idx="12"/>
          </p:nvPr>
        </p:nvSpPr>
        <p:spPr/>
        <p:txBody>
          <a:bodyPr/>
          <a:lstStyle/>
          <a:p>
            <a:fld id="{00CDEED6-4FF2-4F7F-9E9D-8EB5AE39C899}" type="slidenum">
              <a:rPr lang="ru-RU" smtClean="0"/>
              <a:t>‹#›</a:t>
            </a:fld>
            <a:endParaRPr lang="ru-RU"/>
          </a:p>
        </p:txBody>
      </p:sp>
    </p:spTree>
    <p:extLst>
      <p:ext uri="{BB962C8B-B14F-4D97-AF65-F5344CB8AC3E}">
        <p14:creationId xmlns:p14="http://schemas.microsoft.com/office/powerpoint/2010/main" val="3121867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024DE9C5-9B60-40C3-89FB-9E467EA12402}"/>
              </a:ext>
            </a:extLst>
          </p:cNvPr>
          <p:cNvSpPr>
            <a:spLocks noGrp="1"/>
          </p:cNvSpPr>
          <p:nvPr>
            <p:ph type="dt" sz="half" idx="10"/>
          </p:nvPr>
        </p:nvSpPr>
        <p:spPr/>
        <p:txBody>
          <a:bodyPr/>
          <a:lstStyle/>
          <a:p>
            <a:fld id="{7D990FF6-23F6-45DD-BE8A-3A46831CB4D4}" type="datetimeFigureOut">
              <a:rPr lang="ru-RU" smtClean="0"/>
              <a:t>27.12.2021</a:t>
            </a:fld>
            <a:endParaRPr lang="ru-RU"/>
          </a:p>
        </p:txBody>
      </p:sp>
      <p:sp>
        <p:nvSpPr>
          <p:cNvPr id="3" name="Нижний колонтитул 2">
            <a:extLst>
              <a:ext uri="{FF2B5EF4-FFF2-40B4-BE49-F238E27FC236}">
                <a16:creationId xmlns:a16="http://schemas.microsoft.com/office/drawing/2014/main" id="{B04F2CCC-09AA-41CC-A799-40ACC203816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49D3709A-297B-41A3-BB3E-049E79D7ED11}"/>
              </a:ext>
            </a:extLst>
          </p:cNvPr>
          <p:cNvSpPr>
            <a:spLocks noGrp="1"/>
          </p:cNvSpPr>
          <p:nvPr>
            <p:ph type="sldNum" sz="quarter" idx="12"/>
          </p:nvPr>
        </p:nvSpPr>
        <p:spPr/>
        <p:txBody>
          <a:bodyPr/>
          <a:lstStyle/>
          <a:p>
            <a:fld id="{00CDEED6-4FF2-4F7F-9E9D-8EB5AE39C899}" type="slidenum">
              <a:rPr lang="ru-RU" smtClean="0"/>
              <a:t>‹#›</a:t>
            </a:fld>
            <a:endParaRPr lang="ru-RU"/>
          </a:p>
        </p:txBody>
      </p:sp>
    </p:spTree>
    <p:extLst>
      <p:ext uri="{BB962C8B-B14F-4D97-AF65-F5344CB8AC3E}">
        <p14:creationId xmlns:p14="http://schemas.microsoft.com/office/powerpoint/2010/main" val="467353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95E836F-7842-44BA-BB1D-033C3EDBE42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21BB4B93-29C9-4FF8-935A-BC5D2FCA73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0D7ECE35-D369-4700-A7D7-EF2792AA1C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4DAFA55-7BB2-47F0-8B5B-EB23D1EE09C1}"/>
              </a:ext>
            </a:extLst>
          </p:cNvPr>
          <p:cNvSpPr>
            <a:spLocks noGrp="1"/>
          </p:cNvSpPr>
          <p:nvPr>
            <p:ph type="dt" sz="half" idx="10"/>
          </p:nvPr>
        </p:nvSpPr>
        <p:spPr/>
        <p:txBody>
          <a:bodyPr/>
          <a:lstStyle/>
          <a:p>
            <a:fld id="{7D990FF6-23F6-45DD-BE8A-3A46831CB4D4}" type="datetimeFigureOut">
              <a:rPr lang="ru-RU" smtClean="0"/>
              <a:t>27.12.2021</a:t>
            </a:fld>
            <a:endParaRPr lang="ru-RU"/>
          </a:p>
        </p:txBody>
      </p:sp>
      <p:sp>
        <p:nvSpPr>
          <p:cNvPr id="6" name="Нижний колонтитул 5">
            <a:extLst>
              <a:ext uri="{FF2B5EF4-FFF2-40B4-BE49-F238E27FC236}">
                <a16:creationId xmlns:a16="http://schemas.microsoft.com/office/drawing/2014/main" id="{55180677-9368-40D0-8037-5C3B40F82BE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C990478-4D07-4576-ADC1-0516749D6A42}"/>
              </a:ext>
            </a:extLst>
          </p:cNvPr>
          <p:cNvSpPr>
            <a:spLocks noGrp="1"/>
          </p:cNvSpPr>
          <p:nvPr>
            <p:ph type="sldNum" sz="quarter" idx="12"/>
          </p:nvPr>
        </p:nvSpPr>
        <p:spPr/>
        <p:txBody>
          <a:bodyPr/>
          <a:lstStyle/>
          <a:p>
            <a:fld id="{00CDEED6-4FF2-4F7F-9E9D-8EB5AE39C899}" type="slidenum">
              <a:rPr lang="ru-RU" smtClean="0"/>
              <a:t>‹#›</a:t>
            </a:fld>
            <a:endParaRPr lang="ru-RU"/>
          </a:p>
        </p:txBody>
      </p:sp>
    </p:spTree>
    <p:extLst>
      <p:ext uri="{BB962C8B-B14F-4D97-AF65-F5344CB8AC3E}">
        <p14:creationId xmlns:p14="http://schemas.microsoft.com/office/powerpoint/2010/main" val="766586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30353E-E1C8-427D-B7D2-D80D687D6DA6}"/>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44BE9865-E508-4549-A530-02F7EFAE7F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95BA4807-9A0C-4587-A120-1973E2409B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AFAB693-91B6-45C8-BA90-9BCA09122FAB}"/>
              </a:ext>
            </a:extLst>
          </p:cNvPr>
          <p:cNvSpPr>
            <a:spLocks noGrp="1"/>
          </p:cNvSpPr>
          <p:nvPr>
            <p:ph type="dt" sz="half" idx="10"/>
          </p:nvPr>
        </p:nvSpPr>
        <p:spPr/>
        <p:txBody>
          <a:bodyPr/>
          <a:lstStyle/>
          <a:p>
            <a:fld id="{7D990FF6-23F6-45DD-BE8A-3A46831CB4D4}" type="datetimeFigureOut">
              <a:rPr lang="ru-RU" smtClean="0"/>
              <a:t>27.12.2021</a:t>
            </a:fld>
            <a:endParaRPr lang="ru-RU"/>
          </a:p>
        </p:txBody>
      </p:sp>
      <p:sp>
        <p:nvSpPr>
          <p:cNvPr id="6" name="Нижний колонтитул 5">
            <a:extLst>
              <a:ext uri="{FF2B5EF4-FFF2-40B4-BE49-F238E27FC236}">
                <a16:creationId xmlns:a16="http://schemas.microsoft.com/office/drawing/2014/main" id="{35D220A8-2028-4A53-88DB-8A553C85D84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7A951EF-7421-4FC3-973D-6D9F898D16BC}"/>
              </a:ext>
            </a:extLst>
          </p:cNvPr>
          <p:cNvSpPr>
            <a:spLocks noGrp="1"/>
          </p:cNvSpPr>
          <p:nvPr>
            <p:ph type="sldNum" sz="quarter" idx="12"/>
          </p:nvPr>
        </p:nvSpPr>
        <p:spPr/>
        <p:txBody>
          <a:bodyPr/>
          <a:lstStyle/>
          <a:p>
            <a:fld id="{00CDEED6-4FF2-4F7F-9E9D-8EB5AE39C899}" type="slidenum">
              <a:rPr lang="ru-RU" smtClean="0"/>
              <a:t>‹#›</a:t>
            </a:fld>
            <a:endParaRPr lang="ru-RU"/>
          </a:p>
        </p:txBody>
      </p:sp>
    </p:spTree>
    <p:extLst>
      <p:ext uri="{BB962C8B-B14F-4D97-AF65-F5344CB8AC3E}">
        <p14:creationId xmlns:p14="http://schemas.microsoft.com/office/powerpoint/2010/main" val="3048080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F4E539-F85F-44B6-8CFA-298C7274DA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B00B0CFA-566C-4B4D-8101-9E125EDA7D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0E73139-7FF1-4BAC-B085-8D28457687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990FF6-23F6-45DD-BE8A-3A46831CB4D4}" type="datetimeFigureOut">
              <a:rPr lang="ru-RU" smtClean="0"/>
              <a:t>27.12.2021</a:t>
            </a:fld>
            <a:endParaRPr lang="ru-RU"/>
          </a:p>
        </p:txBody>
      </p:sp>
      <p:sp>
        <p:nvSpPr>
          <p:cNvPr id="5" name="Нижний колонтитул 4">
            <a:extLst>
              <a:ext uri="{FF2B5EF4-FFF2-40B4-BE49-F238E27FC236}">
                <a16:creationId xmlns:a16="http://schemas.microsoft.com/office/drawing/2014/main" id="{992042EA-1781-4F7C-97DC-1B7AB95F7B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ED37BDC9-EEFA-4E27-9E3C-F690C2FDC6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CDEED6-4FF2-4F7F-9E9D-8EB5AE39C899}" type="slidenum">
              <a:rPr lang="ru-RU" smtClean="0"/>
              <a:t>‹#›</a:t>
            </a:fld>
            <a:endParaRPr lang="ru-RU"/>
          </a:p>
        </p:txBody>
      </p:sp>
    </p:spTree>
    <p:extLst>
      <p:ext uri="{BB962C8B-B14F-4D97-AF65-F5344CB8AC3E}">
        <p14:creationId xmlns:p14="http://schemas.microsoft.com/office/powerpoint/2010/main" val="3372826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Группа 7">
            <a:extLst>
              <a:ext uri="{FF2B5EF4-FFF2-40B4-BE49-F238E27FC236}">
                <a16:creationId xmlns:a16="http://schemas.microsoft.com/office/drawing/2014/main" id="{B55586EF-8960-4926-8C15-9FE85BFEDC48}"/>
              </a:ext>
            </a:extLst>
          </p:cNvPr>
          <p:cNvGrpSpPr>
            <a:grpSpLocks/>
          </p:cNvGrpSpPr>
          <p:nvPr/>
        </p:nvGrpSpPr>
        <p:grpSpPr bwMode="auto">
          <a:xfrm>
            <a:off x="-1" y="7939"/>
            <a:ext cx="12191999" cy="1260475"/>
            <a:chOff x="0" y="8587"/>
            <a:chExt cx="9144000" cy="1260173"/>
          </a:xfrm>
        </p:grpSpPr>
        <p:grpSp>
          <p:nvGrpSpPr>
            <p:cNvPr id="3080" name="Группа 6">
              <a:extLst>
                <a:ext uri="{FF2B5EF4-FFF2-40B4-BE49-F238E27FC236}">
                  <a16:creationId xmlns:a16="http://schemas.microsoft.com/office/drawing/2014/main" id="{25466218-D294-46A6-80D1-162984F4EE3F}"/>
                </a:ext>
              </a:extLst>
            </p:cNvPr>
            <p:cNvGrpSpPr>
              <a:grpSpLocks/>
            </p:cNvGrpSpPr>
            <p:nvPr/>
          </p:nvGrpSpPr>
          <p:grpSpPr bwMode="auto">
            <a:xfrm>
              <a:off x="0" y="231145"/>
              <a:ext cx="9144000" cy="767907"/>
              <a:chOff x="0" y="0"/>
              <a:chExt cx="9144000" cy="767907"/>
            </a:xfrm>
          </p:grpSpPr>
          <p:sp>
            <p:nvSpPr>
              <p:cNvPr id="4" name="Прямоугольник 3">
                <a:extLst>
                  <a:ext uri="{FF2B5EF4-FFF2-40B4-BE49-F238E27FC236}">
                    <a16:creationId xmlns:a16="http://schemas.microsoft.com/office/drawing/2014/main" id="{C8BAE761-A685-4D53-91C8-46F317F04967}"/>
                  </a:ext>
                </a:extLst>
              </p:cNvPr>
              <p:cNvSpPr/>
              <p:nvPr/>
            </p:nvSpPr>
            <p:spPr>
              <a:xfrm rot="5400000">
                <a:off x="4187917" y="-4188278"/>
                <a:ext cx="768166" cy="9144000"/>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3083" name="Прямоугольник 4">
                <a:extLst>
                  <a:ext uri="{FF2B5EF4-FFF2-40B4-BE49-F238E27FC236}">
                    <a16:creationId xmlns:a16="http://schemas.microsoft.com/office/drawing/2014/main" id="{012478BB-823A-4983-A47C-A84780B3C9CF}"/>
                  </a:ext>
                </a:extLst>
              </p:cNvPr>
              <p:cNvSpPr>
                <a:spLocks noChangeArrowheads="1"/>
              </p:cNvSpPr>
              <p:nvPr/>
            </p:nvSpPr>
            <p:spPr bwMode="auto">
              <a:xfrm>
                <a:off x="0" y="29243"/>
                <a:ext cx="9144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1400" b="1" dirty="0">
                    <a:solidFill>
                      <a:schemeClr val="bg1"/>
                    </a:solidFill>
                    <a:latin typeface="Times New Roman" panose="02020603050405020304" pitchFamily="18" charset="0"/>
                    <a:cs typeface="Times New Roman" panose="02020603050405020304" pitchFamily="18" charset="0"/>
                  </a:rPr>
                  <a:t>Министерство образования и науки Челябинской области</a:t>
                </a:r>
              </a:p>
              <a:p>
                <a:pPr algn="ctr">
                  <a:spcBef>
                    <a:spcPct val="0"/>
                  </a:spcBef>
                  <a:buFontTx/>
                  <a:buNone/>
                </a:pPr>
                <a:r>
                  <a:rPr lang="ru-RU" altLang="ru-RU" sz="1400" b="1" dirty="0">
                    <a:solidFill>
                      <a:schemeClr val="bg1"/>
                    </a:solidFill>
                    <a:latin typeface="Times New Roman" panose="02020603050405020304" pitchFamily="18" charset="0"/>
                    <a:cs typeface="Times New Roman" panose="02020603050405020304" pitchFamily="18" charset="0"/>
                  </a:rPr>
                  <a:t> Государственное бюджетное профессиональное образовательное учреждение </a:t>
                </a:r>
              </a:p>
              <a:p>
                <a:pPr algn="ctr">
                  <a:spcBef>
                    <a:spcPct val="0"/>
                  </a:spcBef>
                  <a:buFontTx/>
                  <a:buNone/>
                </a:pPr>
                <a:r>
                  <a:rPr lang="ru-RU" altLang="ru-RU" sz="1400" b="1" dirty="0">
                    <a:solidFill>
                      <a:schemeClr val="bg1"/>
                    </a:solidFill>
                    <a:latin typeface="Times New Roman" panose="02020603050405020304" pitchFamily="18" charset="0"/>
                    <a:cs typeface="Times New Roman" panose="02020603050405020304" pitchFamily="18" charset="0"/>
                  </a:rPr>
                  <a:t>«Челябинский педагогический колледж № 1»</a:t>
                </a:r>
              </a:p>
            </p:txBody>
          </p:sp>
        </p:grpSp>
        <p:pic>
          <p:nvPicPr>
            <p:cNvPr id="3081" name="Picture 8" descr="C:\Users\user217-4\Desktop\РАБОТА\HTG Locker\Эмблема новая круглая.png">
              <a:extLst>
                <a:ext uri="{FF2B5EF4-FFF2-40B4-BE49-F238E27FC236}">
                  <a16:creationId xmlns:a16="http://schemas.microsoft.com/office/drawing/2014/main" id="{1C1C1660-BEA8-4726-93CB-8EFBC5A4D7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8587"/>
              <a:ext cx="1278409" cy="126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Прямоугольник 11">
            <a:extLst>
              <a:ext uri="{FF2B5EF4-FFF2-40B4-BE49-F238E27FC236}">
                <a16:creationId xmlns:a16="http://schemas.microsoft.com/office/drawing/2014/main" id="{AEB8E02B-F4D3-4F38-945F-B9CA2A395655}"/>
              </a:ext>
            </a:extLst>
          </p:cNvPr>
          <p:cNvSpPr/>
          <p:nvPr/>
        </p:nvSpPr>
        <p:spPr>
          <a:xfrm>
            <a:off x="143338" y="1374576"/>
            <a:ext cx="11908619" cy="3049141"/>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chemeClr val="tx1"/>
                </a:solidFill>
                <a:latin typeface="Times New Roman" pitchFamily="18" charset="0"/>
                <a:cs typeface="Times New Roman" pitchFamily="18" charset="0"/>
              </a:rPr>
              <a:t>Курсовая работа </a:t>
            </a:r>
          </a:p>
          <a:p>
            <a:pPr algn="ctr">
              <a:defRPr/>
            </a:pPr>
            <a:r>
              <a:rPr lang="ru-RU" sz="4000" b="1" dirty="0">
                <a:solidFill>
                  <a:schemeClr val="tx1"/>
                </a:solidFill>
                <a:latin typeface="Times New Roman" pitchFamily="18" charset="0"/>
                <a:cs typeface="Times New Roman" pitchFamily="18" charset="0"/>
              </a:rPr>
              <a:t>На тему:</a:t>
            </a:r>
          </a:p>
          <a:p>
            <a:pPr algn="ctr">
              <a:defRPr/>
            </a:pPr>
            <a:r>
              <a:rPr lang="ru-RU" sz="4000" b="1" dirty="0">
                <a:solidFill>
                  <a:schemeClr val="tx1"/>
                </a:solidFill>
                <a:latin typeface="Times New Roman" pitchFamily="18" charset="0"/>
                <a:cs typeface="Times New Roman" pitchFamily="18" charset="0"/>
              </a:rPr>
              <a:t>Методика обучения спринтерскому бегу обучающихся 5 класса на уроках физической культуры</a:t>
            </a:r>
          </a:p>
        </p:txBody>
      </p:sp>
      <p:sp>
        <p:nvSpPr>
          <p:cNvPr id="3078" name="TextBox 14">
            <a:extLst>
              <a:ext uri="{FF2B5EF4-FFF2-40B4-BE49-F238E27FC236}">
                <a16:creationId xmlns:a16="http://schemas.microsoft.com/office/drawing/2014/main" id="{CCE2C0C5-CE4C-4768-8B87-29E34F6474DE}"/>
              </a:ext>
            </a:extLst>
          </p:cNvPr>
          <p:cNvSpPr txBox="1">
            <a:spLocks noChangeArrowheads="1"/>
          </p:cNvSpPr>
          <p:nvPr/>
        </p:nvSpPr>
        <p:spPr bwMode="auto">
          <a:xfrm>
            <a:off x="6373041" y="4480450"/>
            <a:ext cx="5472112"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FontTx/>
              <a:buNone/>
            </a:pPr>
            <a:r>
              <a:rPr lang="ru-RU" altLang="ru-RU" sz="1400" b="1" dirty="0">
                <a:latin typeface="Times New Roman" panose="02020603050405020304" pitchFamily="18" charset="0"/>
                <a:cs typeface="Times New Roman" panose="02020603050405020304" pitchFamily="18" charset="0"/>
              </a:rPr>
              <a:t>Выполнила: </a:t>
            </a:r>
            <a:r>
              <a:rPr lang="ru-RU" altLang="ru-RU" sz="1400" dirty="0">
                <a:latin typeface="Times New Roman" panose="02020603050405020304" pitchFamily="18" charset="0"/>
                <a:cs typeface="Times New Roman" panose="02020603050405020304" pitchFamily="18" charset="0"/>
              </a:rPr>
              <a:t>студент 39 группы </a:t>
            </a:r>
          </a:p>
          <a:p>
            <a:pPr algn="r">
              <a:spcBef>
                <a:spcPct val="0"/>
              </a:spcBef>
              <a:buFontTx/>
              <a:buNone/>
            </a:pPr>
            <a:r>
              <a:rPr lang="ru-RU" altLang="ru-RU" sz="1400" dirty="0">
                <a:latin typeface="Times New Roman" panose="02020603050405020304" pitchFamily="18" charset="0"/>
                <a:cs typeface="Times New Roman" panose="02020603050405020304" pitchFamily="18" charset="0"/>
              </a:rPr>
              <a:t>Медведев Денис Валерьевич</a:t>
            </a:r>
          </a:p>
          <a:p>
            <a:pPr algn="r">
              <a:spcBef>
                <a:spcPct val="0"/>
              </a:spcBef>
              <a:buFontTx/>
              <a:buNone/>
            </a:pPr>
            <a:endParaRPr lang="ru-RU" altLang="ru-RU" sz="700" b="1" dirty="0">
              <a:latin typeface="Times New Roman" panose="02020603050405020304" pitchFamily="18" charset="0"/>
              <a:cs typeface="Times New Roman" panose="02020603050405020304" pitchFamily="18" charset="0"/>
            </a:endParaRPr>
          </a:p>
          <a:p>
            <a:pPr algn="r">
              <a:spcBef>
                <a:spcPct val="0"/>
              </a:spcBef>
              <a:buFontTx/>
              <a:buNone/>
            </a:pPr>
            <a:r>
              <a:rPr lang="ru-RU" altLang="ru-RU" sz="1400" b="1" dirty="0">
                <a:latin typeface="Times New Roman" panose="02020603050405020304" pitchFamily="18" charset="0"/>
                <a:cs typeface="Times New Roman" panose="02020603050405020304" pitchFamily="18" charset="0"/>
              </a:rPr>
              <a:t>Научный руководитель:</a:t>
            </a:r>
          </a:p>
          <a:p>
            <a:pPr algn="r">
              <a:spcBef>
                <a:spcPct val="0"/>
              </a:spcBef>
              <a:buFontTx/>
              <a:buNone/>
            </a:pPr>
            <a:r>
              <a:rPr lang="ru-RU" altLang="ru-RU" sz="1400" dirty="0" err="1">
                <a:latin typeface="Times New Roman" panose="02020603050405020304" pitchFamily="18" charset="0"/>
                <a:cs typeface="Times New Roman" panose="02020603050405020304" pitchFamily="18" charset="0"/>
              </a:rPr>
              <a:t>Сайбель</a:t>
            </a:r>
            <a:r>
              <a:rPr lang="ru-RU" altLang="ru-RU" sz="1400" dirty="0">
                <a:latin typeface="Times New Roman" panose="02020603050405020304" pitchFamily="18" charset="0"/>
                <a:cs typeface="Times New Roman" panose="02020603050405020304" pitchFamily="18" charset="0"/>
              </a:rPr>
              <a:t> Марина Николаевна, кандидат педагогических наук, доцент </a:t>
            </a:r>
          </a:p>
        </p:txBody>
      </p:sp>
      <p:sp>
        <p:nvSpPr>
          <p:cNvPr id="3079" name="TextBox 15">
            <a:extLst>
              <a:ext uri="{FF2B5EF4-FFF2-40B4-BE49-F238E27FC236}">
                <a16:creationId xmlns:a16="http://schemas.microsoft.com/office/drawing/2014/main" id="{F34B946A-B1E3-4633-A0D8-B237915F6970}"/>
              </a:ext>
            </a:extLst>
          </p:cNvPr>
          <p:cNvSpPr txBox="1">
            <a:spLocks noChangeArrowheads="1"/>
          </p:cNvSpPr>
          <p:nvPr/>
        </p:nvSpPr>
        <p:spPr bwMode="auto">
          <a:xfrm>
            <a:off x="1524000" y="6434139"/>
            <a:ext cx="9036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1400" dirty="0">
                <a:latin typeface="Times New Roman" panose="02020603050405020304" pitchFamily="18" charset="0"/>
                <a:cs typeface="Times New Roman" panose="02020603050405020304" pitchFamily="18" charset="0"/>
              </a:rPr>
              <a:t>Челябинск, 2021 г.</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37E1E06-4C86-4F57-BCDB-7ABD314E95AE}"/>
              </a:ext>
            </a:extLst>
          </p:cNvPr>
          <p:cNvSpPr/>
          <p:nvPr/>
        </p:nvSpPr>
        <p:spPr>
          <a:xfrm rot="5400000">
            <a:off x="8454297" y="3194843"/>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2" name="Номер слайда 1">
            <a:extLst>
              <a:ext uri="{FF2B5EF4-FFF2-40B4-BE49-F238E27FC236}">
                <a16:creationId xmlns:a16="http://schemas.microsoft.com/office/drawing/2014/main" id="{A68A8D14-67C0-4B32-89D5-105109C5E90E}"/>
              </a:ext>
            </a:extLst>
          </p:cNvPr>
          <p:cNvSpPr>
            <a:spLocks noGrp="1"/>
          </p:cNvSpPr>
          <p:nvPr>
            <p:ph type="sldNum" sz="quarter" idx="12"/>
          </p:nvPr>
        </p:nvSpPr>
        <p:spPr>
          <a:xfrm>
            <a:off x="10128251" y="6356351"/>
            <a:ext cx="468313"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D9543704-74E8-4F10-B5BE-C115E2FE42EF}" type="slidenum">
              <a:rPr lang="ru-RU" altLang="ru-RU" sz="1600">
                <a:latin typeface="Times New Roman" panose="02020603050405020304" pitchFamily="18" charset="0"/>
                <a:cs typeface="Times New Roman" panose="02020603050405020304" pitchFamily="18" charset="0"/>
              </a:rPr>
              <a:pPr algn="ctr">
                <a:spcBef>
                  <a:spcPct val="0"/>
                </a:spcBef>
                <a:buFontTx/>
                <a:buNone/>
              </a:pPr>
              <a:t>10</a:t>
            </a:fld>
            <a:endParaRPr lang="ru-RU" altLang="ru-RU" sz="160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1F012A45-011F-4177-AF52-BF3AF8C88B12}"/>
              </a:ext>
            </a:extLst>
          </p:cNvPr>
          <p:cNvSpPr/>
          <p:nvPr/>
        </p:nvSpPr>
        <p:spPr>
          <a:xfrm>
            <a:off x="743437" y="313605"/>
            <a:ext cx="9853127" cy="180020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2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2.2 Средства и методы обучения спринтерскому бегу на уроках физической культуры в 5 классе.</a:t>
            </a:r>
            <a:endParaRPr lang="ru-RU" altLang="ru-RU" sz="2400" b="1" dirty="0">
              <a:solidFill>
                <a:schemeClr val="tx1"/>
              </a:solidFill>
              <a:latin typeface="Times New Roman" panose="02020603050405020304" pitchFamily="18" charset="0"/>
              <a:cs typeface="Times New Roman" panose="02020603050405020304" pitchFamily="18" charset="0"/>
            </a:endParaRPr>
          </a:p>
          <a:p>
            <a:pPr algn="ctr">
              <a:defRPr/>
            </a:pPr>
            <a:r>
              <a:rPr lang="ru-RU" sz="4000" b="1" dirty="0">
                <a:solidFill>
                  <a:schemeClr val="tx1"/>
                </a:solidFill>
                <a:latin typeface="Times New Roman" pitchFamily="18" charset="0"/>
                <a:cs typeface="Times New Roman" pitchFamily="18" charset="0"/>
              </a:rPr>
              <a:t> </a:t>
            </a:r>
          </a:p>
        </p:txBody>
      </p:sp>
      <p:sp>
        <p:nvSpPr>
          <p:cNvPr id="7" name="Прямоугольник 6">
            <a:extLst>
              <a:ext uri="{FF2B5EF4-FFF2-40B4-BE49-F238E27FC236}">
                <a16:creationId xmlns:a16="http://schemas.microsoft.com/office/drawing/2014/main" id="{9F2B2752-1080-4DC8-B66C-EDDBAD05F0C6}"/>
              </a:ext>
            </a:extLst>
          </p:cNvPr>
          <p:cNvSpPr/>
          <p:nvPr/>
        </p:nvSpPr>
        <p:spPr>
          <a:xfrm>
            <a:off x="743437" y="2439599"/>
            <a:ext cx="9853127" cy="3956468"/>
          </a:xfrm>
          <a:prstGeom prst="rect">
            <a:avLst/>
          </a:prstGeom>
        </p:spPr>
        <p:txBody>
          <a:bodyPr wrap="square">
            <a:spAutoFit/>
          </a:bodyPr>
          <a:lstStyle/>
          <a:p>
            <a:pPr indent="450215" algn="just">
              <a:lnSpc>
                <a:spcPct val="150000"/>
              </a:lnSpc>
              <a:spcAft>
                <a:spcPts val="1000"/>
              </a:spcAft>
            </a:pPr>
            <a:r>
              <a:rPr lang="ru-RU" sz="2000" b="1" dirty="0">
                <a:solidFill>
                  <a:schemeClr val="tx1">
                    <a:lumMod val="85000"/>
                    <a:lumOff val="15000"/>
                  </a:schemeClr>
                </a:solidFill>
                <a:latin typeface="Times New Roman" panose="02020603050405020304" pitchFamily="18" charset="0"/>
                <a:cs typeface="Times New Roman" panose="02020603050405020304" pitchFamily="18" charset="0"/>
              </a:rPr>
              <a:t> </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Методика обучения спринтерскому бегу на уроках физической культуры в 5 классе представляет задачи и средства их решения, методы использования упражнений, способы организации занятия и выполнения упражнений, количество повторений упражнений, или их дозировку. При обучении и совершенствовании техники бега на короткие дистанции необходимы знания основных закономерностей формирования двигательных навыков [17]. Процесс овладения школьниками движениями проходит в три этапа:</a:t>
            </a:r>
          </a:p>
          <a:p>
            <a:pPr marL="342900" lvl="0" indent="-342900" algn="just">
              <a:lnSpc>
                <a:spcPct val="150000"/>
              </a:lnSpc>
              <a:buFont typeface="+mj-lt"/>
              <a:buAutoNum type="arabicPeriod"/>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Ознакомление с новым движением, формирование основ техники;</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mj-lt"/>
              <a:buAutoNum type="arabicPeriod"/>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Формирование двигательного умения;</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1000"/>
              </a:spcAft>
              <a:buFont typeface="+mj-lt"/>
              <a:buAutoNum type="arabicPeriod"/>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Формирование двигательного навыка.</a:t>
            </a:r>
            <a:endParaRPr lang="ru-RU" sz="2000" b="1"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37E1E06-4C86-4F57-BCDB-7ABD314E95AE}"/>
              </a:ext>
            </a:extLst>
          </p:cNvPr>
          <p:cNvSpPr/>
          <p:nvPr/>
        </p:nvSpPr>
        <p:spPr>
          <a:xfrm rot="5400000">
            <a:off x="8454297" y="3194843"/>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2" name="Номер слайда 1">
            <a:extLst>
              <a:ext uri="{FF2B5EF4-FFF2-40B4-BE49-F238E27FC236}">
                <a16:creationId xmlns:a16="http://schemas.microsoft.com/office/drawing/2014/main" id="{A68A8D14-67C0-4B32-89D5-105109C5E90E}"/>
              </a:ext>
            </a:extLst>
          </p:cNvPr>
          <p:cNvSpPr>
            <a:spLocks noGrp="1"/>
          </p:cNvSpPr>
          <p:nvPr>
            <p:ph type="sldNum" sz="quarter" idx="12"/>
          </p:nvPr>
        </p:nvSpPr>
        <p:spPr>
          <a:xfrm>
            <a:off x="10128251" y="6356351"/>
            <a:ext cx="468313"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D9543704-74E8-4F10-B5BE-C115E2FE42EF}" type="slidenum">
              <a:rPr lang="ru-RU" altLang="ru-RU" sz="1600">
                <a:latin typeface="Times New Roman" panose="02020603050405020304" pitchFamily="18" charset="0"/>
                <a:cs typeface="Times New Roman" panose="02020603050405020304" pitchFamily="18" charset="0"/>
              </a:rPr>
              <a:pPr algn="ctr">
                <a:spcBef>
                  <a:spcPct val="0"/>
                </a:spcBef>
                <a:buFontTx/>
                <a:buNone/>
              </a:pPr>
              <a:t>11</a:t>
            </a:fld>
            <a:endParaRPr lang="ru-RU" altLang="ru-RU" sz="1600" dirty="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1F012A45-011F-4177-AF52-BF3AF8C88B12}"/>
              </a:ext>
            </a:extLst>
          </p:cNvPr>
          <p:cNvSpPr/>
          <p:nvPr/>
        </p:nvSpPr>
        <p:spPr>
          <a:xfrm>
            <a:off x="743437" y="313605"/>
            <a:ext cx="9853127" cy="180020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2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2.3 Критерии оценивания обучения спринтерскому бегу.</a:t>
            </a:r>
          </a:p>
          <a:p>
            <a:pPr>
              <a:defRPr/>
            </a:pPr>
            <a:r>
              <a:rPr lang="ru-RU" sz="2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4000" b="1" dirty="0">
              <a:solidFill>
                <a:schemeClr val="tx1"/>
              </a:solidFill>
              <a:latin typeface="Times New Roman" pitchFamily="18" charset="0"/>
              <a:cs typeface="Times New Roman" pitchFamily="18" charset="0"/>
            </a:endParaRPr>
          </a:p>
        </p:txBody>
      </p:sp>
      <p:sp>
        <p:nvSpPr>
          <p:cNvPr id="7" name="Прямоугольник 6">
            <a:extLst>
              <a:ext uri="{FF2B5EF4-FFF2-40B4-BE49-F238E27FC236}">
                <a16:creationId xmlns:a16="http://schemas.microsoft.com/office/drawing/2014/main" id="{9F2B2752-1080-4DC8-B66C-EDDBAD05F0C6}"/>
              </a:ext>
            </a:extLst>
          </p:cNvPr>
          <p:cNvSpPr/>
          <p:nvPr/>
        </p:nvSpPr>
        <p:spPr>
          <a:xfrm>
            <a:off x="743437" y="2439599"/>
            <a:ext cx="9853127" cy="1042401"/>
          </a:xfrm>
          <a:prstGeom prst="rect">
            <a:avLst/>
          </a:prstGeom>
        </p:spPr>
        <p:txBody>
          <a:bodyPr wrap="square">
            <a:spAutoFit/>
          </a:bodyPr>
          <a:lstStyle/>
          <a:p>
            <a:pPr indent="450215" algn="just">
              <a:lnSpc>
                <a:spcPct val="150000"/>
              </a:lnSpc>
              <a:spcAft>
                <a:spcPts val="10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Таблица 1 – Ошибки в технике спринтерского бега у обучающихся 5 класса.</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1000"/>
              </a:spcAft>
            </a:pPr>
            <a:r>
              <a:rPr lang="ru-RU" sz="2000" b="1" dirty="0">
                <a:solidFill>
                  <a:schemeClr val="tx1">
                    <a:lumMod val="85000"/>
                    <a:lumOff val="15000"/>
                  </a:schemeClr>
                </a:solidFill>
                <a:latin typeface="Times New Roman" panose="02020603050405020304" pitchFamily="18" charset="0"/>
                <a:cs typeface="Times New Roman" panose="02020603050405020304" pitchFamily="18" charset="0"/>
              </a:rPr>
              <a:t> </a:t>
            </a:r>
          </a:p>
        </p:txBody>
      </p:sp>
      <p:graphicFrame>
        <p:nvGraphicFramePr>
          <p:cNvPr id="5" name="Таблица 4">
            <a:extLst>
              <a:ext uri="{FF2B5EF4-FFF2-40B4-BE49-F238E27FC236}">
                <a16:creationId xmlns:a16="http://schemas.microsoft.com/office/drawing/2014/main" id="{7B8BE364-2B20-4C83-95AA-D1594DD4CCBE}"/>
              </a:ext>
            </a:extLst>
          </p:cNvPr>
          <p:cNvGraphicFramePr>
            <a:graphicFrameLocks noGrp="1"/>
          </p:cNvGraphicFramePr>
          <p:nvPr>
            <p:extLst>
              <p:ext uri="{D42A27DB-BD31-4B8C-83A1-F6EECF244321}">
                <p14:modId xmlns:p14="http://schemas.microsoft.com/office/powerpoint/2010/main" val="2782101762"/>
              </p:ext>
            </p:extLst>
          </p:nvPr>
        </p:nvGraphicFramePr>
        <p:xfrm>
          <a:off x="743437" y="3206526"/>
          <a:ext cx="9853127" cy="3149825"/>
        </p:xfrm>
        <a:graphic>
          <a:graphicData uri="http://schemas.openxmlformats.org/drawingml/2006/table">
            <a:tbl>
              <a:tblPr firstRow="1" firstCol="1" bandRow="1">
                <a:tableStyleId>{5940675A-B579-460E-94D1-54222C63F5DA}</a:tableStyleId>
              </a:tblPr>
              <a:tblGrid>
                <a:gridCol w="3544851">
                  <a:extLst>
                    <a:ext uri="{9D8B030D-6E8A-4147-A177-3AD203B41FA5}">
                      <a16:colId xmlns:a16="http://schemas.microsoft.com/office/drawing/2014/main" val="3829808290"/>
                    </a:ext>
                  </a:extLst>
                </a:gridCol>
                <a:gridCol w="6308276">
                  <a:extLst>
                    <a:ext uri="{9D8B030D-6E8A-4147-A177-3AD203B41FA5}">
                      <a16:colId xmlns:a16="http://schemas.microsoft.com/office/drawing/2014/main" val="1409481478"/>
                    </a:ext>
                  </a:extLst>
                </a:gridCol>
              </a:tblGrid>
              <a:tr h="420294">
                <a:tc>
                  <a:txBody>
                    <a:bodyPr/>
                    <a:lstStyle/>
                    <a:p>
                      <a:pPr algn="just">
                        <a:lnSpc>
                          <a:spcPct val="150000"/>
                        </a:lnSpc>
                        <a:spcAft>
                          <a:spcPts val="1000"/>
                        </a:spcAft>
                      </a:pPr>
                      <a:r>
                        <a:rPr lang="ru-RU" sz="1400" dirty="0">
                          <a:effectLst/>
                        </a:rPr>
                        <a:t>Ошибки</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400" dirty="0">
                          <a:effectLst/>
                        </a:rPr>
                        <a:t>Их устранение</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52240559"/>
                  </a:ext>
                </a:extLst>
              </a:tr>
              <a:tr h="1565658">
                <a:tc>
                  <a:txBody>
                    <a:bodyPr/>
                    <a:lstStyle/>
                    <a:p>
                      <a:pPr indent="450215" algn="just">
                        <a:lnSpc>
                          <a:spcPct val="150000"/>
                        </a:lnSpc>
                        <a:spcAft>
                          <a:spcPts val="1000"/>
                        </a:spcAft>
                      </a:pPr>
                      <a:r>
                        <a:rPr lang="ru-RU" sz="1600" dirty="0">
                          <a:effectLst/>
                        </a:rPr>
                        <a:t>1. Недостаточный вынос бедра маховой ноги вперед вверх, отсутствие активного передвижение таза вперед.</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indent="450215" algn="just">
                        <a:lnSpc>
                          <a:spcPct val="150000"/>
                        </a:lnSpc>
                        <a:spcAft>
                          <a:spcPts val="1000"/>
                        </a:spcAft>
                      </a:pPr>
                      <a:r>
                        <a:rPr lang="ru-RU" sz="1600" dirty="0">
                          <a:effectLst/>
                        </a:rPr>
                        <a:t>Для устранения данного недостатка рекомендуются упражнения для развития силы соответствующих мышечных групп: подъем бедра с отягощением, бег с высоким подниманием бедра с манжетами и без них с различной частотой и амплитудой движения, бег в упоре и др.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6919469"/>
                  </a:ext>
                </a:extLst>
              </a:tr>
              <a:tr h="1163873">
                <a:tc>
                  <a:txBody>
                    <a:bodyPr/>
                    <a:lstStyle/>
                    <a:p>
                      <a:pPr indent="450215" algn="just">
                        <a:lnSpc>
                          <a:spcPct val="150000"/>
                        </a:lnSpc>
                        <a:spcAft>
                          <a:spcPts val="1000"/>
                        </a:spcAft>
                      </a:pPr>
                      <a:r>
                        <a:rPr lang="ru-RU" sz="1600" dirty="0">
                          <a:effectLst/>
                        </a:rPr>
                        <a:t>2. Неправильная постановка стоп. Стопы в разные стороны.</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indent="450215" algn="just">
                        <a:lnSpc>
                          <a:spcPct val="150000"/>
                        </a:lnSpc>
                        <a:spcAft>
                          <a:spcPts val="1000"/>
                        </a:spcAft>
                      </a:pPr>
                      <a:r>
                        <a:rPr lang="ru-RU" sz="1600" dirty="0">
                          <a:effectLst/>
                        </a:rPr>
                        <a:t> Бег по прямой линии с точной постановкой стоп 50-100 м; бег в коридоре с натянутыми на уровне плеч бегуна веревками 30-40 м. Упражнения выполняются в среднем, а затем в быстром темпе.</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96003050"/>
                  </a:ext>
                </a:extLst>
              </a:tr>
            </a:tbl>
          </a:graphicData>
        </a:graphic>
      </p:graphicFrame>
    </p:spTree>
    <p:extLst>
      <p:ext uri="{BB962C8B-B14F-4D97-AF65-F5344CB8AC3E}">
        <p14:creationId xmlns:p14="http://schemas.microsoft.com/office/powerpoint/2010/main" val="3876452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37E1E06-4C86-4F57-BCDB-7ABD314E95AE}"/>
              </a:ext>
            </a:extLst>
          </p:cNvPr>
          <p:cNvSpPr/>
          <p:nvPr/>
        </p:nvSpPr>
        <p:spPr>
          <a:xfrm rot="5400000">
            <a:off x="8454297" y="3194843"/>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2" name="Номер слайда 1">
            <a:extLst>
              <a:ext uri="{FF2B5EF4-FFF2-40B4-BE49-F238E27FC236}">
                <a16:creationId xmlns:a16="http://schemas.microsoft.com/office/drawing/2014/main" id="{A68A8D14-67C0-4B32-89D5-105109C5E90E}"/>
              </a:ext>
            </a:extLst>
          </p:cNvPr>
          <p:cNvSpPr>
            <a:spLocks noGrp="1"/>
          </p:cNvSpPr>
          <p:nvPr>
            <p:ph type="sldNum" sz="quarter" idx="12"/>
          </p:nvPr>
        </p:nvSpPr>
        <p:spPr>
          <a:xfrm>
            <a:off x="7788050" y="6263044"/>
            <a:ext cx="2743200"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D9543704-74E8-4F10-B5BE-C115E2FE42EF}" type="slidenum">
              <a:rPr lang="ru-RU" altLang="ru-RU" sz="1600">
                <a:latin typeface="Times New Roman" panose="02020603050405020304" pitchFamily="18" charset="0"/>
                <a:cs typeface="Times New Roman" panose="02020603050405020304" pitchFamily="18" charset="0"/>
              </a:rPr>
              <a:pPr algn="ctr">
                <a:spcBef>
                  <a:spcPct val="0"/>
                </a:spcBef>
                <a:buFontTx/>
                <a:buNone/>
              </a:pPr>
              <a:t>12</a:t>
            </a:fld>
            <a:endParaRPr lang="ru-RU" altLang="ru-RU" sz="160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1F012A45-011F-4177-AF52-BF3AF8C88B12}"/>
              </a:ext>
            </a:extLst>
          </p:cNvPr>
          <p:cNvSpPr/>
          <p:nvPr/>
        </p:nvSpPr>
        <p:spPr>
          <a:xfrm>
            <a:off x="678123" y="341597"/>
            <a:ext cx="9853127" cy="180020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defRPr/>
            </a:pPr>
            <a:r>
              <a:rPr lang="ru-RU"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Таблица 2 – Критерии оценивания скоростного бега на 30 метров у обучающихся 5 класса</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a:defRPr/>
            </a:pPr>
            <a:endParaRPr lang="ru-RU" sz="2400" b="1" dirty="0">
              <a:effectLst/>
              <a:latin typeface="Times New Roman" panose="02020603050405020304" pitchFamily="18" charset="0"/>
              <a:ea typeface="Calibri" panose="020F0502020204030204" pitchFamily="34" charset="0"/>
              <a:cs typeface="Times New Roman" panose="02020603050405020304" pitchFamily="18" charset="0"/>
            </a:endParaRPr>
          </a:p>
          <a:p>
            <a:pPr>
              <a:defRPr/>
            </a:pPr>
            <a:endParaRPr lang="ru-RU" altLang="ru-RU" sz="2400" b="1" dirty="0">
              <a:solidFill>
                <a:schemeClr val="tx1"/>
              </a:solidFill>
              <a:latin typeface="Times New Roman" panose="02020603050405020304" pitchFamily="18" charset="0"/>
              <a:cs typeface="Times New Roman" panose="02020603050405020304" pitchFamily="18" charset="0"/>
            </a:endParaRPr>
          </a:p>
          <a:p>
            <a:pPr>
              <a:defRPr/>
            </a:pPr>
            <a:r>
              <a:rPr lang="ru-RU" sz="4000" b="1" dirty="0">
                <a:solidFill>
                  <a:schemeClr val="tx1"/>
                </a:solidFill>
                <a:latin typeface="Times New Roman" pitchFamily="18" charset="0"/>
                <a:cs typeface="Times New Roman" pitchFamily="18" charset="0"/>
              </a:rPr>
              <a:t> </a:t>
            </a:r>
          </a:p>
        </p:txBody>
      </p:sp>
      <p:graphicFrame>
        <p:nvGraphicFramePr>
          <p:cNvPr id="5" name="Таблица 4">
            <a:extLst>
              <a:ext uri="{FF2B5EF4-FFF2-40B4-BE49-F238E27FC236}">
                <a16:creationId xmlns:a16="http://schemas.microsoft.com/office/drawing/2014/main" id="{60764CBF-13A5-4DD6-93B2-5B0CBE78CDA0}"/>
              </a:ext>
            </a:extLst>
          </p:cNvPr>
          <p:cNvGraphicFramePr>
            <a:graphicFrameLocks noGrp="1"/>
          </p:cNvGraphicFramePr>
          <p:nvPr>
            <p:extLst>
              <p:ext uri="{D42A27DB-BD31-4B8C-83A1-F6EECF244321}">
                <p14:modId xmlns:p14="http://schemas.microsoft.com/office/powerpoint/2010/main" val="2729476734"/>
              </p:ext>
            </p:extLst>
          </p:nvPr>
        </p:nvGraphicFramePr>
        <p:xfrm>
          <a:off x="678123" y="2599419"/>
          <a:ext cx="9853127" cy="3036271"/>
        </p:xfrm>
        <a:graphic>
          <a:graphicData uri="http://schemas.openxmlformats.org/drawingml/2006/table">
            <a:tbl>
              <a:tblPr firstRow="1" firstCol="1" bandRow="1">
                <a:tableStyleId>{21E4AEA4-8DFA-4A89-87EB-49C32662AFE0}</a:tableStyleId>
              </a:tblPr>
              <a:tblGrid>
                <a:gridCol w="1571608">
                  <a:extLst>
                    <a:ext uri="{9D8B030D-6E8A-4147-A177-3AD203B41FA5}">
                      <a16:colId xmlns:a16="http://schemas.microsoft.com/office/drawing/2014/main" val="3858158674"/>
                    </a:ext>
                  </a:extLst>
                </a:gridCol>
                <a:gridCol w="1319949">
                  <a:extLst>
                    <a:ext uri="{9D8B030D-6E8A-4147-A177-3AD203B41FA5}">
                      <a16:colId xmlns:a16="http://schemas.microsoft.com/office/drawing/2014/main" val="3421685276"/>
                    </a:ext>
                  </a:extLst>
                </a:gridCol>
                <a:gridCol w="1319949">
                  <a:extLst>
                    <a:ext uri="{9D8B030D-6E8A-4147-A177-3AD203B41FA5}">
                      <a16:colId xmlns:a16="http://schemas.microsoft.com/office/drawing/2014/main" val="76338911"/>
                    </a:ext>
                  </a:extLst>
                </a:gridCol>
                <a:gridCol w="1332077">
                  <a:extLst>
                    <a:ext uri="{9D8B030D-6E8A-4147-A177-3AD203B41FA5}">
                      <a16:colId xmlns:a16="http://schemas.microsoft.com/office/drawing/2014/main" val="4207804618"/>
                    </a:ext>
                  </a:extLst>
                </a:gridCol>
                <a:gridCol w="1587780">
                  <a:extLst>
                    <a:ext uri="{9D8B030D-6E8A-4147-A177-3AD203B41FA5}">
                      <a16:colId xmlns:a16="http://schemas.microsoft.com/office/drawing/2014/main" val="2075082126"/>
                    </a:ext>
                  </a:extLst>
                </a:gridCol>
                <a:gridCol w="1587780">
                  <a:extLst>
                    <a:ext uri="{9D8B030D-6E8A-4147-A177-3AD203B41FA5}">
                      <a16:colId xmlns:a16="http://schemas.microsoft.com/office/drawing/2014/main" val="78749418"/>
                    </a:ext>
                  </a:extLst>
                </a:gridCol>
                <a:gridCol w="1133984">
                  <a:extLst>
                    <a:ext uri="{9D8B030D-6E8A-4147-A177-3AD203B41FA5}">
                      <a16:colId xmlns:a16="http://schemas.microsoft.com/office/drawing/2014/main" val="2370257248"/>
                    </a:ext>
                  </a:extLst>
                </a:gridCol>
              </a:tblGrid>
              <a:tr h="574847">
                <a:tc rowSpan="3">
                  <a:txBody>
                    <a:bodyPr/>
                    <a:lstStyle/>
                    <a:p>
                      <a:pPr algn="ctr">
                        <a:lnSpc>
                          <a:spcPct val="150000"/>
                        </a:lnSpc>
                        <a:spcAft>
                          <a:spcPts val="1000"/>
                        </a:spcAft>
                      </a:pPr>
                      <a:r>
                        <a:rPr lang="ru-RU" sz="1800" dirty="0">
                          <a:effectLst/>
                        </a:rPr>
                        <a:t>Контрольное упражнение</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B40000"/>
                    </a:solidFill>
                  </a:tcPr>
                </a:tc>
                <a:tc gridSpan="3">
                  <a:txBody>
                    <a:bodyPr/>
                    <a:lstStyle/>
                    <a:p>
                      <a:pPr algn="ctr">
                        <a:lnSpc>
                          <a:spcPct val="150000"/>
                        </a:lnSpc>
                        <a:spcAft>
                          <a:spcPts val="1000"/>
                        </a:spcAft>
                      </a:pPr>
                      <a:r>
                        <a:rPr lang="ru-RU" sz="1800" dirty="0">
                          <a:effectLst/>
                        </a:rPr>
                        <a:t>Мальчики</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B40000"/>
                    </a:solidFill>
                  </a:tcPr>
                </a:tc>
                <a:tc hMerge="1">
                  <a:txBody>
                    <a:bodyPr/>
                    <a:lstStyle/>
                    <a:p>
                      <a:endParaRPr lang="ru-RU"/>
                    </a:p>
                  </a:txBody>
                  <a:tcPr/>
                </a:tc>
                <a:tc hMerge="1">
                  <a:txBody>
                    <a:bodyPr/>
                    <a:lstStyle/>
                    <a:p>
                      <a:endParaRPr lang="ru-RU"/>
                    </a:p>
                  </a:txBody>
                  <a:tcPr/>
                </a:tc>
                <a:tc gridSpan="3">
                  <a:txBody>
                    <a:bodyPr/>
                    <a:lstStyle/>
                    <a:p>
                      <a:pPr algn="ctr">
                        <a:lnSpc>
                          <a:spcPct val="150000"/>
                        </a:lnSpc>
                        <a:spcAft>
                          <a:spcPts val="1000"/>
                        </a:spcAft>
                      </a:pPr>
                      <a:r>
                        <a:rPr lang="ru-RU" sz="1800" dirty="0">
                          <a:effectLst/>
                        </a:rPr>
                        <a:t>Девочки</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B40000"/>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85564892"/>
                  </a:ext>
                </a:extLst>
              </a:tr>
              <a:tr h="574847">
                <a:tc vMerge="1">
                  <a:txBody>
                    <a:bodyPr/>
                    <a:lstStyle/>
                    <a:p>
                      <a:endParaRPr lang="ru-RU"/>
                    </a:p>
                  </a:txBody>
                  <a:tcPr/>
                </a:tc>
                <a:tc gridSpan="3">
                  <a:txBody>
                    <a:bodyPr/>
                    <a:lstStyle/>
                    <a:p>
                      <a:pPr algn="ctr">
                        <a:lnSpc>
                          <a:spcPct val="150000"/>
                        </a:lnSpc>
                        <a:spcAft>
                          <a:spcPts val="1000"/>
                        </a:spcAft>
                      </a:pPr>
                      <a:r>
                        <a:rPr lang="ru-RU" sz="1800" dirty="0">
                          <a:effectLst/>
                        </a:rPr>
                        <a:t>оценка, балл</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ru-RU"/>
                    </a:p>
                  </a:txBody>
                  <a:tcPr/>
                </a:tc>
                <a:tc hMerge="1">
                  <a:txBody>
                    <a:bodyPr/>
                    <a:lstStyle/>
                    <a:p>
                      <a:endParaRPr lang="ru-RU"/>
                    </a:p>
                  </a:txBody>
                  <a:tcPr/>
                </a:tc>
                <a:tc gridSpan="3">
                  <a:txBody>
                    <a:bodyPr/>
                    <a:lstStyle/>
                    <a:p>
                      <a:pPr algn="ctr">
                        <a:lnSpc>
                          <a:spcPct val="150000"/>
                        </a:lnSpc>
                        <a:spcAft>
                          <a:spcPts val="1000"/>
                        </a:spcAft>
                      </a:pPr>
                      <a:r>
                        <a:rPr lang="ru-RU" sz="1800">
                          <a:effectLst/>
                        </a:rPr>
                        <a:t>оценка, балл</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852089798"/>
                  </a:ext>
                </a:extLst>
              </a:tr>
              <a:tr h="574847">
                <a:tc vMerge="1">
                  <a:txBody>
                    <a:bodyPr/>
                    <a:lstStyle/>
                    <a:p>
                      <a:endParaRPr lang="ru-RU"/>
                    </a:p>
                  </a:txBody>
                  <a:tcPr/>
                </a:tc>
                <a:tc>
                  <a:txBody>
                    <a:bodyPr/>
                    <a:lstStyle/>
                    <a:p>
                      <a:pPr algn="ctr">
                        <a:lnSpc>
                          <a:spcPct val="150000"/>
                        </a:lnSpc>
                        <a:spcAft>
                          <a:spcPts val="1000"/>
                        </a:spcAft>
                      </a:pPr>
                      <a:r>
                        <a:rPr lang="ru-RU" sz="1800">
                          <a:effectLst/>
                        </a:rPr>
                        <a:t>5</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ru-RU" sz="1800" dirty="0">
                          <a:effectLst/>
                        </a:rPr>
                        <a:t>4</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ru-RU" sz="1800">
                          <a:effectLst/>
                        </a:rPr>
                        <a:t>3</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ru-RU" sz="1800">
                          <a:effectLst/>
                        </a:rPr>
                        <a:t>5</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ru-RU" sz="1800">
                          <a:effectLst/>
                        </a:rPr>
                        <a:t>4</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ru-RU" sz="1800">
                          <a:effectLst/>
                        </a:rPr>
                        <a:t>3</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31719282"/>
                  </a:ext>
                </a:extLst>
              </a:tr>
              <a:tr h="1311730">
                <a:tc>
                  <a:txBody>
                    <a:bodyPr/>
                    <a:lstStyle/>
                    <a:p>
                      <a:pPr algn="ctr">
                        <a:lnSpc>
                          <a:spcPct val="115000"/>
                        </a:lnSpc>
                        <a:spcAft>
                          <a:spcPts val="1000"/>
                        </a:spcAft>
                      </a:pPr>
                      <a:r>
                        <a:rPr lang="ru-RU" sz="1800" dirty="0">
                          <a:effectLst/>
                        </a:rPr>
                        <a:t>Бег 30 м. с высокого старта</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B40000"/>
                    </a:solidFill>
                  </a:tcPr>
                </a:tc>
                <a:tc>
                  <a:txBody>
                    <a:bodyPr/>
                    <a:lstStyle/>
                    <a:p>
                      <a:pPr algn="ctr">
                        <a:lnSpc>
                          <a:spcPct val="150000"/>
                        </a:lnSpc>
                        <a:spcAft>
                          <a:spcPts val="1000"/>
                        </a:spcAft>
                      </a:pPr>
                      <a:r>
                        <a:rPr lang="ru-RU" sz="1800" dirty="0">
                          <a:effectLst/>
                        </a:rPr>
                        <a:t>5.7</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ru-RU" sz="1800">
                          <a:effectLst/>
                        </a:rPr>
                        <a:t>6.0</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ru-RU" sz="1800" dirty="0">
                          <a:effectLst/>
                        </a:rPr>
                        <a:t>6.5</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ru-RU" sz="1800" dirty="0">
                          <a:effectLst/>
                        </a:rPr>
                        <a:t>5.9</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ru-RU" sz="1800" dirty="0">
                          <a:effectLst/>
                        </a:rPr>
                        <a:t>6.2</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000"/>
                        </a:spcAft>
                      </a:pPr>
                      <a:r>
                        <a:rPr lang="ru-RU" sz="1800" dirty="0">
                          <a:effectLst/>
                        </a:rPr>
                        <a:t>6.6</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02844418"/>
                  </a:ext>
                </a:extLst>
              </a:tr>
            </a:tbl>
          </a:graphicData>
        </a:graphic>
      </p:graphicFrame>
    </p:spTree>
    <p:extLst>
      <p:ext uri="{BB962C8B-B14F-4D97-AF65-F5344CB8AC3E}">
        <p14:creationId xmlns:p14="http://schemas.microsoft.com/office/powerpoint/2010/main" val="2701241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37E1E06-4C86-4F57-BCDB-7ABD314E95AE}"/>
              </a:ext>
            </a:extLst>
          </p:cNvPr>
          <p:cNvSpPr/>
          <p:nvPr/>
        </p:nvSpPr>
        <p:spPr>
          <a:xfrm rot="5400000">
            <a:off x="8454297" y="3194843"/>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2" name="Номер слайда 1">
            <a:extLst>
              <a:ext uri="{FF2B5EF4-FFF2-40B4-BE49-F238E27FC236}">
                <a16:creationId xmlns:a16="http://schemas.microsoft.com/office/drawing/2014/main" id="{A68A8D14-67C0-4B32-89D5-105109C5E90E}"/>
              </a:ext>
            </a:extLst>
          </p:cNvPr>
          <p:cNvSpPr>
            <a:spLocks noGrp="1"/>
          </p:cNvSpPr>
          <p:nvPr>
            <p:ph type="sldNum" sz="quarter" idx="12"/>
          </p:nvPr>
        </p:nvSpPr>
        <p:spPr>
          <a:xfrm>
            <a:off x="7853364" y="6361832"/>
            <a:ext cx="2743200"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D9543704-74E8-4F10-B5BE-C115E2FE42EF}" type="slidenum">
              <a:rPr lang="ru-RU" altLang="ru-RU" sz="1600">
                <a:latin typeface="Times New Roman" panose="02020603050405020304" pitchFamily="18" charset="0"/>
                <a:cs typeface="Times New Roman" panose="02020603050405020304" pitchFamily="18" charset="0"/>
              </a:rPr>
              <a:pPr algn="ctr">
                <a:spcBef>
                  <a:spcPct val="0"/>
                </a:spcBef>
                <a:buFontTx/>
                <a:buNone/>
              </a:pPr>
              <a:t>13</a:t>
            </a:fld>
            <a:endParaRPr lang="ru-RU" altLang="ru-RU" sz="160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1F012A45-011F-4177-AF52-BF3AF8C88B12}"/>
              </a:ext>
            </a:extLst>
          </p:cNvPr>
          <p:cNvSpPr/>
          <p:nvPr/>
        </p:nvSpPr>
        <p:spPr>
          <a:xfrm>
            <a:off x="743437" y="313605"/>
            <a:ext cx="9853127" cy="180020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2400" b="1" dirty="0">
                <a:solidFill>
                  <a:srgbClr val="0C0D0D"/>
                </a:solidFill>
                <a:effectLst/>
                <a:latin typeface="Times New Roman" panose="02020603050405020304" pitchFamily="18" charset="0"/>
                <a:ea typeface="Calibri" panose="020F0502020204030204" pitchFamily="34" charset="0"/>
                <a:cs typeface="Times New Roman" panose="02020603050405020304" pitchFamily="18" charset="0"/>
              </a:rPr>
              <a:t>При беге по дистанции критерии оценивания будут следующими (таблица 3):</a:t>
            </a:r>
            <a:endParaRPr lang="ru-RU" sz="2400" b="1" dirty="0">
              <a:effectLst/>
              <a:latin typeface="Times New Roman" panose="02020603050405020304" pitchFamily="18" charset="0"/>
              <a:ea typeface="Calibri" panose="020F0502020204030204" pitchFamily="34" charset="0"/>
              <a:cs typeface="Times New Roman" panose="02020603050405020304" pitchFamily="18" charset="0"/>
            </a:endParaRPr>
          </a:p>
          <a:p>
            <a:pPr>
              <a:defRPr/>
            </a:pPr>
            <a:endParaRPr lang="ru-RU" altLang="ru-RU" sz="2400" b="1" dirty="0">
              <a:solidFill>
                <a:schemeClr val="tx1"/>
              </a:solidFill>
              <a:latin typeface="Times New Roman" panose="02020603050405020304" pitchFamily="18" charset="0"/>
              <a:cs typeface="Times New Roman" panose="02020603050405020304" pitchFamily="18" charset="0"/>
            </a:endParaRPr>
          </a:p>
          <a:p>
            <a:pPr>
              <a:defRPr/>
            </a:pPr>
            <a:r>
              <a:rPr lang="ru-RU" sz="4000" b="1" dirty="0">
                <a:solidFill>
                  <a:schemeClr val="tx1"/>
                </a:solidFill>
                <a:latin typeface="Times New Roman" pitchFamily="18" charset="0"/>
                <a:cs typeface="Times New Roman" pitchFamily="18" charset="0"/>
              </a:rPr>
              <a:t> </a:t>
            </a:r>
          </a:p>
        </p:txBody>
      </p:sp>
      <p:sp>
        <p:nvSpPr>
          <p:cNvPr id="8" name="Заголовок 2">
            <a:extLst>
              <a:ext uri="{FF2B5EF4-FFF2-40B4-BE49-F238E27FC236}">
                <a16:creationId xmlns:a16="http://schemas.microsoft.com/office/drawing/2014/main" id="{0DAF9B57-C184-415E-AE93-5231C613D150}"/>
              </a:ext>
            </a:extLst>
          </p:cNvPr>
          <p:cNvSpPr>
            <a:spLocks noGrp="1"/>
          </p:cNvSpPr>
          <p:nvPr>
            <p:ph type="subTitle" idx="1"/>
          </p:nvPr>
        </p:nvSpPr>
        <p:spPr>
          <a:xfrm>
            <a:off x="743437" y="2407298"/>
            <a:ext cx="9931400" cy="4385388"/>
          </a:xfrm>
        </p:spPr>
        <p:txBody>
          <a:bodyPr>
            <a:normAutofit fontScale="92500" lnSpcReduction="10000"/>
          </a:bodyPr>
          <a:lstStyle/>
          <a:p>
            <a:pPr marL="342900" lvl="0" indent="-342900" algn="just">
              <a:lnSpc>
                <a:spcPct val="150000"/>
              </a:lnSpc>
              <a:buFont typeface="Symbol" panose="05050102010706020507" pitchFamily="18" charset="2"/>
              <a:buChar char=""/>
            </a:pPr>
            <a:r>
              <a:rPr lang="ru-RU" sz="1800" dirty="0">
                <a:solidFill>
                  <a:srgbClr val="0C0D0D"/>
                </a:solidFill>
                <a:effectLst/>
                <a:latin typeface="Times New Roman" panose="02020603050405020304" pitchFamily="18" charset="0"/>
                <a:ea typeface="Calibri" panose="020F0502020204030204" pitchFamily="34" charset="0"/>
                <a:cs typeface="Times New Roman" panose="02020603050405020304" pitchFamily="18" charset="0"/>
              </a:rPr>
              <a:t>Если идеальный бег по дистанции с соблюдением техники, то оценка «5».</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ru-RU" sz="1800" dirty="0">
                <a:solidFill>
                  <a:srgbClr val="0C0D0D"/>
                </a:solidFill>
                <a:effectLst/>
                <a:latin typeface="Times New Roman" panose="02020603050405020304" pitchFamily="18" charset="0"/>
                <a:ea typeface="Calibri" panose="020F0502020204030204" pitchFamily="34" charset="0"/>
                <a:cs typeface="Times New Roman" panose="02020603050405020304" pitchFamily="18" charset="0"/>
              </a:rPr>
              <a:t>Если есть незначительные ошибки, такие как, </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недостаточный вынос бедра маховой ноги вперед-вверх, отсутствие активного передвижение таза вперед;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нарушение ритма разбега (нет плавного наращивания длины шагов), то оценка «4».</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r>
              <a:rPr lang="ru-RU" sz="1800" dirty="0">
                <a:solidFill>
                  <a:srgbClr val="0C0D0D"/>
                </a:solidFill>
                <a:effectLst/>
                <a:latin typeface="Times New Roman" panose="02020603050405020304" pitchFamily="18" charset="0"/>
                <a:ea typeface="Calibri" panose="020F0502020204030204" pitchFamily="34" charset="0"/>
                <a:cs typeface="Times New Roman" panose="02020603050405020304" pitchFamily="18" charset="0"/>
              </a:rPr>
              <a:t>Если есть серьезные ошибки, такие как,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руки разогнуты в локтевых суставах, движения рук не правильны в поперечном направлении. Руки недостаточно отводятся назад в момент отталкивания; </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излишняя мышечная напряженность и закрепощенность при беге, то оценка «3».</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1000"/>
              </a:spcAft>
              <a:buFont typeface="Symbol" panose="05050102010706020507" pitchFamily="18" charset="2"/>
              <a:buChar cha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Если есть грубые ошибки, такие как, неправильная постановка стоп. Стопы в разные стороны; туловище чрезмерно наклонено вперед, падающий бег; туловище отклонено назад, напряженный бег, то оценка «2».</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687785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37E1E06-4C86-4F57-BCDB-7ABD314E95AE}"/>
              </a:ext>
            </a:extLst>
          </p:cNvPr>
          <p:cNvSpPr/>
          <p:nvPr/>
        </p:nvSpPr>
        <p:spPr>
          <a:xfrm rot="5400000">
            <a:off x="8454297" y="3194843"/>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2" name="Номер слайда 1">
            <a:extLst>
              <a:ext uri="{FF2B5EF4-FFF2-40B4-BE49-F238E27FC236}">
                <a16:creationId xmlns:a16="http://schemas.microsoft.com/office/drawing/2014/main" id="{A68A8D14-67C0-4B32-89D5-105109C5E90E}"/>
              </a:ext>
            </a:extLst>
          </p:cNvPr>
          <p:cNvSpPr>
            <a:spLocks noGrp="1"/>
          </p:cNvSpPr>
          <p:nvPr>
            <p:ph type="sldNum" sz="quarter" idx="12"/>
          </p:nvPr>
        </p:nvSpPr>
        <p:spPr>
          <a:xfrm>
            <a:off x="7853364" y="6179270"/>
            <a:ext cx="2743200"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D9543704-74E8-4F10-B5BE-C115E2FE42EF}" type="slidenum">
              <a:rPr lang="ru-RU" altLang="ru-RU" sz="1600">
                <a:latin typeface="Times New Roman" panose="02020603050405020304" pitchFamily="18" charset="0"/>
                <a:cs typeface="Times New Roman" panose="02020603050405020304" pitchFamily="18" charset="0"/>
              </a:rPr>
              <a:pPr algn="ctr">
                <a:spcBef>
                  <a:spcPct val="0"/>
                </a:spcBef>
                <a:buFontTx/>
                <a:buNone/>
              </a:pPr>
              <a:t>14</a:t>
            </a:fld>
            <a:endParaRPr lang="ru-RU" altLang="ru-RU" sz="160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1F012A45-011F-4177-AF52-BF3AF8C88B12}"/>
              </a:ext>
            </a:extLst>
          </p:cNvPr>
          <p:cNvSpPr/>
          <p:nvPr/>
        </p:nvSpPr>
        <p:spPr>
          <a:xfrm>
            <a:off x="743437" y="313605"/>
            <a:ext cx="9853127" cy="180020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2400" b="1" dirty="0">
                <a:solidFill>
                  <a:srgbClr val="000000"/>
                </a:solidFill>
                <a:effectLst/>
                <a:latin typeface="Times New Roman" panose="02020603050405020304" pitchFamily="18" charset="0"/>
                <a:ea typeface="Calibri" panose="020F0502020204030204" pitchFamily="34" charset="0"/>
              </a:rPr>
              <a:t>Таблица 3 – Критерии оценивания техники бега на 10 и 30 метров с высокого старта.</a:t>
            </a:r>
            <a:endParaRPr lang="ru-RU" sz="2400" b="1" dirty="0">
              <a:effectLst/>
              <a:latin typeface="Times New Roman" panose="02020603050405020304" pitchFamily="18" charset="0"/>
              <a:ea typeface="Calibri" panose="020F0502020204030204" pitchFamily="34" charset="0"/>
              <a:cs typeface="Times New Roman" panose="02020603050405020304" pitchFamily="18" charset="0"/>
            </a:endParaRPr>
          </a:p>
          <a:p>
            <a:pPr>
              <a:defRPr/>
            </a:pPr>
            <a:endParaRPr lang="ru-RU" altLang="ru-RU" sz="2400" b="1" dirty="0">
              <a:solidFill>
                <a:schemeClr val="tx1"/>
              </a:solidFill>
              <a:latin typeface="Times New Roman" panose="02020603050405020304" pitchFamily="18" charset="0"/>
              <a:cs typeface="Times New Roman" panose="02020603050405020304" pitchFamily="18" charset="0"/>
            </a:endParaRPr>
          </a:p>
          <a:p>
            <a:pPr>
              <a:defRPr/>
            </a:pPr>
            <a:r>
              <a:rPr lang="ru-RU" sz="4000" b="1" dirty="0">
                <a:solidFill>
                  <a:schemeClr val="tx1"/>
                </a:solidFill>
                <a:latin typeface="Times New Roman" pitchFamily="18" charset="0"/>
                <a:cs typeface="Times New Roman" pitchFamily="18" charset="0"/>
              </a:rPr>
              <a:t> </a:t>
            </a:r>
          </a:p>
        </p:txBody>
      </p:sp>
      <p:graphicFrame>
        <p:nvGraphicFramePr>
          <p:cNvPr id="3" name="Таблица 2">
            <a:extLst>
              <a:ext uri="{FF2B5EF4-FFF2-40B4-BE49-F238E27FC236}">
                <a16:creationId xmlns:a16="http://schemas.microsoft.com/office/drawing/2014/main" id="{9338E766-C174-4CFC-979F-1856B529BF6F}"/>
              </a:ext>
            </a:extLst>
          </p:cNvPr>
          <p:cNvGraphicFramePr>
            <a:graphicFrameLocks noGrp="1"/>
          </p:cNvGraphicFramePr>
          <p:nvPr>
            <p:extLst>
              <p:ext uri="{D42A27DB-BD31-4B8C-83A1-F6EECF244321}">
                <p14:modId xmlns:p14="http://schemas.microsoft.com/office/powerpoint/2010/main" val="2266882240"/>
              </p:ext>
            </p:extLst>
          </p:nvPr>
        </p:nvGraphicFramePr>
        <p:xfrm>
          <a:off x="743437" y="2659224"/>
          <a:ext cx="9853127" cy="2957806"/>
        </p:xfrm>
        <a:graphic>
          <a:graphicData uri="http://schemas.openxmlformats.org/drawingml/2006/table">
            <a:tbl>
              <a:tblPr firstRow="1" firstCol="1" bandRow="1">
                <a:tableStyleId>{21E4AEA4-8DFA-4A89-87EB-49C32662AFE0}</a:tableStyleId>
              </a:tblPr>
              <a:tblGrid>
                <a:gridCol w="1642890">
                  <a:extLst>
                    <a:ext uri="{9D8B030D-6E8A-4147-A177-3AD203B41FA5}">
                      <a16:colId xmlns:a16="http://schemas.microsoft.com/office/drawing/2014/main" val="584520464"/>
                    </a:ext>
                  </a:extLst>
                </a:gridCol>
                <a:gridCol w="8210237">
                  <a:extLst>
                    <a:ext uri="{9D8B030D-6E8A-4147-A177-3AD203B41FA5}">
                      <a16:colId xmlns:a16="http://schemas.microsoft.com/office/drawing/2014/main" val="3904743515"/>
                    </a:ext>
                  </a:extLst>
                </a:gridCol>
              </a:tblGrid>
              <a:tr h="922582">
                <a:tc>
                  <a:txBody>
                    <a:bodyPr/>
                    <a:lstStyle/>
                    <a:p>
                      <a:pPr algn="ctr">
                        <a:lnSpc>
                          <a:spcPct val="150000"/>
                        </a:lnSpc>
                        <a:spcAft>
                          <a:spcPts val="1000"/>
                        </a:spcAft>
                      </a:pPr>
                      <a:r>
                        <a:rPr lang="ru-RU" sz="1800" dirty="0">
                          <a:effectLst/>
                        </a:rPr>
                        <a:t>Оценка, балл</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B40000"/>
                    </a:solidFill>
                  </a:tcPr>
                </a:tc>
                <a:tc>
                  <a:txBody>
                    <a:bodyPr/>
                    <a:lstStyle/>
                    <a:p>
                      <a:pPr algn="ctr">
                        <a:lnSpc>
                          <a:spcPct val="150000"/>
                        </a:lnSpc>
                        <a:spcAft>
                          <a:spcPts val="1000"/>
                        </a:spcAft>
                      </a:pPr>
                      <a:r>
                        <a:rPr lang="ru-RU" sz="1800" dirty="0">
                          <a:effectLst/>
                        </a:rPr>
                        <a:t>Качество выполнения</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B40000"/>
                    </a:solidFill>
                  </a:tcPr>
                </a:tc>
                <a:extLst>
                  <a:ext uri="{0D108BD9-81ED-4DB2-BD59-A6C34878D82A}">
                    <a16:rowId xmlns:a16="http://schemas.microsoft.com/office/drawing/2014/main" val="2478227210"/>
                  </a:ext>
                </a:extLst>
              </a:tr>
              <a:tr h="508806">
                <a:tc>
                  <a:txBody>
                    <a:bodyPr/>
                    <a:lstStyle/>
                    <a:p>
                      <a:pPr algn="ctr">
                        <a:lnSpc>
                          <a:spcPct val="150000"/>
                        </a:lnSpc>
                        <a:spcAft>
                          <a:spcPts val="1000"/>
                        </a:spcAft>
                      </a:pPr>
                      <a:r>
                        <a:rPr lang="ru-RU" sz="1800" dirty="0">
                          <a:effectLst/>
                        </a:rPr>
                        <a:t>«5»</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B40000"/>
                    </a:solidFill>
                  </a:tcPr>
                </a:tc>
                <a:tc>
                  <a:txBody>
                    <a:bodyPr/>
                    <a:lstStyle/>
                    <a:p>
                      <a:pPr algn="just">
                        <a:lnSpc>
                          <a:spcPct val="150000"/>
                        </a:lnSpc>
                        <a:spcAft>
                          <a:spcPts val="1000"/>
                        </a:spcAft>
                      </a:pPr>
                      <a:r>
                        <a:rPr lang="ru-RU" sz="1800" dirty="0">
                          <a:effectLst/>
                        </a:rPr>
                        <a:t>Идеальный бег по дистанции без ошибок.</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82781909"/>
                  </a:ext>
                </a:extLst>
              </a:tr>
              <a:tr h="508806">
                <a:tc>
                  <a:txBody>
                    <a:bodyPr/>
                    <a:lstStyle/>
                    <a:p>
                      <a:pPr algn="ctr">
                        <a:lnSpc>
                          <a:spcPct val="150000"/>
                        </a:lnSpc>
                        <a:spcAft>
                          <a:spcPts val="1000"/>
                        </a:spcAft>
                      </a:pPr>
                      <a:r>
                        <a:rPr lang="ru-RU" sz="1800" dirty="0">
                          <a:effectLst/>
                        </a:rPr>
                        <a:t>«4»</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B40000"/>
                    </a:solidFill>
                  </a:tcPr>
                </a:tc>
                <a:tc>
                  <a:txBody>
                    <a:bodyPr/>
                    <a:lstStyle/>
                    <a:p>
                      <a:pPr algn="just">
                        <a:lnSpc>
                          <a:spcPct val="150000"/>
                        </a:lnSpc>
                        <a:spcAft>
                          <a:spcPts val="1000"/>
                        </a:spcAft>
                      </a:pPr>
                      <a:r>
                        <a:rPr lang="ru-RU" sz="1800" dirty="0">
                          <a:effectLst/>
                        </a:rPr>
                        <a:t>Незначительные ошибки.</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24281829"/>
                  </a:ext>
                </a:extLst>
              </a:tr>
              <a:tr h="508806">
                <a:tc>
                  <a:txBody>
                    <a:bodyPr/>
                    <a:lstStyle/>
                    <a:p>
                      <a:pPr algn="ctr">
                        <a:lnSpc>
                          <a:spcPct val="150000"/>
                        </a:lnSpc>
                        <a:spcAft>
                          <a:spcPts val="1000"/>
                        </a:spcAft>
                      </a:pPr>
                      <a:r>
                        <a:rPr lang="ru-RU" sz="1800" dirty="0">
                          <a:effectLst/>
                        </a:rPr>
                        <a:t>«3»</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B40000"/>
                    </a:solidFill>
                  </a:tcPr>
                </a:tc>
                <a:tc>
                  <a:txBody>
                    <a:bodyPr/>
                    <a:lstStyle/>
                    <a:p>
                      <a:pPr algn="just">
                        <a:lnSpc>
                          <a:spcPct val="150000"/>
                        </a:lnSpc>
                        <a:spcAft>
                          <a:spcPts val="1000"/>
                        </a:spcAft>
                      </a:pPr>
                      <a:r>
                        <a:rPr lang="ru-RU" sz="1800" dirty="0">
                          <a:effectLst/>
                        </a:rPr>
                        <a:t>Серьезные ошибки.</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5363222"/>
                  </a:ext>
                </a:extLst>
              </a:tr>
              <a:tr h="508806">
                <a:tc>
                  <a:txBody>
                    <a:bodyPr/>
                    <a:lstStyle/>
                    <a:p>
                      <a:pPr algn="ctr">
                        <a:lnSpc>
                          <a:spcPct val="150000"/>
                        </a:lnSpc>
                        <a:spcAft>
                          <a:spcPts val="1000"/>
                        </a:spcAft>
                      </a:pPr>
                      <a:r>
                        <a:rPr lang="ru-RU" sz="1800" dirty="0">
                          <a:effectLst/>
                        </a:rPr>
                        <a:t>«2»</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B40000"/>
                    </a:solidFill>
                  </a:tcPr>
                </a:tc>
                <a:tc>
                  <a:txBody>
                    <a:bodyPr/>
                    <a:lstStyle/>
                    <a:p>
                      <a:pPr algn="just">
                        <a:lnSpc>
                          <a:spcPct val="150000"/>
                        </a:lnSpc>
                        <a:spcAft>
                          <a:spcPts val="1000"/>
                        </a:spcAft>
                      </a:pPr>
                      <a:r>
                        <a:rPr lang="ru-RU" sz="1800" dirty="0">
                          <a:effectLst/>
                        </a:rPr>
                        <a:t>Грубые ошибки.</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22726742"/>
                  </a:ext>
                </a:extLst>
              </a:tr>
            </a:tbl>
          </a:graphicData>
        </a:graphic>
      </p:graphicFrame>
    </p:spTree>
    <p:extLst>
      <p:ext uri="{BB962C8B-B14F-4D97-AF65-F5344CB8AC3E}">
        <p14:creationId xmlns:p14="http://schemas.microsoft.com/office/powerpoint/2010/main" val="995371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37E1E06-4C86-4F57-BCDB-7ABD314E95AE}"/>
              </a:ext>
            </a:extLst>
          </p:cNvPr>
          <p:cNvSpPr/>
          <p:nvPr/>
        </p:nvSpPr>
        <p:spPr>
          <a:xfrm rot="5400000">
            <a:off x="8454297" y="3194843"/>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2" name="Номер слайда 1">
            <a:extLst>
              <a:ext uri="{FF2B5EF4-FFF2-40B4-BE49-F238E27FC236}">
                <a16:creationId xmlns:a16="http://schemas.microsoft.com/office/drawing/2014/main" id="{A68A8D14-67C0-4B32-89D5-105109C5E90E}"/>
              </a:ext>
            </a:extLst>
          </p:cNvPr>
          <p:cNvSpPr>
            <a:spLocks noGrp="1"/>
          </p:cNvSpPr>
          <p:nvPr>
            <p:ph type="sldNum" sz="quarter" idx="12"/>
          </p:nvPr>
        </p:nvSpPr>
        <p:spPr>
          <a:xfrm>
            <a:off x="7853364" y="6361832"/>
            <a:ext cx="2743200"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D9543704-74E8-4F10-B5BE-C115E2FE42EF}" type="slidenum">
              <a:rPr lang="ru-RU" altLang="ru-RU" sz="1600">
                <a:latin typeface="Times New Roman" panose="02020603050405020304" pitchFamily="18" charset="0"/>
                <a:cs typeface="Times New Roman" panose="02020603050405020304" pitchFamily="18" charset="0"/>
              </a:rPr>
              <a:pPr algn="ctr">
                <a:spcBef>
                  <a:spcPct val="0"/>
                </a:spcBef>
                <a:buFontTx/>
                <a:buNone/>
              </a:pPr>
              <a:t>15</a:t>
            </a:fld>
            <a:endParaRPr lang="ru-RU" altLang="ru-RU" sz="160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1F012A45-011F-4177-AF52-BF3AF8C88B12}"/>
              </a:ext>
            </a:extLst>
          </p:cNvPr>
          <p:cNvSpPr/>
          <p:nvPr/>
        </p:nvSpPr>
        <p:spPr>
          <a:xfrm>
            <a:off x="743437" y="313605"/>
            <a:ext cx="9853127" cy="180020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altLang="ru-RU" sz="2400" b="1" dirty="0">
                <a:solidFill>
                  <a:schemeClr val="tx1"/>
                </a:solidFill>
                <a:latin typeface="Times New Roman" panose="02020603050405020304" pitchFamily="18" charset="0"/>
                <a:cs typeface="Times New Roman" panose="02020603050405020304" pitchFamily="18" charset="0"/>
              </a:rPr>
              <a:t>2.4 </a:t>
            </a:r>
            <a:r>
              <a:rPr lang="ru-RU" sz="2400" b="1" dirty="0">
                <a:solidFill>
                  <a:srgbClr val="000000"/>
                </a:solidFill>
                <a:effectLst/>
                <a:latin typeface="Times New Roman" panose="02020603050405020304" pitchFamily="18" charset="0"/>
                <a:ea typeface="Calibri" panose="020F0502020204030204" pitchFamily="34" charset="0"/>
              </a:rPr>
              <a:t>Программа обучения спринтерскому бегу на уроках физической культуры.</a:t>
            </a:r>
            <a:endParaRPr lang="ru-RU" altLang="ru-RU" sz="2400" b="1" dirty="0">
              <a:solidFill>
                <a:schemeClr val="tx1"/>
              </a:solidFill>
              <a:latin typeface="Times New Roman" panose="02020603050405020304" pitchFamily="18" charset="0"/>
              <a:cs typeface="Times New Roman" panose="02020603050405020304" pitchFamily="18" charset="0"/>
            </a:endParaRPr>
          </a:p>
          <a:p>
            <a:pPr>
              <a:defRPr/>
            </a:pPr>
            <a:r>
              <a:rPr lang="ru-RU" sz="4000" b="1" dirty="0">
                <a:solidFill>
                  <a:schemeClr val="tx1"/>
                </a:solidFill>
                <a:latin typeface="Times New Roman" pitchFamily="18" charset="0"/>
                <a:cs typeface="Times New Roman" pitchFamily="18" charset="0"/>
              </a:rPr>
              <a:t> </a:t>
            </a:r>
          </a:p>
        </p:txBody>
      </p:sp>
      <p:sp>
        <p:nvSpPr>
          <p:cNvPr id="8" name="Заголовок 2">
            <a:extLst>
              <a:ext uri="{FF2B5EF4-FFF2-40B4-BE49-F238E27FC236}">
                <a16:creationId xmlns:a16="http://schemas.microsoft.com/office/drawing/2014/main" id="{0DAF9B57-C184-415E-AE93-5231C613D150}"/>
              </a:ext>
            </a:extLst>
          </p:cNvPr>
          <p:cNvSpPr>
            <a:spLocks noGrp="1"/>
          </p:cNvSpPr>
          <p:nvPr>
            <p:ph type="subTitle" idx="1"/>
          </p:nvPr>
        </p:nvSpPr>
        <p:spPr>
          <a:xfrm>
            <a:off x="743437" y="2407298"/>
            <a:ext cx="9931400" cy="4385388"/>
          </a:xfrm>
        </p:spPr>
        <p:txBody>
          <a:bodyPr>
            <a:normAutofit/>
          </a:bodyPr>
          <a:lstStyle/>
          <a:p>
            <a:pPr indent="450000" algn="just">
              <a:lnSpc>
                <a:spcPct val="150000"/>
              </a:lnSpc>
            </a:pPr>
            <a:r>
              <a:rPr lang="ru-RU" sz="1800" dirty="0">
                <a:latin typeface="Times New Roman" panose="02020603050405020304" pitchFamily="18" charset="0"/>
                <a:ea typeface="Calibri" panose="020F0502020204030204" pitchFamily="34" charset="0"/>
                <a:cs typeface="Times New Roman" panose="02020603050405020304" pitchFamily="18" charset="0"/>
              </a:rPr>
              <a:t>М</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ы определили последовательность применений упражнений для обучения данному навыку обучающихся 5 класса. На первом уроке мы разучиваем технику движения рук, а уже на втором уроке закрепляем пройденный материал и переходим к обучению следующих упражнений. На третьем уроке мы изучаем высокий старт, определяем толчковую ногу, занимаем правильную позицию перед стартовой линией и пробуем стартовый разгон, на четвертом уроке закрепляем пройденное. На пятом уроке мы изучаем правильную технику поднимания бедра при беге, на шестом уроке закрепляем. На седьмом уроке изучаем бег по дистанции с работой руками и правильной постановкой стопы, на восьмом уроке закрепляем материал. На девятом уроке разучиваем правильное финиширование. На десятом уроке закрепляем весь пройденный материал. </a:t>
            </a:r>
          </a:p>
          <a:p>
            <a:endParaRPr lang="ru-RU" dirty="0"/>
          </a:p>
        </p:txBody>
      </p:sp>
    </p:spTree>
    <p:extLst>
      <p:ext uri="{BB962C8B-B14F-4D97-AF65-F5344CB8AC3E}">
        <p14:creationId xmlns:p14="http://schemas.microsoft.com/office/powerpoint/2010/main" val="39496164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37E1E06-4C86-4F57-BCDB-7ABD314E95AE}"/>
              </a:ext>
            </a:extLst>
          </p:cNvPr>
          <p:cNvSpPr/>
          <p:nvPr/>
        </p:nvSpPr>
        <p:spPr>
          <a:xfrm rot="5400000">
            <a:off x="8454297" y="3194843"/>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2" name="Номер слайда 1">
            <a:extLst>
              <a:ext uri="{FF2B5EF4-FFF2-40B4-BE49-F238E27FC236}">
                <a16:creationId xmlns:a16="http://schemas.microsoft.com/office/drawing/2014/main" id="{A68A8D14-67C0-4B32-89D5-105109C5E90E}"/>
              </a:ext>
            </a:extLst>
          </p:cNvPr>
          <p:cNvSpPr>
            <a:spLocks noGrp="1"/>
          </p:cNvSpPr>
          <p:nvPr>
            <p:ph type="sldNum" sz="quarter" idx="12"/>
          </p:nvPr>
        </p:nvSpPr>
        <p:spPr>
          <a:xfrm>
            <a:off x="7853364" y="6179270"/>
            <a:ext cx="2743200"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D9543704-74E8-4F10-B5BE-C115E2FE42EF}" type="slidenum">
              <a:rPr lang="ru-RU" altLang="ru-RU" sz="1600">
                <a:latin typeface="Times New Roman" panose="02020603050405020304" pitchFamily="18" charset="0"/>
                <a:cs typeface="Times New Roman" panose="02020603050405020304" pitchFamily="18" charset="0"/>
              </a:rPr>
              <a:pPr algn="ctr">
                <a:spcBef>
                  <a:spcPct val="0"/>
                </a:spcBef>
                <a:buFontTx/>
                <a:buNone/>
              </a:pPr>
              <a:t>16</a:t>
            </a:fld>
            <a:endParaRPr lang="ru-RU" altLang="ru-RU" sz="160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1F012A45-011F-4177-AF52-BF3AF8C88B12}"/>
              </a:ext>
            </a:extLst>
          </p:cNvPr>
          <p:cNvSpPr/>
          <p:nvPr/>
        </p:nvSpPr>
        <p:spPr>
          <a:xfrm>
            <a:off x="743437" y="313605"/>
            <a:ext cx="9853127" cy="180020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altLang="ru-RU" sz="2400" b="1" dirty="0">
                <a:solidFill>
                  <a:schemeClr val="tx1"/>
                </a:solidFill>
                <a:latin typeface="Times New Roman" panose="02020603050405020304" pitchFamily="18" charset="0"/>
                <a:cs typeface="Times New Roman" panose="02020603050405020304" pitchFamily="18" charset="0"/>
              </a:rPr>
              <a:t>Выводы по 2 главе:</a:t>
            </a:r>
          </a:p>
          <a:p>
            <a:pPr>
              <a:defRPr/>
            </a:pPr>
            <a:r>
              <a:rPr lang="ru-RU" sz="4000" b="1" dirty="0">
                <a:solidFill>
                  <a:schemeClr val="tx1"/>
                </a:solidFill>
                <a:latin typeface="Times New Roman" pitchFamily="18" charset="0"/>
                <a:cs typeface="Times New Roman" pitchFamily="18" charset="0"/>
              </a:rPr>
              <a:t> </a:t>
            </a:r>
          </a:p>
        </p:txBody>
      </p:sp>
      <p:sp>
        <p:nvSpPr>
          <p:cNvPr id="8" name="Заголовок 2">
            <a:extLst>
              <a:ext uri="{FF2B5EF4-FFF2-40B4-BE49-F238E27FC236}">
                <a16:creationId xmlns:a16="http://schemas.microsoft.com/office/drawing/2014/main" id="{0DAF9B57-C184-415E-AE93-5231C613D150}"/>
              </a:ext>
            </a:extLst>
          </p:cNvPr>
          <p:cNvSpPr>
            <a:spLocks noGrp="1"/>
          </p:cNvSpPr>
          <p:nvPr>
            <p:ph type="subTitle" idx="1"/>
          </p:nvPr>
        </p:nvSpPr>
        <p:spPr>
          <a:xfrm>
            <a:off x="743437" y="2113805"/>
            <a:ext cx="9853126" cy="4385388"/>
          </a:xfrm>
        </p:spPr>
        <p:txBody>
          <a:bodyPr>
            <a:normAutofit/>
          </a:bodyPr>
          <a:lstStyle/>
          <a:p>
            <a:pPr indent="450000" algn="just">
              <a:lnSpc>
                <a:spcPct val="150000"/>
              </a:lnSpc>
              <a:spcAft>
                <a:spcPts val="10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Развитие спринтерских качеств школьников пятого класса обучения является одной из актуальных задач физического воспитания. Предполагается, что использование разработанной методики по обучению спринтерскому бегу на уроках физической культуры должно положительно влиять на их физическое воспитание.</a:t>
            </a:r>
          </a:p>
          <a:p>
            <a:pPr indent="450000" algn="just">
              <a:lnSpc>
                <a:spcPct val="150000"/>
              </a:lnSpc>
            </a:pP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исследовании были использованы следующие методы: </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теоретический анализ и обобщение литературных источников.</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Были выделены и обоснованы контрольные упражнения для характеристики методики обучения детей 10-12 лет. </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5765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37E1E06-4C86-4F57-BCDB-7ABD314E95AE}"/>
              </a:ext>
            </a:extLst>
          </p:cNvPr>
          <p:cNvSpPr/>
          <p:nvPr/>
        </p:nvSpPr>
        <p:spPr>
          <a:xfrm rot="5400000">
            <a:off x="8454297" y="3194843"/>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2" name="Номер слайда 1">
            <a:extLst>
              <a:ext uri="{FF2B5EF4-FFF2-40B4-BE49-F238E27FC236}">
                <a16:creationId xmlns:a16="http://schemas.microsoft.com/office/drawing/2014/main" id="{A68A8D14-67C0-4B32-89D5-105109C5E90E}"/>
              </a:ext>
            </a:extLst>
          </p:cNvPr>
          <p:cNvSpPr>
            <a:spLocks noGrp="1"/>
          </p:cNvSpPr>
          <p:nvPr>
            <p:ph type="sldNum" sz="quarter" idx="12"/>
          </p:nvPr>
        </p:nvSpPr>
        <p:spPr>
          <a:xfrm>
            <a:off x="7853364" y="6492875"/>
            <a:ext cx="2743200"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D9543704-74E8-4F10-B5BE-C115E2FE42EF}" type="slidenum">
              <a:rPr lang="ru-RU" altLang="ru-RU" sz="1600">
                <a:latin typeface="Times New Roman" panose="02020603050405020304" pitchFamily="18" charset="0"/>
                <a:cs typeface="Times New Roman" panose="02020603050405020304" pitchFamily="18" charset="0"/>
              </a:rPr>
              <a:pPr algn="ctr">
                <a:spcBef>
                  <a:spcPct val="0"/>
                </a:spcBef>
                <a:buFontTx/>
                <a:buNone/>
              </a:pPr>
              <a:t>17</a:t>
            </a:fld>
            <a:endParaRPr lang="ru-RU" altLang="ru-RU" sz="1600" dirty="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1F012A45-011F-4177-AF52-BF3AF8C88B12}"/>
              </a:ext>
            </a:extLst>
          </p:cNvPr>
          <p:cNvSpPr/>
          <p:nvPr/>
        </p:nvSpPr>
        <p:spPr>
          <a:xfrm>
            <a:off x="743436" y="65315"/>
            <a:ext cx="9853127" cy="180020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altLang="ru-RU" sz="2400" b="1" dirty="0">
                <a:solidFill>
                  <a:schemeClr val="tx1"/>
                </a:solidFill>
                <a:latin typeface="Times New Roman" panose="02020603050405020304" pitchFamily="18" charset="0"/>
                <a:cs typeface="Times New Roman" panose="02020603050405020304" pitchFamily="18" charset="0"/>
              </a:rPr>
              <a:t>Заключение:</a:t>
            </a:r>
          </a:p>
          <a:p>
            <a:pPr>
              <a:defRPr/>
            </a:pPr>
            <a:r>
              <a:rPr lang="ru-RU" sz="4000" b="1" dirty="0">
                <a:solidFill>
                  <a:schemeClr val="tx1"/>
                </a:solidFill>
                <a:latin typeface="Times New Roman" pitchFamily="18" charset="0"/>
                <a:cs typeface="Times New Roman" pitchFamily="18" charset="0"/>
              </a:rPr>
              <a:t> </a:t>
            </a:r>
          </a:p>
        </p:txBody>
      </p:sp>
      <p:sp>
        <p:nvSpPr>
          <p:cNvPr id="8" name="Заголовок 2">
            <a:extLst>
              <a:ext uri="{FF2B5EF4-FFF2-40B4-BE49-F238E27FC236}">
                <a16:creationId xmlns:a16="http://schemas.microsoft.com/office/drawing/2014/main" id="{0DAF9B57-C184-415E-AE93-5231C613D150}"/>
              </a:ext>
            </a:extLst>
          </p:cNvPr>
          <p:cNvSpPr>
            <a:spLocks noGrp="1"/>
          </p:cNvSpPr>
          <p:nvPr>
            <p:ph type="subTitle" idx="1"/>
          </p:nvPr>
        </p:nvSpPr>
        <p:spPr>
          <a:xfrm>
            <a:off x="743437" y="1813994"/>
            <a:ext cx="9853126" cy="4678881"/>
          </a:xfrm>
        </p:spPr>
        <p:txBody>
          <a:bodyPr>
            <a:normAutofit lnSpcReduction="10000"/>
          </a:bodyPr>
          <a:lstStyle/>
          <a:p>
            <a:pPr indent="450215" algn="just">
              <a:lnSpc>
                <a:spcPct val="160000"/>
              </a:lnSpc>
              <a:spcAft>
                <a:spcPts val="1000"/>
              </a:spcAft>
            </a:pPr>
            <a:r>
              <a:rPr lang="ru-RU" sz="1600" dirty="0">
                <a:effectLst/>
                <a:latin typeface="Times New Roman" panose="02020603050405020304" pitchFamily="18" charset="0"/>
                <a:ea typeface="Courier New CYR" panose="02070309020205020404" pitchFamily="49" charset="0"/>
                <a:cs typeface="Times New Roman" panose="02020603050405020304" pitchFamily="18" charset="0"/>
              </a:rPr>
              <a:t>Исходя из анализа и обобщения научно-методической литературы по данной теме, нами были выявлены </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основные понятия и определения, относящиеся к технике спринтерского бега. Установлены основные физические качества, необходимые спринтеру. Также нами были выявлены особенности обучения </a:t>
            </a:r>
            <a:r>
              <a:rPr lang="ru-RU" sz="1600" kern="150" dirty="0">
                <a:effectLst/>
                <a:latin typeface="Times New Roman" panose="02020603050405020304" pitchFamily="18" charset="0"/>
                <a:ea typeface="Calibri" panose="020F0502020204030204" pitchFamily="34" charset="0"/>
                <a:cs typeface="Times New Roman" panose="02020603050405020304" pitchFamily="18" charset="0"/>
              </a:rPr>
              <a:t>спринтерскому бегу в школьной программе.</a:t>
            </a:r>
            <a:r>
              <a:rPr lang="ru-RU" sz="1600" kern="150" dirty="0">
                <a:latin typeface="Times New Roman" panose="02020603050405020304" pitchFamily="18" charset="0"/>
                <a:ea typeface="Calibri" panose="020F0502020204030204" pitchFamily="34" charset="0"/>
                <a:cs typeface="Times New Roman" panose="02020603050405020304" pitchFamily="18" charset="0"/>
              </a:rPr>
              <a:t> </a:t>
            </a:r>
            <a:r>
              <a:rPr lang="ru-RU" sz="1600" dirty="0">
                <a:effectLst/>
                <a:latin typeface="Times New Roman" panose="02020603050405020304" pitchFamily="18" charset="0"/>
                <a:ea typeface="Courier New CYR" panose="02070309020205020404" pitchFamily="49" charset="0"/>
                <a:cs typeface="Times New Roman" panose="02020603050405020304" pitchFamily="18" charset="0"/>
              </a:rPr>
              <a:t>Нами было определено содержание методики обучения спринтерскому бегу на уроках физической культуры в 5 классе. </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Для получения достоверных результатов экспериментального исследования были выявлены организационные условия методики оценки эффективности учебно-тренировочной деятельности детей от 10 до 12 лет. Для корректности методики обучения были учтены </a:t>
            </a:r>
            <a:r>
              <a:rPr lang="ru-RU" sz="1600" kern="150" dirty="0">
                <a:effectLst/>
                <a:latin typeface="Times New Roman" panose="02020603050405020304" pitchFamily="18" charset="0"/>
                <a:ea typeface="Calibri" panose="020F0502020204030204" pitchFamily="34" charset="0"/>
                <a:cs typeface="Times New Roman" panose="02020603050405020304" pitchFamily="18" charset="0"/>
              </a:rPr>
              <a:t>анатомо-физиологические и психологические особенности организма детей от 10 до 12 лет.</a:t>
            </a:r>
          </a:p>
          <a:p>
            <a:pPr indent="450215" algn="just">
              <a:lnSpc>
                <a:spcPct val="160000"/>
              </a:lnSpc>
              <a:spcAft>
                <a:spcPts val="1000"/>
              </a:spcAft>
            </a:pPr>
            <a:r>
              <a:rPr lang="ru-RU" sz="1600" kern="150" dirty="0">
                <a:latin typeface="Times New Roman" panose="02020603050405020304" pitchFamily="18" charset="0"/>
                <a:ea typeface="Calibri" panose="020F0502020204030204" pitchFamily="34" charset="0"/>
                <a:cs typeface="Times New Roman" panose="02020603050405020304" pitchFamily="18" charset="0"/>
              </a:rPr>
              <a:t>В своей дипломной работе я планирую провести тесты на практике и сделать выводы, на сколько обучающиеся усвоили материал и оценить их физическое состояние по сравнению с началом обучения.</a:t>
            </a:r>
            <a:endParaRPr lang="ru-RU" sz="1600" kern="15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60000"/>
              </a:lnSpc>
              <a:spcAft>
                <a:spcPts val="1000"/>
              </a:spcAft>
            </a:pP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000" algn="just">
              <a:lnSpc>
                <a:spcPct val="150000"/>
              </a:lnSpc>
              <a:spcAft>
                <a:spcPts val="1000"/>
              </a:spcAft>
            </a:pP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3777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37E1E06-4C86-4F57-BCDB-7ABD314E95AE}"/>
              </a:ext>
            </a:extLst>
          </p:cNvPr>
          <p:cNvSpPr/>
          <p:nvPr/>
        </p:nvSpPr>
        <p:spPr>
          <a:xfrm rot="5400000">
            <a:off x="8454297" y="3194843"/>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2" name="Номер слайда 1">
            <a:extLst>
              <a:ext uri="{FF2B5EF4-FFF2-40B4-BE49-F238E27FC236}">
                <a16:creationId xmlns:a16="http://schemas.microsoft.com/office/drawing/2014/main" id="{A68A8D14-67C0-4B32-89D5-105109C5E90E}"/>
              </a:ext>
            </a:extLst>
          </p:cNvPr>
          <p:cNvSpPr>
            <a:spLocks noGrp="1"/>
          </p:cNvSpPr>
          <p:nvPr>
            <p:ph type="sldNum" sz="quarter" idx="12"/>
          </p:nvPr>
        </p:nvSpPr>
        <p:spPr>
          <a:xfrm>
            <a:off x="7853364" y="6492875"/>
            <a:ext cx="2743200"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D9543704-74E8-4F10-B5BE-C115E2FE42EF}" type="slidenum">
              <a:rPr lang="ru-RU" altLang="ru-RU" sz="1600">
                <a:latin typeface="Times New Roman" panose="02020603050405020304" pitchFamily="18" charset="0"/>
                <a:cs typeface="Times New Roman" panose="02020603050405020304" pitchFamily="18" charset="0"/>
              </a:rPr>
              <a:pPr algn="ctr">
                <a:spcBef>
                  <a:spcPct val="0"/>
                </a:spcBef>
                <a:buFontTx/>
                <a:buNone/>
              </a:pPr>
              <a:t>18</a:t>
            </a:fld>
            <a:endParaRPr lang="ru-RU" altLang="ru-RU" sz="1600" dirty="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1F012A45-011F-4177-AF52-BF3AF8C88B12}"/>
              </a:ext>
            </a:extLst>
          </p:cNvPr>
          <p:cNvSpPr/>
          <p:nvPr/>
        </p:nvSpPr>
        <p:spPr>
          <a:xfrm>
            <a:off x="743437" y="1931438"/>
            <a:ext cx="9853127" cy="180020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altLang="ru-RU" sz="4000" b="1" dirty="0">
                <a:solidFill>
                  <a:schemeClr val="tx1"/>
                </a:solidFill>
                <a:latin typeface="Times New Roman" panose="02020603050405020304" pitchFamily="18" charset="0"/>
                <a:cs typeface="Times New Roman" panose="02020603050405020304" pitchFamily="18" charset="0"/>
              </a:rPr>
              <a:t>СПАСИБО ЗА ВНИМАНИЕ!</a:t>
            </a:r>
          </a:p>
          <a:p>
            <a:pPr>
              <a:defRPr/>
            </a:pPr>
            <a:r>
              <a:rPr lang="ru-RU" sz="4000" b="1" dirty="0">
                <a:solidFill>
                  <a:schemeClr val="tx1"/>
                </a:solidFill>
                <a:latin typeface="Times New Roman" pitchFamily="18" charset="0"/>
                <a:cs typeface="Times New Roman" pitchFamily="18" charset="0"/>
              </a:rPr>
              <a:t> </a:t>
            </a:r>
          </a:p>
        </p:txBody>
      </p:sp>
    </p:spTree>
    <p:extLst>
      <p:ext uri="{BB962C8B-B14F-4D97-AF65-F5344CB8AC3E}">
        <p14:creationId xmlns:p14="http://schemas.microsoft.com/office/powerpoint/2010/main" val="1363307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E9C6FFB2-F75F-4BF9-AFB5-605F7AEC82DE}"/>
              </a:ext>
            </a:extLst>
          </p:cNvPr>
          <p:cNvSpPr/>
          <p:nvPr/>
        </p:nvSpPr>
        <p:spPr>
          <a:xfrm rot="5400000">
            <a:off x="8444966" y="3194844"/>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12" name="Прямоугольник 11">
            <a:extLst>
              <a:ext uri="{FF2B5EF4-FFF2-40B4-BE49-F238E27FC236}">
                <a16:creationId xmlns:a16="http://schemas.microsoft.com/office/drawing/2014/main" id="{2A01BC51-23E8-48D5-B012-7775F933023F}"/>
              </a:ext>
            </a:extLst>
          </p:cNvPr>
          <p:cNvSpPr/>
          <p:nvPr/>
        </p:nvSpPr>
        <p:spPr>
          <a:xfrm>
            <a:off x="727788" y="188640"/>
            <a:ext cx="9601200" cy="1079773"/>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chemeClr val="tx1"/>
                </a:solidFill>
                <a:latin typeface="Times New Roman" pitchFamily="18" charset="0"/>
                <a:cs typeface="Times New Roman" pitchFamily="18" charset="0"/>
              </a:rPr>
              <a:t>Актуальность проблемы исследования </a:t>
            </a:r>
          </a:p>
        </p:txBody>
      </p:sp>
      <p:sp>
        <p:nvSpPr>
          <p:cNvPr id="4102" name="Номер слайда 1">
            <a:extLst>
              <a:ext uri="{FF2B5EF4-FFF2-40B4-BE49-F238E27FC236}">
                <a16:creationId xmlns:a16="http://schemas.microsoft.com/office/drawing/2014/main" id="{AA401E77-8DEF-4B12-A070-DC3827DD66E8}"/>
              </a:ext>
            </a:extLst>
          </p:cNvPr>
          <p:cNvSpPr>
            <a:spLocks noGrp="1"/>
          </p:cNvSpPr>
          <p:nvPr>
            <p:ph type="sldNum" sz="quarter" idx="12"/>
          </p:nvPr>
        </p:nvSpPr>
        <p:spPr bwMode="auto">
          <a:xfrm>
            <a:off x="9878543" y="6356350"/>
            <a:ext cx="468313" cy="365125"/>
          </a:xfrm>
          <a:solidFill>
            <a:schemeClr val="bg2"/>
          </a:solidFill>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C917F946-A432-435F-80E5-1A7FF5EB022E}" type="slidenum">
              <a:rPr lang="ru-RU" altLang="ru-RU" sz="1600">
                <a:latin typeface="Times New Roman" panose="02020603050405020304" pitchFamily="18" charset="0"/>
                <a:cs typeface="Times New Roman" panose="02020603050405020304" pitchFamily="18" charset="0"/>
              </a:rPr>
              <a:pPr algn="ctr">
                <a:spcBef>
                  <a:spcPct val="0"/>
                </a:spcBef>
                <a:buFontTx/>
                <a:buNone/>
              </a:pPr>
              <a:t>2</a:t>
            </a:fld>
            <a:endParaRPr lang="ru-RU" altLang="ru-RU" sz="1600" dirty="0">
              <a:latin typeface="Times New Roman" panose="02020603050405020304" pitchFamily="18" charset="0"/>
              <a:cs typeface="Times New Roman" panose="02020603050405020304" pitchFamily="18" charset="0"/>
            </a:endParaRPr>
          </a:p>
        </p:txBody>
      </p:sp>
      <p:sp>
        <p:nvSpPr>
          <p:cNvPr id="4103" name="Прямоугольник 1">
            <a:extLst>
              <a:ext uri="{FF2B5EF4-FFF2-40B4-BE49-F238E27FC236}">
                <a16:creationId xmlns:a16="http://schemas.microsoft.com/office/drawing/2014/main" id="{84B2C1AE-D94C-4AD8-9734-D6B6F2D2C9B1}"/>
              </a:ext>
            </a:extLst>
          </p:cNvPr>
          <p:cNvSpPr>
            <a:spLocks noChangeArrowheads="1"/>
          </p:cNvSpPr>
          <p:nvPr/>
        </p:nvSpPr>
        <p:spPr bwMode="auto">
          <a:xfrm>
            <a:off x="745656" y="1510357"/>
            <a:ext cx="9601200" cy="5028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indent="450000">
              <a:lnSpc>
                <a:spcPct val="150000"/>
              </a:lnSpc>
            </a:pPr>
            <a:r>
              <a:rPr lang="ru-RU"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Актуальность выбранной темы заключается в том, что подготовка бегуна на короткие дистанции – многогранный и сложный педагогический процесс, состоящий из трех взаимосвязанных компонентов: обучения, тренировки и воспитания, цель которого – обеспечить развитие и совершенствование знаний, умений, двигательных навыков и качеств, необходимых для овладения техникой легкоатлетических упражнений и достижения, предусмотренных планом и программой результатов. Зачастую построение тренировочного процесса происходит по устаревшим методикам, которые основываются лишь на опыте предыдущих поколений, которое не всегда учитывает индивидуальный подход к атлету. Лишь с недавнего времени в практике все чаще стали использовать научно-методический подход, основанный на знаниях, полученных в ходе анализа и ведения статистики. Существенный вклад в разработку этой проблемы внесли такие специалисты как Н. Г. Озолин [21], В. М. Дьячков [9], В. В. Кузнецов [15], Ю. В. Верхошанский [5], Рыбакова Е. О [22], В. Г. Алабин [2] </a:t>
            </a:r>
            <a:r>
              <a:rPr lang="ar-SA" altLang="ru-RU" b="1" dirty="0">
                <a:latin typeface="Times New Roman" panose="02020603050405020304" pitchFamily="18" charset="0"/>
                <a:cs typeface="Times New Roman" panose="02020603050405020304" pitchFamily="18" charset="0"/>
              </a:rPr>
              <a:t>‏</a:t>
            </a:r>
            <a:endParaRPr lang="ru-RU" altLang="ru-RU"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E9C6FFB2-F75F-4BF9-AFB5-605F7AEC82DE}"/>
              </a:ext>
            </a:extLst>
          </p:cNvPr>
          <p:cNvSpPr/>
          <p:nvPr/>
        </p:nvSpPr>
        <p:spPr>
          <a:xfrm rot="5400000">
            <a:off x="8444966" y="3194843"/>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12" name="Прямоугольник 11">
            <a:extLst>
              <a:ext uri="{FF2B5EF4-FFF2-40B4-BE49-F238E27FC236}">
                <a16:creationId xmlns:a16="http://schemas.microsoft.com/office/drawing/2014/main" id="{2A01BC51-23E8-48D5-B012-7775F933023F}"/>
              </a:ext>
            </a:extLst>
          </p:cNvPr>
          <p:cNvSpPr/>
          <p:nvPr/>
        </p:nvSpPr>
        <p:spPr>
          <a:xfrm>
            <a:off x="755780" y="188640"/>
            <a:ext cx="9228652" cy="684076"/>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chemeClr val="tx1"/>
                </a:solidFill>
                <a:latin typeface="Times New Roman" pitchFamily="18" charset="0"/>
                <a:cs typeface="Times New Roman" pitchFamily="18" charset="0"/>
              </a:rPr>
              <a:t>Цель исследования:</a:t>
            </a:r>
          </a:p>
        </p:txBody>
      </p:sp>
      <p:sp>
        <p:nvSpPr>
          <p:cNvPr id="5126" name="Номер слайда 1">
            <a:extLst>
              <a:ext uri="{FF2B5EF4-FFF2-40B4-BE49-F238E27FC236}">
                <a16:creationId xmlns:a16="http://schemas.microsoft.com/office/drawing/2014/main" id="{62A094E7-CD58-45C8-BE1B-617F434ED65E}"/>
              </a:ext>
            </a:extLst>
          </p:cNvPr>
          <p:cNvSpPr>
            <a:spLocks noGrp="1"/>
          </p:cNvSpPr>
          <p:nvPr>
            <p:ph type="sldNum" sz="quarter" idx="12"/>
          </p:nvPr>
        </p:nvSpPr>
        <p:spPr bwMode="auto">
          <a:xfrm>
            <a:off x="9512237" y="6385934"/>
            <a:ext cx="468313" cy="365125"/>
          </a:xfrm>
          <a:solidFill>
            <a:schemeClr val="bg2"/>
          </a:solidFill>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53D73822-42F2-420F-8F4C-0D3C11D21430}" type="slidenum">
              <a:rPr lang="ru-RU" altLang="ru-RU" sz="1600">
                <a:latin typeface="Times New Roman" panose="02020603050405020304" pitchFamily="18" charset="0"/>
                <a:cs typeface="Times New Roman" panose="02020603050405020304" pitchFamily="18" charset="0"/>
              </a:rPr>
              <a:pPr algn="ctr">
                <a:spcBef>
                  <a:spcPct val="0"/>
                </a:spcBef>
                <a:buFontTx/>
                <a:buNone/>
              </a:pPr>
              <a:t>3</a:t>
            </a:fld>
            <a:endParaRPr lang="ru-RU" altLang="ru-RU" sz="1600">
              <a:latin typeface="Times New Roman" panose="02020603050405020304" pitchFamily="18" charset="0"/>
              <a:cs typeface="Times New Roman" panose="02020603050405020304" pitchFamily="18" charset="0"/>
            </a:endParaRPr>
          </a:p>
        </p:txBody>
      </p:sp>
      <p:sp>
        <p:nvSpPr>
          <p:cNvPr id="5127" name="TextBox 12">
            <a:extLst>
              <a:ext uri="{FF2B5EF4-FFF2-40B4-BE49-F238E27FC236}">
                <a16:creationId xmlns:a16="http://schemas.microsoft.com/office/drawing/2014/main" id="{A85D0AA5-7E0A-47F3-BFDE-61D80DC60146}"/>
              </a:ext>
            </a:extLst>
          </p:cNvPr>
          <p:cNvSpPr txBox="1">
            <a:spLocks noChangeArrowheads="1"/>
          </p:cNvSpPr>
          <p:nvPr/>
        </p:nvSpPr>
        <p:spPr bwMode="auto">
          <a:xfrm>
            <a:off x="751898" y="1095998"/>
            <a:ext cx="922871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spcBef>
                <a:spcPct val="0"/>
              </a:spcBef>
              <a:buNone/>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-изучить методику обучения спринтерскому бегу у обучающихся 5 класса на уроках физической культуры.</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ct val="0"/>
              </a:spcBef>
              <a:buFontTx/>
              <a:buNone/>
            </a:pPr>
            <a:endParaRPr lang="ru-RU" altLang="ru-RU" sz="2400" dirty="0">
              <a:latin typeface="Times New Roman" panose="02020603050405020304" pitchFamily="18" charset="0"/>
              <a:cs typeface="Times New Roman" panose="02020603050405020304" pitchFamily="18" charset="0"/>
            </a:endParaRPr>
          </a:p>
        </p:txBody>
      </p:sp>
      <p:sp>
        <p:nvSpPr>
          <p:cNvPr id="14" name="Прямоугольник 13">
            <a:extLst>
              <a:ext uri="{FF2B5EF4-FFF2-40B4-BE49-F238E27FC236}">
                <a16:creationId xmlns:a16="http://schemas.microsoft.com/office/drawing/2014/main" id="{0A3F2775-BDFE-49C7-9036-89E85C8B0C7E}"/>
              </a:ext>
            </a:extLst>
          </p:cNvPr>
          <p:cNvSpPr/>
          <p:nvPr/>
        </p:nvSpPr>
        <p:spPr>
          <a:xfrm>
            <a:off x="755780" y="2456892"/>
            <a:ext cx="9228652" cy="684076"/>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chemeClr val="tx1"/>
                </a:solidFill>
                <a:latin typeface="Times New Roman" pitchFamily="18" charset="0"/>
                <a:cs typeface="Times New Roman" pitchFamily="18" charset="0"/>
              </a:rPr>
              <a:t>Объект исследования:</a:t>
            </a:r>
          </a:p>
        </p:txBody>
      </p:sp>
      <p:sp>
        <p:nvSpPr>
          <p:cNvPr id="17" name="TextBox 16">
            <a:extLst>
              <a:ext uri="{FF2B5EF4-FFF2-40B4-BE49-F238E27FC236}">
                <a16:creationId xmlns:a16="http://schemas.microsoft.com/office/drawing/2014/main" id="{C3604222-BD61-486A-AD66-A9C4C482EF53}"/>
              </a:ext>
            </a:extLst>
          </p:cNvPr>
          <p:cNvSpPr txBox="1"/>
          <p:nvPr/>
        </p:nvSpPr>
        <p:spPr>
          <a:xfrm>
            <a:off x="751898" y="3291715"/>
            <a:ext cx="9228715" cy="954107"/>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pPr indent="450000" algn="just">
              <a:lnSpc>
                <a:spcPct val="150000"/>
              </a:lnSpc>
              <a:defRPr/>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-процесс обучения на уроках физической культуры в 5 классах.</a:t>
            </a:r>
          </a:p>
          <a:p>
            <a:pPr algn="just">
              <a:defRPr/>
            </a:pPr>
            <a:endParaRPr lang="ru-RU" sz="2000" dirty="0">
              <a:latin typeface="Times New Roman" pitchFamily="18" charset="0"/>
              <a:cs typeface="Times New Roman" pitchFamily="18" charset="0"/>
            </a:endParaRPr>
          </a:p>
        </p:txBody>
      </p:sp>
      <p:sp>
        <p:nvSpPr>
          <p:cNvPr id="8" name="Прямоугольник 7">
            <a:extLst>
              <a:ext uri="{FF2B5EF4-FFF2-40B4-BE49-F238E27FC236}">
                <a16:creationId xmlns:a16="http://schemas.microsoft.com/office/drawing/2014/main" id="{FA5E36F3-05CD-4BDD-A201-99D4DD4426E0}"/>
              </a:ext>
            </a:extLst>
          </p:cNvPr>
          <p:cNvSpPr/>
          <p:nvPr/>
        </p:nvSpPr>
        <p:spPr>
          <a:xfrm>
            <a:off x="752864" y="4293096"/>
            <a:ext cx="9228652" cy="684076"/>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chemeClr val="tx1"/>
                </a:solidFill>
                <a:latin typeface="Times New Roman" pitchFamily="18" charset="0"/>
                <a:cs typeface="Times New Roman" pitchFamily="18" charset="0"/>
              </a:rPr>
              <a:t>Предмет исследования:</a:t>
            </a:r>
          </a:p>
        </p:txBody>
      </p:sp>
      <p:sp>
        <p:nvSpPr>
          <p:cNvPr id="9" name="TextBox 8">
            <a:extLst>
              <a:ext uri="{FF2B5EF4-FFF2-40B4-BE49-F238E27FC236}">
                <a16:creationId xmlns:a16="http://schemas.microsoft.com/office/drawing/2014/main" id="{F525876A-0852-46D3-B0FE-E3D769346E76}"/>
              </a:ext>
            </a:extLst>
          </p:cNvPr>
          <p:cNvSpPr txBox="1"/>
          <p:nvPr/>
        </p:nvSpPr>
        <p:spPr>
          <a:xfrm>
            <a:off x="751898" y="5110063"/>
            <a:ext cx="9228652" cy="150810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pPr indent="450000" algn="just">
              <a:lnSpc>
                <a:spcPct val="150000"/>
              </a:lnSpc>
              <a:defRPr/>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-методика </a:t>
            </a:r>
            <a:r>
              <a:rPr lang="ru-RU"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обучения спринтерскому бегу у обучающихся 5 класса на уроках физической культуры.</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defRPr/>
            </a:pPr>
            <a:endParaRPr lang="ru-RU" sz="20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E9C6FFB2-F75F-4BF9-AFB5-605F7AEC82DE}"/>
              </a:ext>
            </a:extLst>
          </p:cNvPr>
          <p:cNvSpPr/>
          <p:nvPr/>
        </p:nvSpPr>
        <p:spPr>
          <a:xfrm rot="5400000">
            <a:off x="8444966" y="3194844"/>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dirty="0"/>
          </a:p>
        </p:txBody>
      </p:sp>
      <p:sp>
        <p:nvSpPr>
          <p:cNvPr id="6147" name="Номер слайда 1">
            <a:extLst>
              <a:ext uri="{FF2B5EF4-FFF2-40B4-BE49-F238E27FC236}">
                <a16:creationId xmlns:a16="http://schemas.microsoft.com/office/drawing/2014/main" id="{77008DE7-20C0-44DF-BD1C-6411F539E71A}"/>
              </a:ext>
            </a:extLst>
          </p:cNvPr>
          <p:cNvSpPr>
            <a:spLocks noGrp="1"/>
          </p:cNvSpPr>
          <p:nvPr>
            <p:ph type="sldNum" sz="quarter" idx="12"/>
          </p:nvPr>
        </p:nvSpPr>
        <p:spPr bwMode="auto">
          <a:xfrm>
            <a:off x="9659934" y="6335161"/>
            <a:ext cx="468313" cy="365125"/>
          </a:xfrm>
          <a:solidFill>
            <a:schemeClr val="bg2"/>
          </a:solidFill>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51EFEB92-D07A-4675-B48A-A6FE9210F690}" type="slidenum">
              <a:rPr lang="ru-RU" altLang="ru-RU" sz="1600">
                <a:latin typeface="Times New Roman" panose="02020603050405020304" pitchFamily="18" charset="0"/>
                <a:cs typeface="Times New Roman" panose="02020603050405020304" pitchFamily="18" charset="0"/>
              </a:rPr>
              <a:pPr algn="ctr">
                <a:spcBef>
                  <a:spcPct val="0"/>
                </a:spcBef>
                <a:buFontTx/>
                <a:buNone/>
              </a:pPr>
              <a:t>4</a:t>
            </a:fld>
            <a:endParaRPr lang="ru-RU" altLang="ru-RU" sz="1600">
              <a:latin typeface="Times New Roman" panose="02020603050405020304" pitchFamily="18" charset="0"/>
              <a:cs typeface="Times New Roman" panose="02020603050405020304" pitchFamily="18" charset="0"/>
            </a:endParaRPr>
          </a:p>
        </p:txBody>
      </p:sp>
      <p:sp>
        <p:nvSpPr>
          <p:cNvPr id="14" name="Прямоугольник 13">
            <a:extLst>
              <a:ext uri="{FF2B5EF4-FFF2-40B4-BE49-F238E27FC236}">
                <a16:creationId xmlns:a16="http://schemas.microsoft.com/office/drawing/2014/main" id="{0A3F2775-BDFE-49C7-9036-89E85C8B0C7E}"/>
              </a:ext>
            </a:extLst>
          </p:cNvPr>
          <p:cNvSpPr/>
          <p:nvPr/>
        </p:nvSpPr>
        <p:spPr>
          <a:xfrm>
            <a:off x="737117" y="332656"/>
            <a:ext cx="9391133" cy="684076"/>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chemeClr val="tx1"/>
                </a:solidFill>
                <a:latin typeface="Times New Roman" pitchFamily="18" charset="0"/>
                <a:cs typeface="Times New Roman" pitchFamily="18" charset="0"/>
              </a:rPr>
              <a:t>Задачи исследования:</a:t>
            </a:r>
          </a:p>
        </p:txBody>
      </p:sp>
      <p:sp>
        <p:nvSpPr>
          <p:cNvPr id="17" name="TextBox 16">
            <a:extLst>
              <a:ext uri="{FF2B5EF4-FFF2-40B4-BE49-F238E27FC236}">
                <a16:creationId xmlns:a16="http://schemas.microsoft.com/office/drawing/2014/main" id="{C3604222-BD61-486A-AD66-A9C4C482EF53}"/>
              </a:ext>
            </a:extLst>
          </p:cNvPr>
          <p:cNvSpPr txBox="1"/>
          <p:nvPr/>
        </p:nvSpPr>
        <p:spPr>
          <a:xfrm>
            <a:off x="737115" y="948689"/>
            <a:ext cx="9391133" cy="3349956"/>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lnSpc>
                <a:spcPct val="150000"/>
              </a:lnSpc>
              <a:defRPr/>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1. Рассмотреть средства и методы обучения спринтерскому бегу.</a:t>
            </a:r>
          </a:p>
          <a:p>
            <a:pPr algn="just">
              <a:lnSpc>
                <a:spcPct val="150000"/>
              </a:lnSpc>
              <a:defRPr/>
            </a:pPr>
            <a:r>
              <a:rPr lang="ru-RU" sz="2400" dirty="0">
                <a:latin typeface="Times New Roman" panose="02020603050405020304" pitchFamily="18" charset="0"/>
                <a:cs typeface="Times New Roman" pitchFamily="18" charset="0"/>
              </a:rPr>
              <a:t>2. </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Изучить возрастные анатомо-физиологические особенности у обучающихся 5 класса.</a:t>
            </a:r>
          </a:p>
          <a:p>
            <a:pPr algn="just">
              <a:lnSpc>
                <a:spcPct val="150000"/>
              </a:lnSpc>
              <a:defRPr/>
            </a:pPr>
            <a:r>
              <a:rPr lang="ru-RU" sz="2400" dirty="0">
                <a:latin typeface="Times New Roman" panose="02020603050405020304" pitchFamily="18" charset="0"/>
                <a:cs typeface="Times New Roman" pitchFamily="18" charset="0"/>
              </a:rPr>
              <a:t>3. </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Подобрать критерии оценивания техники спринтерского бега.</a:t>
            </a:r>
          </a:p>
          <a:p>
            <a:pPr algn="just">
              <a:lnSpc>
                <a:spcPct val="150000"/>
              </a:lnSpc>
              <a:defRPr/>
            </a:pPr>
            <a:r>
              <a:rPr lang="ru-RU" sz="2400" dirty="0">
                <a:latin typeface="Times New Roman" panose="02020603050405020304" pitchFamily="18" charset="0"/>
                <a:cs typeface="Times New Roman" pitchFamily="18" charset="0"/>
              </a:rPr>
              <a:t>4. </a:t>
            </a:r>
            <a:r>
              <a:rPr lang="ru-RU" sz="2400" kern="15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Разработать программу занятий по обучению спринтерскому бегу у обучающихся 5 класса.</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Прямоугольник 7">
            <a:extLst>
              <a:ext uri="{FF2B5EF4-FFF2-40B4-BE49-F238E27FC236}">
                <a16:creationId xmlns:a16="http://schemas.microsoft.com/office/drawing/2014/main" id="{F478F434-4C52-419D-965E-4331DC1217A0}"/>
              </a:ext>
            </a:extLst>
          </p:cNvPr>
          <p:cNvSpPr/>
          <p:nvPr/>
        </p:nvSpPr>
        <p:spPr>
          <a:xfrm>
            <a:off x="737115" y="4434259"/>
            <a:ext cx="9391133" cy="684076"/>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chemeClr val="tx1"/>
                </a:solidFill>
                <a:latin typeface="Times New Roman" pitchFamily="18" charset="0"/>
                <a:cs typeface="Times New Roman" pitchFamily="18" charset="0"/>
              </a:rPr>
              <a:t>Методы исследования:</a:t>
            </a:r>
          </a:p>
        </p:txBody>
      </p:sp>
      <p:sp>
        <p:nvSpPr>
          <p:cNvPr id="9" name="TextBox 8">
            <a:extLst>
              <a:ext uri="{FF2B5EF4-FFF2-40B4-BE49-F238E27FC236}">
                <a16:creationId xmlns:a16="http://schemas.microsoft.com/office/drawing/2014/main" id="{703828B1-3EED-4079-95EC-60260B3186F3}"/>
              </a:ext>
            </a:extLst>
          </p:cNvPr>
          <p:cNvSpPr txBox="1"/>
          <p:nvPr/>
        </p:nvSpPr>
        <p:spPr>
          <a:xfrm>
            <a:off x="737114" y="5432257"/>
            <a:ext cx="9391133" cy="954107"/>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pPr indent="450000" algn="just">
              <a:lnSpc>
                <a:spcPct val="150000"/>
              </a:lnSpc>
              <a:defRPr/>
            </a:pP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-теоретический анализ и обобщение литературных источников.</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defRPr/>
            </a:pPr>
            <a:endParaRPr lang="ru-RU" sz="20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FA346F2-E8DA-46BE-AA19-4BD9BF0094A9}"/>
              </a:ext>
            </a:extLst>
          </p:cNvPr>
          <p:cNvSpPr/>
          <p:nvPr/>
        </p:nvSpPr>
        <p:spPr>
          <a:xfrm rot="5400000">
            <a:off x="8454298" y="3194843"/>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12" name="Прямоугольник 11">
            <a:extLst>
              <a:ext uri="{FF2B5EF4-FFF2-40B4-BE49-F238E27FC236}">
                <a16:creationId xmlns:a16="http://schemas.microsoft.com/office/drawing/2014/main" id="{CF66BCB8-554D-477C-8B7F-256F0C96BAB5}"/>
              </a:ext>
            </a:extLst>
          </p:cNvPr>
          <p:cNvSpPr/>
          <p:nvPr/>
        </p:nvSpPr>
        <p:spPr>
          <a:xfrm>
            <a:off x="821094" y="197971"/>
            <a:ext cx="9927771" cy="1584176"/>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50000"/>
              </a:lnSpc>
              <a:defRPr/>
            </a:pPr>
            <a:r>
              <a:rPr lang="ru-RU" sz="2400" b="1" dirty="0">
                <a:solidFill>
                  <a:schemeClr val="tx1"/>
                </a:solidFill>
                <a:latin typeface="Times New Roman" panose="02020603050405020304" pitchFamily="18" charset="0"/>
                <a:cs typeface="Times New Roman" pitchFamily="18" charset="0"/>
              </a:rPr>
              <a:t>ГЛАВА 1. </a:t>
            </a:r>
            <a:r>
              <a:rPr lang="ru-RU" sz="2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ТЕОРЕТИЧЕСКИЙ ОБЗОР ПО ТЕМЕ И ПРОБЛЕМЕ ИССЛЕДОВАНИЯ</a:t>
            </a:r>
            <a:endPar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defRPr/>
            </a:pPr>
            <a:endParaRPr lang="ru-RU" b="1" dirty="0">
              <a:solidFill>
                <a:schemeClr val="tx1"/>
              </a:solidFill>
              <a:latin typeface="Times New Roman" pitchFamily="18" charset="0"/>
              <a:cs typeface="Times New Roman" pitchFamily="18" charset="0"/>
            </a:endParaRPr>
          </a:p>
        </p:txBody>
      </p:sp>
      <p:sp>
        <p:nvSpPr>
          <p:cNvPr id="2" name="Номер слайда 1">
            <a:extLst>
              <a:ext uri="{FF2B5EF4-FFF2-40B4-BE49-F238E27FC236}">
                <a16:creationId xmlns:a16="http://schemas.microsoft.com/office/drawing/2014/main" id="{F118B63D-3134-40A7-92D0-31160ADF541D}"/>
              </a:ext>
            </a:extLst>
          </p:cNvPr>
          <p:cNvSpPr>
            <a:spLocks noGrp="1"/>
          </p:cNvSpPr>
          <p:nvPr>
            <p:ph type="sldNum" sz="quarter" idx="12"/>
          </p:nvPr>
        </p:nvSpPr>
        <p:spPr>
          <a:xfrm>
            <a:off x="10280551" y="6294904"/>
            <a:ext cx="468313"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53DD8546-2251-41C5-B8BA-624D339EDB9C}" type="slidenum">
              <a:rPr lang="ru-RU" altLang="ru-RU" sz="1600">
                <a:latin typeface="Times New Roman" panose="02020603050405020304" pitchFamily="18" charset="0"/>
                <a:cs typeface="Times New Roman" panose="02020603050405020304" pitchFamily="18" charset="0"/>
              </a:rPr>
              <a:pPr algn="ctr">
                <a:spcBef>
                  <a:spcPct val="0"/>
                </a:spcBef>
                <a:buFontTx/>
                <a:buNone/>
              </a:pPr>
              <a:t>5</a:t>
            </a:fld>
            <a:endParaRPr lang="ru-RU" altLang="ru-RU" sz="1600">
              <a:latin typeface="Times New Roman" panose="02020603050405020304" pitchFamily="18" charset="0"/>
              <a:cs typeface="Times New Roman" panose="02020603050405020304" pitchFamily="18" charset="0"/>
            </a:endParaRPr>
          </a:p>
        </p:txBody>
      </p:sp>
      <p:sp>
        <p:nvSpPr>
          <p:cNvPr id="7175" name="Прямоугольник 4">
            <a:extLst>
              <a:ext uri="{FF2B5EF4-FFF2-40B4-BE49-F238E27FC236}">
                <a16:creationId xmlns:a16="http://schemas.microsoft.com/office/drawing/2014/main" id="{C136D746-303C-4C72-81FE-A1737E7A5662}"/>
              </a:ext>
            </a:extLst>
          </p:cNvPr>
          <p:cNvSpPr>
            <a:spLocks noChangeArrowheads="1"/>
          </p:cNvSpPr>
          <p:nvPr/>
        </p:nvSpPr>
        <p:spPr bwMode="auto">
          <a:xfrm>
            <a:off x="821094" y="2226179"/>
            <a:ext cx="9927770" cy="224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spcBef>
                <a:spcPct val="0"/>
              </a:spcBef>
              <a:buFontTx/>
              <a:buNone/>
            </a:pPr>
            <a:r>
              <a:rPr lang="ru-RU" altLang="ru-RU" sz="2400" b="1" dirty="0">
                <a:latin typeface="Times New Roman" panose="02020603050405020304" pitchFamily="18" charset="0"/>
                <a:cs typeface="Times New Roman" panose="02020603050405020304" pitchFamily="18" charset="0"/>
              </a:rPr>
              <a:t>РАССМОТРЕНЫ ВОПРОСЫ:</a:t>
            </a:r>
          </a:p>
          <a:p>
            <a:pPr algn="just">
              <a:lnSpc>
                <a:spcPct val="150000"/>
              </a:lnSpc>
              <a:spcBef>
                <a:spcPct val="0"/>
              </a:spcBef>
              <a:buNone/>
            </a:pPr>
            <a:r>
              <a:rPr lang="ru-RU" altLang="ru-RU" sz="2400" dirty="0">
                <a:latin typeface="Times New Roman" panose="02020603050405020304" pitchFamily="18" charset="0"/>
                <a:cs typeface="Times New Roman" panose="02020603050405020304" pitchFamily="18" charset="0"/>
              </a:rPr>
              <a:t>1.1 </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Основные понятия и техника спринтерского бега</a:t>
            </a:r>
            <a:endParaRPr lang="ru-RU" altLang="ru-RU" sz="2400" dirty="0">
              <a:latin typeface="Times New Roman" panose="02020603050405020304" pitchFamily="18" charset="0"/>
              <a:cs typeface="Times New Roman" panose="02020603050405020304" pitchFamily="18" charset="0"/>
            </a:endParaRPr>
          </a:p>
          <a:p>
            <a:pPr algn="just">
              <a:lnSpc>
                <a:spcPct val="150000"/>
              </a:lnSpc>
              <a:spcBef>
                <a:spcPct val="0"/>
              </a:spcBef>
              <a:buFontTx/>
              <a:buNone/>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1.2 </a:t>
            </a:r>
            <a:r>
              <a:rPr lang="ru-RU" sz="2400" dirty="0">
                <a:effectLst/>
                <a:latin typeface="Times New Roman" panose="02020603050405020304" pitchFamily="18" charset="0"/>
                <a:ea typeface="Calibri" panose="020F0502020204030204" pitchFamily="34" charset="0"/>
              </a:rPr>
              <a:t>Физические качества необходимые спринтеру</a:t>
            </a:r>
            <a:endParaRPr lang="ru-RU" altLang="ru-RU" sz="2400" dirty="0">
              <a:latin typeface="Times New Roman" panose="02020603050405020304" pitchFamily="18" charset="0"/>
              <a:cs typeface="Times New Roman" panose="02020603050405020304" pitchFamily="18" charset="0"/>
            </a:endParaRPr>
          </a:p>
          <a:p>
            <a:pPr algn="just">
              <a:lnSpc>
                <a:spcPct val="150000"/>
              </a:lnSpc>
              <a:spcBef>
                <a:spcPct val="0"/>
              </a:spcBef>
              <a:buNone/>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1.3 Спринтерский бег в школьной программе по физическому воспитанию</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DB8486D4-F0E5-45E1-A6BA-7454650570FF}"/>
              </a:ext>
            </a:extLst>
          </p:cNvPr>
          <p:cNvSpPr/>
          <p:nvPr/>
        </p:nvSpPr>
        <p:spPr>
          <a:xfrm rot="5400000">
            <a:off x="8454296" y="3194843"/>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2" name="Номер слайда 1">
            <a:extLst>
              <a:ext uri="{FF2B5EF4-FFF2-40B4-BE49-F238E27FC236}">
                <a16:creationId xmlns:a16="http://schemas.microsoft.com/office/drawing/2014/main" id="{08B2ED77-3191-4667-9998-4A6FCC24D093}"/>
              </a:ext>
            </a:extLst>
          </p:cNvPr>
          <p:cNvSpPr>
            <a:spLocks noGrp="1"/>
          </p:cNvSpPr>
          <p:nvPr>
            <p:ph type="sldNum" sz="quarter" idx="12"/>
          </p:nvPr>
        </p:nvSpPr>
        <p:spPr>
          <a:xfrm>
            <a:off x="9515475" y="6234136"/>
            <a:ext cx="468313"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C4C76860-41F0-435B-BE60-55C14F22B5D2}" type="slidenum">
              <a:rPr lang="ru-RU" altLang="ru-RU" sz="1600">
                <a:latin typeface="Times New Roman" panose="02020603050405020304" pitchFamily="18" charset="0"/>
                <a:cs typeface="Times New Roman" panose="02020603050405020304" pitchFamily="18" charset="0"/>
              </a:rPr>
              <a:pPr algn="ctr">
                <a:spcBef>
                  <a:spcPct val="0"/>
                </a:spcBef>
                <a:buFontTx/>
                <a:buNone/>
              </a:pPr>
              <a:t>6</a:t>
            </a:fld>
            <a:endParaRPr lang="ru-RU" altLang="ru-RU" sz="160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C2C1D523-A2A3-4C91-A8DA-4C763452A8B7}"/>
              </a:ext>
            </a:extLst>
          </p:cNvPr>
          <p:cNvSpPr/>
          <p:nvPr/>
        </p:nvSpPr>
        <p:spPr>
          <a:xfrm>
            <a:off x="867747" y="188640"/>
            <a:ext cx="9116685" cy="684076"/>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chemeClr val="tx1"/>
                </a:solidFill>
                <a:latin typeface="Times New Roman" pitchFamily="18" charset="0"/>
                <a:cs typeface="Times New Roman" pitchFamily="18" charset="0"/>
              </a:rPr>
              <a:t>Основные понятия</a:t>
            </a:r>
          </a:p>
        </p:txBody>
      </p:sp>
      <p:sp>
        <p:nvSpPr>
          <p:cNvPr id="7" name="Прямоугольник 6">
            <a:extLst>
              <a:ext uri="{FF2B5EF4-FFF2-40B4-BE49-F238E27FC236}">
                <a16:creationId xmlns:a16="http://schemas.microsoft.com/office/drawing/2014/main" id="{89565578-9641-45C8-AB08-B25831798AA2}"/>
              </a:ext>
            </a:extLst>
          </p:cNvPr>
          <p:cNvSpPr/>
          <p:nvPr/>
        </p:nvSpPr>
        <p:spPr>
          <a:xfrm>
            <a:off x="867747" y="1351772"/>
            <a:ext cx="9116041" cy="4585871"/>
          </a:xfrm>
          <a:prstGeom prst="rect">
            <a:avLst/>
          </a:prstGeom>
        </p:spPr>
        <p:txBody>
          <a:bodyPr wrap="square">
            <a:spAutoFit/>
          </a:bodyPr>
          <a:lstStyle/>
          <a:p>
            <a:pPr indent="450000" algn="just">
              <a:lnSpc>
                <a:spcPct val="150000"/>
              </a:lnSpc>
              <a:spcBef>
                <a:spcPts val="800"/>
              </a:spcBef>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ru-RU" sz="2000" b="1" dirty="0">
                <a:solidFill>
                  <a:schemeClr val="tx1">
                    <a:lumMod val="85000"/>
                    <a:lumOff val="15000"/>
                  </a:schemeClr>
                </a:solidFill>
                <a:latin typeface="Times New Roman" panose="02020603050405020304" pitchFamily="18" charset="0"/>
                <a:cs typeface="Times New Roman" panose="02020603050405020304" pitchFamily="18" charset="0"/>
              </a:rPr>
              <a:t>– </a:t>
            </a:r>
            <a:r>
              <a:rPr lang="ru-RU" b="0" i="0" dirty="0">
                <a:solidFill>
                  <a:srgbClr val="333333"/>
                </a:solidFill>
                <a:effectLst/>
                <a:latin typeface="Times New Roman" panose="02020603050405020304" pitchFamily="18" charset="0"/>
                <a:cs typeface="Times New Roman" panose="02020603050405020304" pitchFamily="18" charset="0"/>
              </a:rPr>
              <a:t>Бег на короткие дистанции или </a:t>
            </a:r>
            <a:r>
              <a:rPr lang="ru-RU" dirty="0">
                <a:solidFill>
                  <a:srgbClr val="333333"/>
                </a:solidFill>
                <a:latin typeface="Times New Roman" panose="02020603050405020304" pitchFamily="18" charset="0"/>
                <a:cs typeface="Times New Roman" panose="02020603050405020304" pitchFamily="18" charset="0"/>
              </a:rPr>
              <a:t>спринт – </a:t>
            </a:r>
            <a:r>
              <a:rPr lang="ru-RU" b="0" i="0" dirty="0">
                <a:solidFill>
                  <a:srgbClr val="333333"/>
                </a:solidFill>
                <a:effectLst/>
                <a:latin typeface="Times New Roman" panose="02020603050405020304" pitchFamily="18" charset="0"/>
                <a:cs typeface="Times New Roman" panose="02020603050405020304" pitchFamily="18" charset="0"/>
              </a:rPr>
              <a:t>это бег с максимальной скоростью тела за ограниченный период времени, а также одна из легкоатлетических дисциплин сочетающая в себе высокую нагрузку на координацию и требование к высокоразвитой выносливости.</a:t>
            </a:r>
            <a:r>
              <a:rPr lang="ru-RU" b="1" dirty="0">
                <a:solidFill>
                  <a:schemeClr val="tx1">
                    <a:lumMod val="85000"/>
                    <a:lumOff val="15000"/>
                  </a:schemeClr>
                </a:solidFill>
                <a:latin typeface="Times New Roman" panose="02020603050405020304" pitchFamily="18" charset="0"/>
                <a:cs typeface="Times New Roman" panose="02020603050405020304" pitchFamily="18" charset="0"/>
              </a:rPr>
              <a:t> </a:t>
            </a:r>
          </a:p>
          <a:p>
            <a:pPr indent="450000" algn="just">
              <a:lnSpc>
                <a:spcPct val="150000"/>
              </a:lnSpc>
              <a:spcBef>
                <a:spcPts val="800"/>
              </a:spcBef>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ru-RU" sz="2000" b="1" dirty="0">
                <a:solidFill>
                  <a:schemeClr val="tx1">
                    <a:lumMod val="85000"/>
                    <a:lumOff val="15000"/>
                  </a:schemeClr>
                </a:solidFill>
                <a:latin typeface="Times New Roman" panose="02020603050405020304" pitchFamily="18" charset="0"/>
                <a:cs typeface="Times New Roman" panose="02020603050405020304" pitchFamily="18" charset="0"/>
              </a:rPr>
              <a:t> – </a:t>
            </a:r>
            <a:r>
              <a:rPr lang="ru-RU" dirty="0">
                <a:solidFill>
                  <a:srgbClr val="222222"/>
                </a:solidFill>
                <a:effectLst/>
                <a:latin typeface="Times New Roman" panose="02020603050405020304" pitchFamily="18" charset="0"/>
                <a:ea typeface="Times New Roman" panose="02020603050405020304" pitchFamily="18" charset="0"/>
              </a:rPr>
              <a:t>Скоростные качества или быстрота – это способность совершать двигательные действия в минимальный для данных условий отрезок времени.</a:t>
            </a:r>
            <a:endParaRPr lang="ru-RU" sz="2000" b="1" dirty="0">
              <a:solidFill>
                <a:schemeClr val="tx1">
                  <a:lumMod val="85000"/>
                  <a:lumOff val="15000"/>
                </a:schemeClr>
              </a:solidFill>
              <a:latin typeface="Times New Roman" panose="02020603050405020304" pitchFamily="18" charset="0"/>
              <a:cs typeface="Times New Roman" panose="02020603050405020304" pitchFamily="18" charset="0"/>
            </a:endParaRPr>
          </a:p>
          <a:p>
            <a:pPr indent="450000" algn="just">
              <a:lnSpc>
                <a:spcPct val="150000"/>
              </a:lnSpc>
              <a:spcBef>
                <a:spcPts val="800"/>
              </a:spcBef>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ru-RU" sz="2000" b="1" dirty="0">
                <a:solidFill>
                  <a:schemeClr val="tx1">
                    <a:lumMod val="85000"/>
                    <a:lumOff val="15000"/>
                  </a:schemeClr>
                </a:solidFill>
                <a:latin typeface="Times New Roman" panose="02020603050405020304" pitchFamily="18" charset="0"/>
                <a:cs typeface="Times New Roman" panose="02020603050405020304" pitchFamily="18" charset="0"/>
              </a:rPr>
              <a:t> – </a:t>
            </a:r>
            <a:r>
              <a:rPr lang="ru-RU" dirty="0">
                <a:effectLst/>
                <a:latin typeface="Times New Roman" panose="02020603050405020304" pitchFamily="18" charset="0"/>
                <a:ea typeface="Times New Roman" panose="02020603050405020304" pitchFamily="18" charset="0"/>
              </a:rPr>
              <a:t>Начинать обучение технике скоростного бега следует в возрасте 7-8 лет. В младшем школьном возрасте дети очень податливы обучению, в том числе и быстрому бегу</a:t>
            </a:r>
            <a:r>
              <a:rPr lang="ru-RU" dirty="0">
                <a:solidFill>
                  <a:srgbClr val="222222"/>
                </a:solidFill>
                <a:effectLst/>
                <a:latin typeface="Times New Roman" panose="02020603050405020304" pitchFamily="18" charset="0"/>
                <a:ea typeface="Times New Roman" panose="02020603050405020304" pitchFamily="18" charset="0"/>
              </a:rPr>
              <a:t>.</a:t>
            </a:r>
            <a:r>
              <a:rPr lang="ru-RU" dirty="0">
                <a:effectLst/>
                <a:latin typeface="Times New Roman" panose="02020603050405020304" pitchFamily="18" charset="0"/>
                <a:ea typeface="Times New Roman" panose="02020603050405020304" pitchFamily="18" charset="0"/>
              </a:rPr>
              <a:t> Таким образом, базовым этапом специализированного обучения технике спринтерского бега служит возраст школьников примерно 12-15 лет.</a:t>
            </a:r>
            <a:endParaRPr lang="ru-RU" sz="2000" b="1" dirty="0">
              <a:solidFill>
                <a:schemeClr val="tx1">
                  <a:lumMod val="85000"/>
                  <a:lumOff val="15000"/>
                </a:schemeClr>
              </a:solidFill>
              <a:latin typeface="Times New Roman" panose="02020603050405020304" pitchFamily="18" charset="0"/>
              <a:cs typeface="Times New Roman" panose="02020603050405020304" pitchFamily="18" charset="0"/>
            </a:endParaRPr>
          </a:p>
          <a:p>
            <a:pPr>
              <a:spcBef>
                <a:spcPts val="800"/>
              </a:spcBef>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ar-SA" sz="2000" b="1" dirty="0">
                <a:solidFill>
                  <a:schemeClr val="tx1">
                    <a:lumMod val="85000"/>
                    <a:lumOff val="15000"/>
                  </a:schemeClr>
                </a:solidFill>
                <a:latin typeface="Times New Roman" panose="02020603050405020304" pitchFamily="18" charset="0"/>
                <a:cs typeface="Times New Roman" panose="02020603050405020304" pitchFamily="18" charset="0"/>
              </a:rPr>
              <a:t>‏</a:t>
            </a:r>
            <a:endParaRPr lang="ru-RU" sz="2000" b="1"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DB8486D4-F0E5-45E1-A6BA-7454650570FF}"/>
              </a:ext>
            </a:extLst>
          </p:cNvPr>
          <p:cNvSpPr/>
          <p:nvPr/>
        </p:nvSpPr>
        <p:spPr>
          <a:xfrm rot="5400000">
            <a:off x="8444968" y="3194844"/>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dirty="0"/>
          </a:p>
        </p:txBody>
      </p:sp>
      <p:sp>
        <p:nvSpPr>
          <p:cNvPr id="2" name="Номер слайда 1">
            <a:extLst>
              <a:ext uri="{FF2B5EF4-FFF2-40B4-BE49-F238E27FC236}">
                <a16:creationId xmlns:a16="http://schemas.microsoft.com/office/drawing/2014/main" id="{08B2ED77-3191-4667-9998-4A6FCC24D093}"/>
              </a:ext>
            </a:extLst>
          </p:cNvPr>
          <p:cNvSpPr>
            <a:spLocks noGrp="1"/>
          </p:cNvSpPr>
          <p:nvPr>
            <p:ph type="sldNum" sz="quarter" idx="12"/>
          </p:nvPr>
        </p:nvSpPr>
        <p:spPr>
          <a:xfrm>
            <a:off x="9659936" y="6263045"/>
            <a:ext cx="468313"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E335E252-6EE6-489E-AFDE-61850973358A}" type="slidenum">
              <a:rPr lang="ru-RU" altLang="ru-RU" sz="1600">
                <a:latin typeface="Times New Roman" panose="02020603050405020304" pitchFamily="18" charset="0"/>
                <a:cs typeface="Times New Roman" panose="02020603050405020304" pitchFamily="18" charset="0"/>
              </a:rPr>
              <a:pPr algn="ctr">
                <a:spcBef>
                  <a:spcPct val="0"/>
                </a:spcBef>
                <a:buFontTx/>
                <a:buNone/>
              </a:pPr>
              <a:t>7</a:t>
            </a:fld>
            <a:endParaRPr lang="ru-RU" altLang="ru-RU" sz="160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C2C1D523-A2A3-4C91-A8DA-4C763452A8B7}"/>
              </a:ext>
            </a:extLst>
          </p:cNvPr>
          <p:cNvSpPr/>
          <p:nvPr/>
        </p:nvSpPr>
        <p:spPr>
          <a:xfrm>
            <a:off x="877077" y="188640"/>
            <a:ext cx="9251173" cy="1872208"/>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4000" b="1" dirty="0">
                <a:solidFill>
                  <a:schemeClr val="tx1"/>
                </a:solidFill>
                <a:latin typeface="Times New Roman" pitchFamily="18" charset="0"/>
                <a:cs typeface="Times New Roman" pitchFamily="18" charset="0"/>
              </a:rPr>
              <a:t>Выводы по 1 главе:</a:t>
            </a:r>
          </a:p>
        </p:txBody>
      </p:sp>
      <p:sp>
        <p:nvSpPr>
          <p:cNvPr id="7" name="Прямоугольник 6">
            <a:extLst>
              <a:ext uri="{FF2B5EF4-FFF2-40B4-BE49-F238E27FC236}">
                <a16:creationId xmlns:a16="http://schemas.microsoft.com/office/drawing/2014/main" id="{89565578-9641-45C8-AB08-B25831798AA2}"/>
              </a:ext>
            </a:extLst>
          </p:cNvPr>
          <p:cNvSpPr/>
          <p:nvPr/>
        </p:nvSpPr>
        <p:spPr>
          <a:xfrm>
            <a:off x="877076" y="2253449"/>
            <a:ext cx="9251173" cy="3910301"/>
          </a:xfrm>
          <a:prstGeom prst="rect">
            <a:avLst/>
          </a:prstGeom>
        </p:spPr>
        <p:txBody>
          <a:bodyPr wrap="square">
            <a:spAutoFit/>
          </a:bodyPr>
          <a:lstStyle/>
          <a:p>
            <a:pPr indent="450000" algn="just">
              <a:lnSpc>
                <a:spcPct val="150000"/>
              </a:lnSpc>
              <a:spcAft>
                <a:spcPts val="10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В основе специальной физической подготовки легкоатлета спринтера лежит развитие двигательных качеств, определяющих уровень его работоспособности. Для спринтера важным качеством является быстрота. Тем не менее, также важна сила и гибкость, развитие которых напрямую связаны с работой над быстротой и которые также влияют на спортивный результат на спринтерских дистанциях.</a:t>
            </a:r>
          </a:p>
          <a:p>
            <a:pPr indent="450000" algn="just">
              <a:lnSpc>
                <a:spcPct val="150000"/>
              </a:lnSpc>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Программа по физическому воспитанию в общеобразовательной школе, включающая обучение спринтерскому бегу, должна соответствовать содержанию Федерального государственного стандарта основного общего образования и направлена на реализацию содержания предметной области «Физическая культура».</a:t>
            </a:r>
            <a:endParaRPr lang="ru-RU" sz="2000" b="1"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F1EC7AE3-EF5B-4BF0-A67F-CE87F8D315C3}"/>
              </a:ext>
            </a:extLst>
          </p:cNvPr>
          <p:cNvSpPr/>
          <p:nvPr/>
        </p:nvSpPr>
        <p:spPr>
          <a:xfrm rot="5400000">
            <a:off x="8444966" y="3194844"/>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dirty="0"/>
          </a:p>
        </p:txBody>
      </p:sp>
      <p:sp>
        <p:nvSpPr>
          <p:cNvPr id="12" name="Прямоугольник 11">
            <a:extLst>
              <a:ext uri="{FF2B5EF4-FFF2-40B4-BE49-F238E27FC236}">
                <a16:creationId xmlns:a16="http://schemas.microsoft.com/office/drawing/2014/main" id="{27CB0705-71F4-46DD-AD81-66EE5FB79696}"/>
              </a:ext>
            </a:extLst>
          </p:cNvPr>
          <p:cNvSpPr/>
          <p:nvPr/>
        </p:nvSpPr>
        <p:spPr>
          <a:xfrm>
            <a:off x="802433" y="188640"/>
            <a:ext cx="9181999" cy="1584176"/>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ru-RU" b="1" dirty="0">
                <a:solidFill>
                  <a:schemeClr val="tx1"/>
                </a:solidFill>
                <a:latin typeface="Times New Roman" pitchFamily="18" charset="0"/>
                <a:cs typeface="Times New Roman" pitchFamily="18" charset="0"/>
              </a:rPr>
              <a:t>ГЛАВА 2. МЕТОДИЧЕСКИЕ ОСНОВЫ ОБУЧЕНИЯ СПРИНТЕРСКОМУ БЕГУ</a:t>
            </a:r>
          </a:p>
        </p:txBody>
      </p:sp>
      <p:sp>
        <p:nvSpPr>
          <p:cNvPr id="2" name="Номер слайда 1">
            <a:extLst>
              <a:ext uri="{FF2B5EF4-FFF2-40B4-BE49-F238E27FC236}">
                <a16:creationId xmlns:a16="http://schemas.microsoft.com/office/drawing/2014/main" id="{A8CF2F1C-89E5-46AD-A093-CFC6E2A48D85}"/>
              </a:ext>
            </a:extLst>
          </p:cNvPr>
          <p:cNvSpPr>
            <a:spLocks noGrp="1"/>
          </p:cNvSpPr>
          <p:nvPr>
            <p:ph type="sldNum" sz="quarter" idx="12"/>
          </p:nvPr>
        </p:nvSpPr>
        <p:spPr>
          <a:xfrm>
            <a:off x="9516118" y="6304235"/>
            <a:ext cx="468313"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D94698C6-A735-40EB-BBD3-88C74442B3DF}" type="slidenum">
              <a:rPr lang="ru-RU" altLang="ru-RU" sz="1600">
                <a:latin typeface="Times New Roman" panose="02020603050405020304" pitchFamily="18" charset="0"/>
                <a:cs typeface="Times New Roman" panose="02020603050405020304" pitchFamily="18" charset="0"/>
              </a:rPr>
              <a:pPr algn="ctr">
                <a:spcBef>
                  <a:spcPct val="0"/>
                </a:spcBef>
                <a:buFontTx/>
                <a:buNone/>
              </a:pPr>
              <a:t>8</a:t>
            </a:fld>
            <a:endParaRPr lang="ru-RU" altLang="ru-RU" sz="1600">
              <a:latin typeface="Times New Roman" panose="02020603050405020304" pitchFamily="18" charset="0"/>
              <a:cs typeface="Times New Roman" panose="02020603050405020304" pitchFamily="18" charset="0"/>
            </a:endParaRPr>
          </a:p>
        </p:txBody>
      </p:sp>
      <p:sp>
        <p:nvSpPr>
          <p:cNvPr id="10247" name="Прямоугольник 4">
            <a:extLst>
              <a:ext uri="{FF2B5EF4-FFF2-40B4-BE49-F238E27FC236}">
                <a16:creationId xmlns:a16="http://schemas.microsoft.com/office/drawing/2014/main" id="{D4E2927D-E3E7-4E6D-B07E-D4D0F2F9F064}"/>
              </a:ext>
            </a:extLst>
          </p:cNvPr>
          <p:cNvSpPr>
            <a:spLocks noChangeArrowheads="1"/>
          </p:cNvSpPr>
          <p:nvPr/>
        </p:nvSpPr>
        <p:spPr bwMode="auto">
          <a:xfrm>
            <a:off x="802432" y="1960588"/>
            <a:ext cx="9181999" cy="475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spcBef>
                <a:spcPct val="0"/>
              </a:spcBef>
              <a:buFontTx/>
              <a:buNone/>
            </a:pPr>
            <a:r>
              <a:rPr lang="ru-RU" altLang="ru-RU" sz="1800" b="1" dirty="0">
                <a:latin typeface="Times New Roman" panose="02020603050405020304" pitchFamily="18" charset="0"/>
                <a:cs typeface="Times New Roman" panose="02020603050405020304" pitchFamily="18" charset="0"/>
              </a:rPr>
              <a:t>РАССМОТРЕНЫ ВОПРОСЫ:</a:t>
            </a:r>
          </a:p>
          <a:p>
            <a:pPr indent="450000" algn="just">
              <a:lnSpc>
                <a:spcPct val="150000"/>
              </a:lnSpc>
              <a:spcBef>
                <a:spcPct val="0"/>
              </a:spcBef>
              <a:buNone/>
            </a:pPr>
            <a:r>
              <a:rPr lang="ru-RU" sz="2400" dirty="0">
                <a:latin typeface="Times New Roman" panose="02020603050405020304" pitchFamily="18" charset="0"/>
                <a:ea typeface="Calibri" panose="020F0502020204030204" pitchFamily="34" charset="0"/>
                <a:cs typeface="Times New Roman" panose="02020603050405020304" pitchFamily="18" charset="0"/>
              </a:rPr>
              <a:t>2.1 </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Анатомо-физиологические и психологические особенности </a:t>
            </a:r>
            <a:br>
              <a:rPr lang="ru-RU" sz="2400" dirty="0">
                <a:effectLst/>
                <a:latin typeface="Times New Roman" panose="02020603050405020304" pitchFamily="18" charset="0"/>
                <a:ea typeface="Calibri" panose="020F0502020204030204" pitchFamily="34" charset="0"/>
                <a:cs typeface="Times New Roman" panose="02020603050405020304" pitchFamily="18" charset="0"/>
              </a:rPr>
            </a:b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организма обучающихся от 10 до 12 лет.</a:t>
            </a:r>
          </a:p>
          <a:p>
            <a:pPr indent="450000" algn="just">
              <a:lnSpc>
                <a:spcPct val="150000"/>
              </a:lnSpc>
              <a:spcBef>
                <a:spcPct val="0"/>
              </a:spcBef>
              <a:buFontTx/>
              <a:buNone/>
            </a:pPr>
            <a:r>
              <a:rPr lang="ru-RU" sz="2400" dirty="0">
                <a:latin typeface="Times New Roman" panose="02020603050405020304" pitchFamily="18" charset="0"/>
                <a:ea typeface="Calibri" panose="020F0502020204030204" pitchFamily="34" charset="0"/>
                <a:cs typeface="Times New Roman" panose="02020603050405020304" pitchFamily="18" charset="0"/>
              </a:rPr>
              <a:t>2.2 </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Средства и методы обучения спринтерскому бегу на уроках физической культуры в 5 классе.</a:t>
            </a:r>
            <a:endParaRPr lang="ru-RU" altLang="ru-RU" sz="2400" dirty="0">
              <a:latin typeface="Times New Roman" panose="02020603050405020304" pitchFamily="18" charset="0"/>
              <a:cs typeface="Times New Roman" panose="02020603050405020304" pitchFamily="18" charset="0"/>
            </a:endParaRPr>
          </a:p>
          <a:p>
            <a:pPr indent="450000" algn="just">
              <a:lnSpc>
                <a:spcPct val="150000"/>
              </a:lnSpc>
              <a:spcBef>
                <a:spcPct val="0"/>
              </a:spcBef>
              <a:buFontTx/>
              <a:buNone/>
            </a:pPr>
            <a:r>
              <a:rPr lang="ru-RU" sz="2400" dirty="0">
                <a:latin typeface="Times New Roman" panose="02020603050405020304" pitchFamily="18" charset="0"/>
                <a:ea typeface="Calibri" panose="020F0502020204030204" pitchFamily="34" charset="0"/>
                <a:cs typeface="Times New Roman" panose="02020603050405020304" pitchFamily="18" charset="0"/>
              </a:rPr>
              <a:t>2.3 </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Критерии оценивания обучения спринтерскому бегу.</a:t>
            </a:r>
          </a:p>
          <a:p>
            <a:pPr indent="450000" algn="just">
              <a:lnSpc>
                <a:spcPct val="150000"/>
              </a:lnSpc>
              <a:spcBef>
                <a:spcPct val="0"/>
              </a:spcBef>
              <a:buNone/>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2.4 </a:t>
            </a:r>
            <a:r>
              <a:rPr lang="ru-RU"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Программа обучения спринтерскому бегу на уроках физической культуры.</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Bef>
                <a:spcPct val="0"/>
              </a:spcBef>
              <a:buFontTx/>
              <a:buNone/>
            </a:pPr>
            <a:endParaRPr lang="ru-RU" altLang="ru-RU"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37E1E06-4C86-4F57-BCDB-7ABD314E95AE}"/>
              </a:ext>
            </a:extLst>
          </p:cNvPr>
          <p:cNvSpPr/>
          <p:nvPr/>
        </p:nvSpPr>
        <p:spPr>
          <a:xfrm rot="5400000">
            <a:off x="8469360" y="3194844"/>
            <a:ext cx="6858000" cy="468313"/>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ru-RU"/>
          </a:p>
        </p:txBody>
      </p:sp>
      <p:sp>
        <p:nvSpPr>
          <p:cNvPr id="8" name="Текст 7">
            <a:extLst>
              <a:ext uri="{FF2B5EF4-FFF2-40B4-BE49-F238E27FC236}">
                <a16:creationId xmlns:a16="http://schemas.microsoft.com/office/drawing/2014/main" id="{12022D06-52F5-4891-9D28-3757C7D62C2C}"/>
              </a:ext>
            </a:extLst>
          </p:cNvPr>
          <p:cNvSpPr>
            <a:spLocks noGrp="1"/>
          </p:cNvSpPr>
          <p:nvPr>
            <p:ph type="body" idx="1"/>
          </p:nvPr>
        </p:nvSpPr>
        <p:spPr>
          <a:xfrm>
            <a:off x="746449" y="2527397"/>
            <a:ext cx="9657184" cy="3425534"/>
          </a:xfrm>
        </p:spPr>
        <p:txBody>
          <a:bodyPr>
            <a:normAutofit/>
          </a:bodyPr>
          <a:lstStyle/>
          <a:p>
            <a:pPr indent="450000" algn="just">
              <a:lnSpc>
                <a:spcPct val="160000"/>
              </a:lnSpc>
            </a:pPr>
            <a:r>
              <a:rPr lang="ru-RU"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П</a:t>
            </a:r>
            <a:r>
              <a:rPr lang="ru-RU"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роцесс физического воспитания школьников пятого класса обучения рекомендуется проводить целенаправленно на достижение и поддержание ими требуемого нормативного уровня скоростных качеств.</a:t>
            </a:r>
          </a:p>
          <a:p>
            <a:pPr indent="450000" algn="just">
              <a:lnSpc>
                <a:spcPct val="160000"/>
              </a:lnSpc>
            </a:pPr>
            <a:r>
              <a:rPr lang="ru-RU"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Для обеспечения выполнения скоростных упражнений необходимо использовать фронтальный метод, когда все учащиеся одновременно выполняют одно и то же упражнение или поточный метод, когда учащиеся друг за другом выполняют одно и тоже упражнение как бы беспрерывным способом.</a:t>
            </a:r>
          </a:p>
          <a:p>
            <a:pPr algn="just"/>
            <a:endParaRPr lang="ru-RU" sz="1800" dirty="0"/>
          </a:p>
        </p:txBody>
      </p:sp>
      <p:sp>
        <p:nvSpPr>
          <p:cNvPr id="2" name="Номер слайда 1">
            <a:extLst>
              <a:ext uri="{FF2B5EF4-FFF2-40B4-BE49-F238E27FC236}">
                <a16:creationId xmlns:a16="http://schemas.microsoft.com/office/drawing/2014/main" id="{A68A8D14-67C0-4B32-89D5-105109C5E90E}"/>
              </a:ext>
            </a:extLst>
          </p:cNvPr>
          <p:cNvSpPr>
            <a:spLocks noGrp="1"/>
          </p:cNvSpPr>
          <p:nvPr>
            <p:ph type="sldNum" sz="quarter" idx="12"/>
          </p:nvPr>
        </p:nvSpPr>
        <p:spPr>
          <a:xfrm>
            <a:off x="7660433" y="6304235"/>
            <a:ext cx="2743200" cy="365125"/>
          </a:xfrm>
          <a:solidFill>
            <a:schemeClr val="bg1">
              <a:lumMod val="95000"/>
            </a:schemeClr>
          </a:solid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fld id="{D9543704-74E8-4F10-B5BE-C115E2FE42EF}" type="slidenum">
              <a:rPr lang="ru-RU" altLang="ru-RU" sz="1600">
                <a:latin typeface="Times New Roman" panose="02020603050405020304" pitchFamily="18" charset="0"/>
                <a:cs typeface="Times New Roman" panose="02020603050405020304" pitchFamily="18" charset="0"/>
              </a:rPr>
              <a:pPr algn="ctr">
                <a:spcBef>
                  <a:spcPct val="0"/>
                </a:spcBef>
                <a:buFontTx/>
                <a:buNone/>
              </a:pPr>
              <a:t>9</a:t>
            </a:fld>
            <a:endParaRPr lang="ru-RU" altLang="ru-RU" sz="160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1F012A45-011F-4177-AF52-BF3AF8C88B12}"/>
              </a:ext>
            </a:extLst>
          </p:cNvPr>
          <p:cNvSpPr/>
          <p:nvPr/>
        </p:nvSpPr>
        <p:spPr>
          <a:xfrm>
            <a:off x="746449" y="188640"/>
            <a:ext cx="9657184" cy="180020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2400" b="1" dirty="0">
                <a:solidFill>
                  <a:schemeClr val="tx1"/>
                </a:solidFill>
                <a:latin typeface="Times New Roman" pitchFamily="18" charset="0"/>
                <a:cs typeface="Times New Roman" pitchFamily="18" charset="0"/>
              </a:rPr>
              <a:t>2.1 </a:t>
            </a:r>
            <a:r>
              <a:rPr lang="ru-RU" sz="2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Анатомо-физиологические и психологические особенности </a:t>
            </a:r>
            <a:br>
              <a:rPr lang="ru-RU" sz="2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lang="ru-RU" sz="2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организма обучающихся от 10 до 12 лет.</a:t>
            </a:r>
          </a:p>
          <a:p>
            <a:pPr algn="ctr">
              <a:defRPr/>
            </a:pPr>
            <a:r>
              <a:rPr lang="ru-RU" sz="2400" b="1" dirty="0">
                <a:solidFill>
                  <a:schemeClr val="tx1"/>
                </a:solidFill>
                <a:latin typeface="Times New Roman" pitchFamily="18" charset="0"/>
                <a:cs typeface="Times New Roman" pitchFamily="18" charset="0"/>
              </a:rPr>
              <a:t> </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TotalTime>
  <Words>1529</Words>
  <Application>Microsoft Office PowerPoint</Application>
  <PresentationFormat>Широкоэкранный</PresentationFormat>
  <Paragraphs>139</Paragraphs>
  <Slides>18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18</vt:i4>
      </vt:variant>
    </vt:vector>
  </HeadingPairs>
  <TitlesOfParts>
    <vt:vector size="24" baseType="lpstr">
      <vt:lpstr>Arial</vt:lpstr>
      <vt:lpstr>Calibri</vt:lpstr>
      <vt:lpstr>Calibri Light</vt:lpstr>
      <vt:lpstr>Symbol</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PC</dc:creator>
  <cp:lastModifiedBy>Медведев Денис</cp:lastModifiedBy>
  <cp:revision>5</cp:revision>
  <dcterms:created xsi:type="dcterms:W3CDTF">2021-12-27T11:58:26Z</dcterms:created>
  <dcterms:modified xsi:type="dcterms:W3CDTF">2021-12-27T16:53:01Z</dcterms:modified>
</cp:coreProperties>
</file>