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56" r:id="rId3"/>
    <p:sldId id="257" r:id="rId4"/>
    <p:sldId id="258" r:id="rId5"/>
    <p:sldId id="259" r:id="rId6"/>
    <p:sldId id="263" r:id="rId7"/>
    <p:sldId id="269" r:id="rId8"/>
    <p:sldId id="260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50" autoAdjust="0"/>
  </p:normalViewPr>
  <p:slideViewPr>
    <p:cSldViewPr>
      <p:cViewPr varScale="1">
        <p:scale>
          <a:sx n="73" d="100"/>
          <a:sy n="73" d="100"/>
        </p:scale>
        <p:origin x="-72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gif"/><Relationship Id="rId7" Type="http://schemas.openxmlformats.org/officeDocument/2006/relationships/image" Target="../media/image29.jpeg"/><Relationship Id="rId12" Type="http://schemas.openxmlformats.org/officeDocument/2006/relationships/image" Target="../media/image3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6.jpeg"/><Relationship Id="rId5" Type="http://schemas.openxmlformats.org/officeDocument/2006/relationships/image" Target="../media/image27.jpeg"/><Relationship Id="rId10" Type="http://schemas.openxmlformats.org/officeDocument/2006/relationships/image" Target="../media/image35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3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gif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672414" cy="250032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МЕХАНИЧЕСКАЯ КУЛИНАРНАЯ ОБРАБОТКА РЫБЫ И ПРИГОТОВЛЕНИЕ ПОЛУФАБРИКАТОВ ИЗ НЕЁ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Выполнила: А.К. </a:t>
            </a:r>
            <a:r>
              <a:rPr lang="ru-RU" sz="2000" b="1" dirty="0" err="1" smtClean="0">
                <a:solidFill>
                  <a:schemeClr val="tx1"/>
                </a:solidFill>
              </a:rPr>
              <a:t>Мухтарулина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преподаватель специальных дисциплин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2" y="1"/>
          <a:ext cx="9144001" cy="6584496"/>
        </p:xfrm>
        <a:graphic>
          <a:graphicData uri="http://schemas.openxmlformats.org/drawingml/2006/table">
            <a:tbl>
              <a:tblPr/>
              <a:tblGrid>
                <a:gridCol w="419941"/>
                <a:gridCol w="2188985"/>
                <a:gridCol w="3828441"/>
                <a:gridCol w="2706634"/>
              </a:tblGrid>
              <a:tr h="28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Этапы приготовления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Операции этапов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Рисунок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рабочего места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Рыбу обрабатывают в рыбном или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мясо-рыбном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цехе. На рабочем столе с маркировкой «РС» Инструменты инвентарь должны быть с соответствующей маркировкой. Рыбу размещают с левой стороны, разделочную доску с маркировкой «РС» кладут перед собой. Нож с правой стороны доски острым лезвием к доске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Проверка качества по внешнему виду и запаху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обращаем внимание на следующие признаки: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 сохранена цельность рыбы;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 чешуя гладкая, чистая;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 глаза выпуклые, прозрачные,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Оттаивание рыбы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 воде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c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добавлением соли, для сохранения минеральных веществ или на воздухе при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10-15</a:t>
                      </a:r>
                      <a:r>
                        <a:rPr lang="ru-RU" sz="11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Обрезание плавников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аккуратно ножом, срезаем плавники с брюшка, спинки, хвостовую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Обрезание головы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нож ставим под углом, разрезаем до позвоночной кости, поворачиваем нож под углом в другую сторону и отделяем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Вспарывание брюшной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части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ножом делаем разрез по брюшку, срезаем нижнюю часть брюшка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Удаление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внутренностей</a:t>
                      </a: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через брюшной разрез удаляем внутренности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8" name="Рисунок 5" descr="http://www.izumgorod.ru/img/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57166"/>
            <a:ext cx="781048" cy="1043722"/>
          </a:xfrm>
          <a:prstGeom prst="rect">
            <a:avLst/>
          </a:prstGeom>
          <a:noFill/>
        </p:spPr>
      </p:pic>
      <p:pic>
        <p:nvPicPr>
          <p:cNvPr id="1037" name="Рисунок 8" descr="http://www.oazi.ru/dbpics/1681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928670"/>
            <a:ext cx="401102" cy="503235"/>
          </a:xfrm>
          <a:prstGeom prst="rect">
            <a:avLst/>
          </a:prstGeom>
          <a:noFill/>
        </p:spPr>
      </p:pic>
      <p:pic>
        <p:nvPicPr>
          <p:cNvPr id="1036" name="Рисунок 11" descr="http://anika-natura.ru/d/1080728/d/razdelochnaya-doska-dlya-ryby_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7500958" y="357166"/>
            <a:ext cx="1265238" cy="473075"/>
          </a:xfrm>
          <a:prstGeom prst="rect">
            <a:avLst/>
          </a:prstGeom>
          <a:noFill/>
        </p:spPr>
      </p:pic>
      <p:pic>
        <p:nvPicPr>
          <p:cNvPr id="1035" name="Рисунок 22" descr="IMG_20170423_1725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6858016" y="1714488"/>
            <a:ext cx="1347782" cy="714380"/>
          </a:xfrm>
          <a:prstGeom prst="rect">
            <a:avLst/>
          </a:prstGeom>
          <a:noFill/>
        </p:spPr>
      </p:pic>
      <p:pic>
        <p:nvPicPr>
          <p:cNvPr id="1034" name="Picture 10" descr="http://www.n-line.ru/info/fabrikak/Fish/defro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62" y="2571744"/>
            <a:ext cx="718928" cy="590548"/>
          </a:xfrm>
          <a:prstGeom prst="rect">
            <a:avLst/>
          </a:prstGeom>
          <a:noFill/>
        </p:spPr>
      </p:pic>
      <p:pic>
        <p:nvPicPr>
          <p:cNvPr id="1033" name="Picture 9" descr="https://elhow.ru/images/articles/11/118/11879/inn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2500306"/>
            <a:ext cx="771587" cy="623886"/>
          </a:xfrm>
          <a:prstGeom prst="rect">
            <a:avLst/>
          </a:prstGeom>
          <a:noFill/>
        </p:spPr>
      </p:pic>
      <p:pic>
        <p:nvPicPr>
          <p:cNvPr id="1031" name="Picture 7" descr="IMG_20170423_17284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6645488" y="3141462"/>
            <a:ext cx="675089" cy="964413"/>
          </a:xfrm>
          <a:prstGeom prst="rect">
            <a:avLst/>
          </a:prstGeom>
          <a:noFill/>
        </p:spPr>
      </p:pic>
      <p:pic>
        <p:nvPicPr>
          <p:cNvPr id="1029" name="Рисунок 19" descr="IMG_20170423_1729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4143380"/>
            <a:ext cx="1147758" cy="673596"/>
          </a:xfrm>
          <a:prstGeom prst="rect">
            <a:avLst/>
          </a:prstGeom>
          <a:noFill/>
        </p:spPr>
      </p:pic>
      <p:pic>
        <p:nvPicPr>
          <p:cNvPr id="21" name="Picture 8" descr="IMG_20170423_1727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8124539" y="3091171"/>
            <a:ext cx="605381" cy="995287"/>
          </a:xfrm>
          <a:prstGeom prst="rect">
            <a:avLst/>
          </a:prstGeom>
          <a:noFill/>
        </p:spPr>
      </p:pic>
      <p:pic>
        <p:nvPicPr>
          <p:cNvPr id="15" name="Рисунок 19" descr="IMG_20170423_17361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4857760"/>
            <a:ext cx="1339354" cy="819148"/>
          </a:xfrm>
          <a:prstGeom prst="rect">
            <a:avLst/>
          </a:prstGeom>
          <a:noFill/>
        </p:spPr>
      </p:pic>
      <p:pic>
        <p:nvPicPr>
          <p:cNvPr id="16" name="Рисунок 22" descr="IMG_20170423_17363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5786454"/>
            <a:ext cx="1285885" cy="692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608506"/>
        </p:xfrm>
        <a:graphic>
          <a:graphicData uri="http://schemas.openxmlformats.org/drawingml/2006/table">
            <a:tbl>
              <a:tblPr/>
              <a:tblGrid>
                <a:gridCol w="509405"/>
                <a:gridCol w="1481249"/>
                <a:gridCol w="4867362"/>
                <a:gridCol w="2285984"/>
              </a:tblGrid>
              <a:tr h="258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Этапы приготовления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Операции этапов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Рисунок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Зачистка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аккуратно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ножом счищаем с брюшной полости остатки внутренностей, кровяную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пленку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  <a:buFontTx/>
                        <a:buChar char="-"/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  <a:buFontTx/>
                        <a:buChar char="-"/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Промывание и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обсушивание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Промываем холодной водой, обсушиваем салфеткой, или на специальных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решетках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Снятие кожи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по спинке делаем надрез до хребтовой кости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пальцами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рук, начиная со стороны головы,  аккуратно снимаем кожу, придавливая пальцами мякоть, чтобы она  не снималась вместе с кожей, переворачиваем, также снимаем кожу с другой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11.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Разделение на два филе без кожи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вдоль хребта</a:t>
                      </a:r>
                      <a:r>
                        <a:rPr lang="ru-RU" sz="11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разъединяем на два филе: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 филе получилось без кожи с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хребтовой и реберной костями, другое филе без кожи с реберными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костями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Удаление хребтовой кости с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филе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Отделяем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хребтовую кость, стараясь вместе с ней удалить и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реберные кости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13.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Удаление реберных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костей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Кончиками пальцев, если нет специальных щипчиков, удаляем все реберные кости с обеих половинок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филе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2372" marR="22372" marT="22372" marB="22372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8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Требования к качеству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Тушки целые, хорошо зачищенные от чешуи, сгустков крови, остатков внутренностей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Филе без кожи и костей - на мякоти нет остатков кожи и костей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П/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должны иметь запах свежей рыбы, без посторонних запахов, консистенция мякоти- плотная, упругая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03" marR="24503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9" name="Рисунок 25" descr="IMG_20170423_1737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83760"/>
            <a:ext cx="1672370" cy="859224"/>
          </a:xfrm>
          <a:prstGeom prst="rect">
            <a:avLst/>
          </a:prstGeom>
          <a:noFill/>
        </p:spPr>
      </p:pic>
      <p:pic>
        <p:nvPicPr>
          <p:cNvPr id="21508" name="Рисунок 31" descr="IMG_20170423_1741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6615" y="2214555"/>
            <a:ext cx="1627351" cy="914288"/>
          </a:xfrm>
          <a:prstGeom prst="rect">
            <a:avLst/>
          </a:prstGeom>
          <a:noFill/>
        </p:spPr>
      </p:pic>
      <p:pic>
        <p:nvPicPr>
          <p:cNvPr id="21507" name="Рисунок 34" descr="IMG_20170423_1744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7286644" y="3143248"/>
            <a:ext cx="1412042" cy="868361"/>
          </a:xfrm>
          <a:prstGeom prst="rect">
            <a:avLst/>
          </a:prstGeom>
          <a:noFill/>
        </p:spPr>
      </p:pic>
      <p:pic>
        <p:nvPicPr>
          <p:cNvPr id="21506" name="Рисунок 4" descr="IMG_20170423_1746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7" y="4071942"/>
            <a:ext cx="1672829" cy="928694"/>
          </a:xfrm>
          <a:prstGeom prst="rect">
            <a:avLst/>
          </a:prstGeom>
          <a:noFill/>
        </p:spPr>
      </p:pic>
      <p:pic>
        <p:nvPicPr>
          <p:cNvPr id="21505" name="Рисунок 7" descr="IMG_20170423_1747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5072074"/>
            <a:ext cx="1715968" cy="857256"/>
          </a:xfrm>
          <a:prstGeom prst="rect">
            <a:avLst/>
          </a:prstGeom>
          <a:noFill/>
        </p:spPr>
      </p:pic>
      <p:pic>
        <p:nvPicPr>
          <p:cNvPr id="20" name="Рисунок 28" descr="IMG_20170423_17315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7466207" y="848922"/>
            <a:ext cx="85532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ВИДЫ РЫБ, ИСПОЛЬЗУЕМЫХ В ПИЩУ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107504" y="1628800"/>
            <a:ext cx="4388296" cy="4497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Горбуша</a:t>
            </a:r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Кета</a:t>
            </a:r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/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Минтай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Палтус</a:t>
            </a:r>
            <a:endParaRPr lang="ru-RU" sz="1600" dirty="0"/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Сельдь</a:t>
            </a: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ttp://www.eda-server.ru/stroiflotinvest/fish/img/gorbu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2284388" cy="720080"/>
          </a:xfrm>
          <a:prstGeom prst="rect">
            <a:avLst/>
          </a:prstGeom>
          <a:noFill/>
        </p:spPr>
      </p:pic>
      <p:pic>
        <p:nvPicPr>
          <p:cNvPr id="6" name="Picture 6" descr="http://www.eda-server.ru/stroiflotinvest/fish/img/mint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429000"/>
            <a:ext cx="2112640" cy="927310"/>
          </a:xfrm>
          <a:prstGeom prst="rect">
            <a:avLst/>
          </a:prstGeom>
          <a:noFill/>
        </p:spPr>
      </p:pic>
      <p:pic>
        <p:nvPicPr>
          <p:cNvPr id="7" name="Picture 8" descr="http://www.eda-server.ru/stroiflotinvest/fish/img/sel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420888"/>
            <a:ext cx="2256656" cy="662281"/>
          </a:xfrm>
          <a:prstGeom prst="rect">
            <a:avLst/>
          </a:prstGeom>
          <a:noFill/>
        </p:spPr>
      </p:pic>
      <p:pic>
        <p:nvPicPr>
          <p:cNvPr id="10" name="Picture 14" descr="http://www.eda-server.ru/stroiflotinvest/fish/img/palt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149080"/>
            <a:ext cx="2061956" cy="936104"/>
          </a:xfrm>
          <a:prstGeom prst="rect">
            <a:avLst/>
          </a:prstGeom>
          <a:noFill/>
        </p:spPr>
      </p:pic>
      <p:pic>
        <p:nvPicPr>
          <p:cNvPr id="11" name="Picture 16" descr="http://www.eda-server.ru/stroiflotinvest/fish/img/skumbr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5373216"/>
            <a:ext cx="2677257" cy="792088"/>
          </a:xfrm>
          <a:prstGeom prst="rect">
            <a:avLst/>
          </a:prstGeom>
          <a:noFill/>
        </p:spPr>
      </p:pic>
      <p:pic>
        <p:nvPicPr>
          <p:cNvPr id="15" name="Picture 4" descr="http://1.bp.blogspot.com/-vLKJaMtGFzk/VTaD1CS-iwI/AAAAAAAAIHg/KKix7AmYNyI/s1600/%D0%A0%D1%8B%D0%B1%D1%8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1628801"/>
            <a:ext cx="586814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Рыбы Бурятии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94720" cy="4525963"/>
          </a:xfrm>
        </p:spPr>
        <p:txBody>
          <a:bodyPr/>
          <a:lstStyle/>
          <a:p>
            <a:r>
              <a:rPr lang="ru-RU" dirty="0" smtClean="0"/>
              <a:t>Налим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600200"/>
            <a:ext cx="469086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Налим</a:t>
            </a:r>
          </a:p>
          <a:p>
            <a:pPr>
              <a:buNone/>
            </a:pPr>
            <a:r>
              <a:rPr lang="ru-RU" sz="3200" b="1" dirty="0" smtClean="0"/>
              <a:t>Сом</a:t>
            </a:r>
          </a:p>
          <a:p>
            <a:pPr>
              <a:buNone/>
            </a:pPr>
            <a:r>
              <a:rPr lang="ru-RU" sz="3200" b="1" dirty="0" smtClean="0"/>
              <a:t>Сазан</a:t>
            </a:r>
          </a:p>
          <a:p>
            <a:pPr>
              <a:buNone/>
            </a:pPr>
            <a:r>
              <a:rPr lang="ru-RU" sz="3200" b="1" dirty="0" smtClean="0"/>
              <a:t>Омуль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Щука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/>
          </a:p>
        </p:txBody>
      </p:sp>
      <p:pic>
        <p:nvPicPr>
          <p:cNvPr id="15364" name="Picture 4" descr="http://sib-man.ru/images/photos/article1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628801"/>
            <a:ext cx="2448271" cy="1836204"/>
          </a:xfrm>
          <a:prstGeom prst="rect">
            <a:avLst/>
          </a:prstGeom>
          <a:noFill/>
        </p:spPr>
      </p:pic>
      <p:pic>
        <p:nvPicPr>
          <p:cNvPr id="15368" name="Picture 8" descr="https://im0-tub-ru.yandex.net/i?id=76f856d67a7ac66f76eac67941ab144c&amp;n=33&amp;h=215&amp;w=4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573016"/>
            <a:ext cx="3312368" cy="1512016"/>
          </a:xfrm>
          <a:prstGeom prst="rect">
            <a:avLst/>
          </a:prstGeom>
          <a:noFill/>
        </p:spPr>
      </p:pic>
      <p:pic>
        <p:nvPicPr>
          <p:cNvPr id="15370" name="Picture 10" descr="https://im0-tub-ru.yandex.net/i?id=2b4d9a654a9a21ebfc34385fc533108f&amp;n=33&amp;h=212&amp;w=4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085184"/>
            <a:ext cx="3600400" cy="1590177"/>
          </a:xfrm>
          <a:prstGeom prst="rect">
            <a:avLst/>
          </a:prstGeom>
          <a:noFill/>
        </p:spPr>
      </p:pic>
      <p:pic>
        <p:nvPicPr>
          <p:cNvPr id="15372" name="Picture 12" descr="https://im0-tub-ru.yandex.net/i?id=4b9de3a839fa0e030f05af4a29c58690&amp;n=33&amp;h=215&amp;w=4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51603" y="1628800"/>
            <a:ext cx="3592397" cy="1615828"/>
          </a:xfrm>
          <a:prstGeom prst="rect">
            <a:avLst/>
          </a:prstGeom>
          <a:noFill/>
        </p:spPr>
      </p:pic>
      <p:pic>
        <p:nvPicPr>
          <p:cNvPr id="15374" name="Picture 14" descr="https://im0-tub-ru.yandex.net/i?id=493db8fd3787b7f36e7edd6958d4271a&amp;n=33&amp;h=215&amp;w=46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284984"/>
            <a:ext cx="3338958" cy="1543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осква Обслуживание по погребению ветеранов и участников ВОВ…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3860800"/>
            <a:ext cx="3394075" cy="2484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Как хранить вяленую рыбу в домашних условиях"/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663825" cy="1944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Ведро против лукошка, или во что лучше собирать грибы - sezonoxoti.ru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3456384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итание и услуги в Украине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48680"/>
            <a:ext cx="3317010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96752"/>
            <a:ext cx="3408662" cy="2304256"/>
          </a:xfrm>
          <a:prstGeom prst="rect">
            <a:avLst/>
          </a:prstGeom>
        </p:spPr>
      </p:pic>
      <p:pic>
        <p:nvPicPr>
          <p:cNvPr id="10" name="Рисунок 9" descr="Рыба, запеченная в духовке &quot; Кулинарные рецепты прямо из Барселоны!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2922767" cy="1990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Полезные свойства рыбы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Мясо рыбы богато белками, минеральными веществами, жирами и витаминами. Морская рыба богата витаминами </a:t>
            </a: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а также йодом.</a:t>
            </a:r>
          </a:p>
          <a:p>
            <a:pPr fontAlgn="base"/>
            <a:r>
              <a:rPr lang="ru-RU" sz="2400" dirty="0" smtClean="0">
                <a:latin typeface="+mj-lt"/>
              </a:rPr>
              <a:t>Употребление рыбы в пищу благотворно </a:t>
            </a:r>
            <a:r>
              <a:rPr lang="ru-RU" sz="2400" dirty="0">
                <a:latin typeface="+mj-lt"/>
              </a:rPr>
              <a:t>сказывается на работе </a:t>
            </a:r>
            <a:r>
              <a:rPr lang="ru-RU" sz="2400" dirty="0" smtClean="0">
                <a:latin typeface="+mj-lt"/>
              </a:rPr>
              <a:t>сердца, головного мозга, нервной системы, щитовидной железы</a:t>
            </a:r>
            <a:endParaRPr lang="ru-RU" sz="2400" dirty="0">
              <a:latin typeface="+mj-lt"/>
            </a:endParaRPr>
          </a:p>
          <a:p>
            <a:pPr fontAlgn="base"/>
            <a:r>
              <a:rPr lang="ru-RU" sz="2400" dirty="0">
                <a:latin typeface="+mj-lt"/>
              </a:rPr>
              <a:t>В</a:t>
            </a:r>
            <a:r>
              <a:rPr lang="ru-RU" sz="2400" dirty="0" smtClean="0">
                <a:latin typeface="+mj-lt"/>
              </a:rPr>
              <a:t>ходит </a:t>
            </a:r>
            <a:r>
              <a:rPr lang="ru-RU" sz="2400" dirty="0">
                <a:latin typeface="+mj-lt"/>
              </a:rPr>
              <a:t>в состав основной массы диетических меню. </a:t>
            </a:r>
            <a:endParaRPr lang="ru-RU" altLang="ru-RU" sz="2400" dirty="0">
              <a:latin typeface="+mj-lt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Рыба — польза и полезные свойства рыб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77072"/>
            <a:ext cx="4872061" cy="2353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лавная / Новости права-животных.рф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038600" cy="30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Рыба и рыбная продукция оптом от производителя"/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4038600" cy="30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http://www.newsfiber.com/thumb/20170417-D2019C086C552058-0-0-946E60F1-CAA8FA6A4BD86D2D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428604"/>
            <a:ext cx="400130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24472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§"/>
            </a:pPr>
            <a:r>
              <a:rPr lang="ru-RU" altLang="ru-RU" sz="2800" b="1" dirty="0" smtClean="0">
                <a:solidFill>
                  <a:srgbClr val="FF0000"/>
                </a:solidFill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</a:rPr>
            </a:br>
            <a:r>
              <a:rPr lang="ru-RU" altLang="ru-RU" sz="2800" b="1" dirty="0" smtClean="0">
                <a:solidFill>
                  <a:srgbClr val="FF0000"/>
                </a:solidFill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</a:rPr>
            </a:br>
            <a:r>
              <a:rPr lang="ru-RU" altLang="ru-RU" sz="2800" b="1" dirty="0" smtClean="0">
                <a:solidFill>
                  <a:srgbClr val="FF0000"/>
                </a:solidFill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FF0000"/>
                </a:solidFill>
              </a:rPr>
              <a:t>Упражнения системы ТРИЗ </a:t>
            </a:r>
            <a:br>
              <a:rPr lang="ru-RU" altLang="ru-RU" sz="20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FF0000"/>
                </a:solidFill>
              </a:rPr>
              <a:t>(теория решения изобретательских задач)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b="1" dirty="0" smtClean="0"/>
              <a:t>Прием «Соответствие»</a:t>
            </a:r>
            <a:r>
              <a:rPr lang="ru-RU" altLang="ru-RU" sz="2000" dirty="0" smtClean="0"/>
              <a:t> (</a:t>
            </a:r>
            <a:r>
              <a:rPr lang="ru-RU" altLang="ru-RU" sz="2000" i="1" dirty="0" smtClean="0"/>
              <a:t>Предлагаются разные варианты заполнения таблицы.)</a:t>
            </a:r>
            <a:br>
              <a:rPr lang="ru-RU" altLang="ru-RU" sz="2000" i="1" dirty="0" smtClean="0"/>
            </a:br>
            <a:r>
              <a:rPr lang="ru-RU" altLang="ru-RU" sz="2000" b="1" i="1" dirty="0" smtClean="0">
                <a:solidFill>
                  <a:srgbClr val="7030A0"/>
                </a:solidFill>
              </a:rPr>
              <a:t>Информацию в картинках удобно применять для обучающихся, которые плохо читают,  или очень слабые обучающиеся (вариант </a:t>
            </a:r>
            <a:r>
              <a:rPr lang="en-US" altLang="ru-RU" sz="2000" b="1" i="1" dirty="0" smtClean="0">
                <a:solidFill>
                  <a:srgbClr val="7030A0"/>
                </a:solidFill>
              </a:rPr>
              <a:t>I)</a:t>
            </a:r>
            <a:r>
              <a:rPr lang="ru-RU" altLang="ru-RU" sz="2000" i="1" dirty="0" smtClean="0"/>
              <a:t/>
            </a:r>
            <a:br>
              <a:rPr lang="ru-RU" altLang="ru-RU" sz="2000" i="1" dirty="0" smtClean="0"/>
            </a:br>
            <a:r>
              <a:rPr lang="ru-RU" altLang="ru-RU" sz="2000" i="1" dirty="0" smtClean="0"/>
              <a:t> </a:t>
            </a:r>
            <a:r>
              <a:rPr lang="ru-RU" altLang="ru-RU" sz="2000" b="1" i="1" dirty="0" smtClean="0">
                <a:solidFill>
                  <a:srgbClr val="C00000"/>
                </a:solidFill>
              </a:rPr>
              <a:t>Текстовый материал предлагается для всех остальных (вариант </a:t>
            </a:r>
            <a:r>
              <a:rPr lang="en-US" altLang="ru-RU" sz="2000" b="1" i="1" dirty="0" smtClean="0">
                <a:solidFill>
                  <a:srgbClr val="C00000"/>
                </a:solidFill>
              </a:rPr>
              <a:t>II</a:t>
            </a:r>
            <a:r>
              <a:rPr lang="ru-RU" altLang="ru-RU" sz="2000" b="1" i="1" dirty="0" smtClean="0">
                <a:solidFill>
                  <a:srgbClr val="C00000"/>
                </a:solidFill>
              </a:rPr>
              <a:t> )</a:t>
            </a:r>
            <a:r>
              <a:rPr lang="ru-RU" altLang="ru-RU" sz="2000" i="1" dirty="0" smtClean="0"/>
              <a:t/>
            </a:r>
            <a:br>
              <a:rPr lang="ru-RU" altLang="ru-RU" sz="2000" i="1" dirty="0" smtClean="0"/>
            </a:br>
            <a:r>
              <a:rPr lang="ru-RU" altLang="ru-RU" sz="1600" b="1" dirty="0" smtClean="0"/>
              <a:t> </a:t>
            </a: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800" i="1" dirty="0" smtClean="0"/>
              <a:t/>
            </a:r>
            <a:br>
              <a:rPr lang="ru-RU" altLang="ru-RU" sz="2800" i="1" dirty="0" smtClean="0"/>
            </a:br>
            <a:endParaRPr lang="ru-RU" altLang="ru-RU" sz="2800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2209800"/>
            <a:ext cx="4040188" cy="422275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ru-RU" sz="3600" i="1" dirty="0" smtClean="0"/>
          </a:p>
          <a:p>
            <a:pPr>
              <a:defRPr/>
            </a:pPr>
            <a:endParaRPr lang="ru-RU" sz="4800" i="1" dirty="0" smtClean="0"/>
          </a:p>
          <a:p>
            <a:pPr>
              <a:defRPr/>
            </a:pPr>
            <a:r>
              <a:rPr lang="en-US" sz="4800" i="1" dirty="0" smtClean="0"/>
              <a:t> </a:t>
            </a:r>
            <a:r>
              <a:rPr lang="en-US" sz="6400" i="1" dirty="0" smtClean="0"/>
              <a:t>I</a:t>
            </a:r>
            <a:r>
              <a:rPr lang="ru-RU" sz="6400" i="1" dirty="0" smtClean="0"/>
              <a:t> вариант: Заполнить таблицу</a:t>
            </a: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6952345"/>
              </p:ext>
            </p:extLst>
          </p:nvPr>
        </p:nvGraphicFramePr>
        <p:xfrm>
          <a:off x="228600" y="2667000"/>
          <a:ext cx="4572000" cy="3498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921"/>
                <a:gridCol w="776072"/>
                <a:gridCol w="948532"/>
                <a:gridCol w="749874"/>
                <a:gridCol w="914400"/>
                <a:gridCol w="838201"/>
              </a:tblGrid>
              <a:tr h="2079347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обработки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операции (что делают?)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Рисунок обработки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Оборудование, инвентарь, инструменты, посуда, принадлежности, используемые при выполнении обработки рыбы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Рисунок оборудования, инвентаря, инструментов, посуды, принадлежностей используемые при выполнении обработки рыбы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F0"/>
                    </a:solidFill>
                  </a:tcPr>
                </a:tc>
              </a:tr>
              <a:tr h="1418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Скребком или ножом с маркировкой «РС» удаляют чешую от хвоста к голове</a:t>
                      </a:r>
                    </a:p>
                  </a:txBody>
                  <a:tcPr marT="45718" marB="45718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8" marB="45718" horzOverflow="overflow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9242" name="Текст 4"/>
          <p:cNvSpPr>
            <a:spLocks noGrp="1"/>
          </p:cNvSpPr>
          <p:nvPr>
            <p:ph type="body" sz="quarter" idx="3"/>
          </p:nvPr>
        </p:nvSpPr>
        <p:spPr>
          <a:xfrm>
            <a:off x="4876800" y="2057400"/>
            <a:ext cx="4041775" cy="457200"/>
          </a:xfrm>
        </p:spPr>
        <p:txBody>
          <a:bodyPr/>
          <a:lstStyle/>
          <a:p>
            <a:r>
              <a:rPr lang="en-US" altLang="ru-RU" sz="1600" i="1" smtClean="0"/>
              <a:t>II</a:t>
            </a:r>
            <a:r>
              <a:rPr lang="ru-RU" altLang="ru-RU" sz="1600" i="1" smtClean="0"/>
              <a:t> вариант: Заполнить таблицу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86018156"/>
              </p:ext>
            </p:extLst>
          </p:nvPr>
        </p:nvGraphicFramePr>
        <p:xfrm>
          <a:off x="4953000" y="2667000"/>
          <a:ext cx="4041776" cy="3498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1219200"/>
                <a:gridCol w="1278732"/>
                <a:gridCol w="1010444"/>
              </a:tblGrid>
              <a:tr h="1512780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обработки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операции (что делают?)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Оборудование, инвентарь, инструменты, посуда, принадлежности, используемые при выполнении обработки рыбы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  <a:tr h="28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92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648200"/>
            <a:ext cx="7620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95800"/>
            <a:ext cx="7191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46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10129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доброкачественности рыбы: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–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сохранена цельность рыбы;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–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чешуя гладкая, чистая;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–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глаза выпуклые, прозрачные,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–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жабры ярко-красные;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Times New Roman" panose="02020603050405020304" pitchFamily="18" charset="0"/>
              <a:buChar char="–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мякоть с трудом отделяется от костей;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  <a:buFont typeface="Times New Roman" panose="02020603050405020304" pitchFamily="18" charset="0"/>
              <a:buChar char="–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свежий, характерный рыбный запах.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2" y="1"/>
          <a:ext cx="9144001" cy="7035806"/>
        </p:xfrm>
        <a:graphic>
          <a:graphicData uri="http://schemas.openxmlformats.org/drawingml/2006/table">
            <a:tbl>
              <a:tblPr/>
              <a:tblGrid>
                <a:gridCol w="419941"/>
                <a:gridCol w="2188985"/>
                <a:gridCol w="3828441"/>
                <a:gridCol w="2706634"/>
              </a:tblGrid>
              <a:tr h="246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Этапы приготовления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Операции этапов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Рисунок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рабочего места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Рыбу обрабатывают в рыбном или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мясо-рыбном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цехе. На рабочем столе с маркировкой «РС» Инструменты инвентарь должны быть с соответствующей маркировкой. Рыбу размещают с левой стороны, разделочную доску с маркировкой «РС» кладут перед собой. Нож с правой стороны доски острым лезвием к доске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8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Проверка качества по внешнему виду и запаху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обращаем внимание на следующие признаки: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 сохранена цельность рыбы;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 чешуя гладкая, чистая;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- глаза выпуклые, прозрачные,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Оттаивание рыбы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В воде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c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добавлением соли, для сохранения минеральных веществ или на воздухе при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10-15</a:t>
                      </a:r>
                      <a:r>
                        <a:rPr lang="ru-RU" sz="11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30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Обрезание плавников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аккуратно ножом, срезаем плавники с брюшка, спинки, хвостовую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8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Обрезание головы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нож ставим под углом, разрезаем до позвоночной кости, поворачиваем нож под углом в другую сторону и отделяем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Удаление внутренностей, зачистка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через отверстие полученное после удаления головы, удаляем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внутренности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Промывание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Промываем холодной водой остатки от внутренностей, смываем загрязнения с тушки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Нарезание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Нарезаем на кругляши, размером 3-4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859" marR="28859" marT="28859" marB="28859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Требования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 качеству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П/</a:t>
                      </a:r>
                      <a:r>
                        <a:rPr lang="ru-RU" sz="11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целые, хорошо зачищенные от чешуи, сгустков крови, остатков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внутренностей. Кругляш нарезан под прямым углом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Филе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без кожи и костей - на мякоти нет остатков кожи и </a:t>
                      </a:r>
                      <a:r>
                        <a:rPr lang="ru-RU" sz="11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костейП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1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должны иметь запах свежей рыбы, без посторонних запахов, консистенция мякоти- плотная, упругая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607" marR="3160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8" name="Рисунок 5" descr="http://www.izumgorod.ru/img/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57166"/>
            <a:ext cx="781048" cy="1043722"/>
          </a:xfrm>
          <a:prstGeom prst="rect">
            <a:avLst/>
          </a:prstGeom>
          <a:noFill/>
        </p:spPr>
      </p:pic>
      <p:pic>
        <p:nvPicPr>
          <p:cNvPr id="1037" name="Рисунок 8" descr="http://www.oazi.ru/dbpics/1681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928670"/>
            <a:ext cx="401102" cy="503235"/>
          </a:xfrm>
          <a:prstGeom prst="rect">
            <a:avLst/>
          </a:prstGeom>
          <a:noFill/>
        </p:spPr>
      </p:pic>
      <p:pic>
        <p:nvPicPr>
          <p:cNvPr id="1036" name="Рисунок 11" descr="http://anika-natura.ru/d/1080728/d/razdelochnaya-doska-dlya-ryby_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7500958" y="357166"/>
            <a:ext cx="1265238" cy="473075"/>
          </a:xfrm>
          <a:prstGeom prst="rect">
            <a:avLst/>
          </a:prstGeom>
          <a:noFill/>
        </p:spPr>
      </p:pic>
      <p:pic>
        <p:nvPicPr>
          <p:cNvPr id="1035" name="Рисунок 22" descr="IMG_20170423_1725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6929454" y="1428736"/>
            <a:ext cx="1347782" cy="714380"/>
          </a:xfrm>
          <a:prstGeom prst="rect">
            <a:avLst/>
          </a:prstGeom>
          <a:noFill/>
        </p:spPr>
      </p:pic>
      <p:pic>
        <p:nvPicPr>
          <p:cNvPr id="1034" name="Picture 10" descr="http://www.n-line.ru/info/fabrikak/Fish/defro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62" y="2143116"/>
            <a:ext cx="718928" cy="590548"/>
          </a:xfrm>
          <a:prstGeom prst="rect">
            <a:avLst/>
          </a:prstGeom>
          <a:noFill/>
        </p:spPr>
      </p:pic>
      <p:pic>
        <p:nvPicPr>
          <p:cNvPr id="1033" name="Picture 9" descr="https://elhow.ru/images/articles/11/118/11879/inn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2143116"/>
            <a:ext cx="771587" cy="623886"/>
          </a:xfrm>
          <a:prstGeom prst="rect">
            <a:avLst/>
          </a:prstGeom>
          <a:noFill/>
        </p:spPr>
      </p:pic>
      <p:pic>
        <p:nvPicPr>
          <p:cNvPr id="1031" name="Picture 7" descr="IMG_20170423_17284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6716926" y="2712834"/>
            <a:ext cx="675089" cy="964413"/>
          </a:xfrm>
          <a:prstGeom prst="rect">
            <a:avLst/>
          </a:prstGeom>
          <a:noFill/>
        </p:spPr>
      </p:pic>
      <p:pic>
        <p:nvPicPr>
          <p:cNvPr id="1029" name="Рисунок 19" descr="IMG_20170423_1729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3500438"/>
            <a:ext cx="1147758" cy="673596"/>
          </a:xfrm>
          <a:prstGeom prst="rect">
            <a:avLst/>
          </a:prstGeom>
          <a:noFill/>
        </p:spPr>
      </p:pic>
      <p:pic>
        <p:nvPicPr>
          <p:cNvPr id="1028" name="Рисунок 25" descr="IMG_20170423_17294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7990411" y="4082555"/>
            <a:ext cx="676757" cy="941284"/>
          </a:xfrm>
          <a:prstGeom prst="rect">
            <a:avLst/>
          </a:prstGeom>
          <a:noFill/>
        </p:spPr>
      </p:pic>
      <p:pic>
        <p:nvPicPr>
          <p:cNvPr id="1027" name="Рисунок 28" descr="IMG_20170423_17315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6753894" y="4676130"/>
            <a:ext cx="549547" cy="1055683"/>
          </a:xfrm>
          <a:prstGeom prst="rect">
            <a:avLst/>
          </a:prstGeom>
          <a:noFill/>
        </p:spPr>
      </p:pic>
      <p:pic>
        <p:nvPicPr>
          <p:cNvPr id="20" name="Рисунок 7" descr="IMG_20170423_1733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5400000">
            <a:off x="8045061" y="5385227"/>
            <a:ext cx="637807" cy="725881"/>
          </a:xfrm>
          <a:prstGeom prst="rect">
            <a:avLst/>
          </a:prstGeom>
          <a:noFill/>
        </p:spPr>
      </p:pic>
      <p:pic>
        <p:nvPicPr>
          <p:cNvPr id="21" name="Picture 8" descr="IMG_20170423_1727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5400000">
            <a:off x="8124539" y="2733981"/>
            <a:ext cx="605381" cy="995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836</Words>
  <Application>Microsoft Office PowerPoint</Application>
  <PresentationFormat>Экран (4:3)</PresentationFormat>
  <Paragraphs>157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МЕХАНИЧЕСКАЯ КУЛИНАРНАЯ ОБРАБОТКА РЫБЫ И ПРИГОТОВЛЕНИЕ ПОЛУФАБРИКАТОВ ИЗ НЕЁ</vt:lpstr>
      <vt:lpstr>ВИДЫ РЫБ, ИСПОЛЬЗУЕМЫХ В ПИЩУ</vt:lpstr>
      <vt:lpstr>Рыбы Бурятии</vt:lpstr>
      <vt:lpstr>Презентация PowerPoint</vt:lpstr>
      <vt:lpstr>Полезные свойства рыбы</vt:lpstr>
      <vt:lpstr>Презентация PowerPoint</vt:lpstr>
      <vt:lpstr>   Упражнения системы ТРИЗ  (теория решения изобретательских задач) Прием «Соответствие» (Предлагаются разные варианты заполнения таблицы.) Информацию в картинках удобно применять для обучающихся, которые плохо читают,  или очень слабые обучающиеся (вариант I)  Текстовый материал предлагается для всех остальных (вариант II )    </vt:lpstr>
      <vt:lpstr> Признаки доброкачественности рыбы: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 Корнеевна</cp:lastModifiedBy>
  <cp:revision>68</cp:revision>
  <dcterms:created xsi:type="dcterms:W3CDTF">2017-04-22T11:18:00Z</dcterms:created>
  <dcterms:modified xsi:type="dcterms:W3CDTF">2022-11-29T13:26:59Z</dcterms:modified>
</cp:coreProperties>
</file>