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vnd.ms-photo" Extension="wdp"/>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60" r:id="rId4"/>
    <p:sldId id="261" r:id="rId5"/>
    <p:sldId id="259" r:id="rId6"/>
    <p:sldId id="262" r:id="rId7"/>
    <p:sldId id="263" r:id="rId8"/>
    <p:sldId id="264" r:id="rId9"/>
    <p:sldId id="265" r:id="rId10"/>
    <p:sldId id="266" r:id="rId11"/>
    <p:sldId id="267" r:id="rId12"/>
    <p:sldId id="268" r:id="rId13"/>
    <p:sldId id="276" r:id="rId14"/>
    <p:sldId id="279" r:id="rId15"/>
    <p:sldId id="277" r:id="rId16"/>
    <p:sldId id="269" r:id="rId17"/>
    <p:sldId id="280" r:id="rId18"/>
    <p:sldId id="282" r:id="rId19"/>
    <p:sldId id="270" r:id="rId20"/>
    <p:sldId id="283" r:id="rId21"/>
    <p:sldId id="284" r:id="rId22"/>
    <p:sldId id="285" r:id="rId23"/>
    <p:sldId id="287" r:id="rId24"/>
    <p:sldId id="271" r:id="rId25"/>
    <p:sldId id="272" r:id="rId26"/>
    <p:sldId id="286" r:id="rId27"/>
    <p:sldId id="273" r:id="rId28"/>
    <p:sldId id="274"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56"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FA4926-FD33-4D64-A6A8-7F2F9FC1CB80}" type="datetimeFigureOut">
              <a:rPr lang="ru-RU" smtClean="0"/>
              <a:t>29.11.2022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A54D23-515D-4072-8647-04B0A62352B2}" type="slidenum">
              <a:rPr lang="ru-RU" smtClean="0"/>
              <a:t>‹#›</a:t>
            </a:fld>
            <a:endParaRPr lang="ru-RU"/>
          </a:p>
        </p:txBody>
      </p:sp>
    </p:spTree>
    <p:extLst>
      <p:ext uri="{BB962C8B-B14F-4D97-AF65-F5344CB8AC3E}">
        <p14:creationId xmlns:p14="http://schemas.microsoft.com/office/powerpoint/2010/main" val="1190746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3A54D23-515D-4072-8647-04B0A62352B2}" type="slidenum">
              <a:rPr lang="ru-RU" smtClean="0"/>
              <a:t>8</a:t>
            </a:fld>
            <a:endParaRPr lang="ru-RU"/>
          </a:p>
        </p:txBody>
      </p:sp>
    </p:spTree>
    <p:extLst>
      <p:ext uri="{BB962C8B-B14F-4D97-AF65-F5344CB8AC3E}">
        <p14:creationId xmlns:p14="http://schemas.microsoft.com/office/powerpoint/2010/main" val="304915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29.11.2022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29.11.2022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29.11.2022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29.11.2022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29.11.2022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arget="../media/image2.jpeg" Type="http://schemas.openxmlformats.org/officeDocument/2006/relationships/image"/><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3" Target="../media/image5.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4" Target="../media/image6.jpeg" Type="http://schemas.openxmlformats.org/officeDocument/2006/relationships/image"/></Relationships>
</file>

<file path=ppt/slides/_rels/slide11.xml.rels><?xml version="1.0" encoding="UTF-8" standalone="yes" ?><Relationships xmlns="http://schemas.openxmlformats.org/package/2006/relationships"><Relationship Id="rId3" Target="../media/image7.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8.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9.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4" Target="../media/image10.jpeg" Type="http://schemas.openxmlformats.org/officeDocument/2006/relationships/image"/></Relationships>
</file>

<file path=ppt/slides/_rels/slide14.xml.rels><?xml version="1.0" encoding="UTF-8" standalone="yes" ?><Relationships xmlns="http://schemas.openxmlformats.org/package/2006/relationships"><Relationship Id="rId3" Target="../media/image11.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4" Target="../media/image12.jpeg" Type="http://schemas.openxmlformats.org/officeDocument/2006/relationships/image"/></Relationships>
</file>

<file path=ppt/slides/_rels/slide15.xml.rels><?xml version="1.0" encoding="UTF-8" standalone="yes" ?><Relationships xmlns="http://schemas.openxmlformats.org/package/2006/relationships"><Relationship Id="rId3" Target="../media/image13.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5" Target="../media/image14.jpeg" Type="http://schemas.openxmlformats.org/officeDocument/2006/relationships/image"/><Relationship Id="rId4" Target="../media/hdphoto2.wdp" Type="http://schemas.microsoft.com/office/2007/relationships/hdphoto"/></Relationships>
</file>

<file path=ppt/slides/_rels/slide16.xml.rels><?xml version="1.0" encoding="UTF-8" standalone="yes" ?><Relationships xmlns="http://schemas.openxmlformats.org/package/2006/relationships"><Relationship Id="rId3" Target="../media/image15.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4" Target="../media/hdphoto3.wdp" Type="http://schemas.microsoft.com/office/2007/relationships/hdphoto"/></Relationships>
</file>

<file path=ppt/slides/_rels/slide17.xml.rels><?xml version="1.0" encoding="UTF-8" standalone="yes" ?><Relationships xmlns="http://schemas.openxmlformats.org/package/2006/relationships"><Relationship Id="rId3" Target="../media/image16.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5" Target="../media/image17.jpeg" Type="http://schemas.openxmlformats.org/officeDocument/2006/relationships/image"/><Relationship Id="rId4" Target="../media/hdphoto4.wdp" Type="http://schemas.microsoft.com/office/2007/relationships/hdphoto"/></Relationships>
</file>

<file path=ppt/slides/_rels/slide18.xml.rels><?xml version="1.0" encoding="UTF-8" standalone="yes" ?><Relationships xmlns="http://schemas.openxmlformats.org/package/2006/relationships"><Relationship Id="rId8" Target="../media/hdphoto7.wdp" Type="http://schemas.microsoft.com/office/2007/relationships/hdphoto"/><Relationship Id="rId3" Target="../media/image18.png" Type="http://schemas.openxmlformats.org/officeDocument/2006/relationships/image"/><Relationship Id="rId7" Target="../media/image20.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6" Target="../media/hdphoto6.wdp" Type="http://schemas.microsoft.com/office/2007/relationships/hdphoto"/><Relationship Id="rId5" Target="../media/image19.png" Type="http://schemas.openxmlformats.org/officeDocument/2006/relationships/image"/><Relationship Id="rId4" Target="../media/hdphoto5.wdp" Type="http://schemas.microsoft.com/office/2007/relationships/hdphoto"/></Relationships>
</file>

<file path=ppt/slides/_rels/slide19.xml.rels><?xml version="1.0" encoding="UTF-8" standalone="yes" ?><Relationships xmlns="http://schemas.openxmlformats.org/package/2006/relationships"><Relationship Id="rId3" Target="../media/image21.pn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6" Target="../media/hdphoto9.wdp" Type="http://schemas.microsoft.com/office/2007/relationships/hdphoto"/><Relationship Id="rId5" Target="../media/image22.jpeg" Type="http://schemas.openxmlformats.org/officeDocument/2006/relationships/image"/><Relationship Id="rId4" Target="../media/hdphoto8.wdp" Type="http://schemas.microsoft.com/office/2007/relationships/hdphoto"/></Relationships>
</file>

<file path=ppt/slides/_rels/slide2.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20.xml.rels><?xml version="1.0" encoding="UTF-8" standalone="yes" ?><Relationships xmlns="http://schemas.openxmlformats.org/package/2006/relationships"><Relationship Id="rId3" Target="../media/image23.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5" Target="../media/image25.jpeg" Type="http://schemas.openxmlformats.org/officeDocument/2006/relationships/image"/><Relationship Id="rId4" Target="../media/image24.jpeg" Type="http://schemas.openxmlformats.org/officeDocument/2006/relationships/image"/></Relationships>
</file>

<file path=ppt/slides/_rels/slide21.xml.rels><?xml version="1.0" encoding="UTF-8" standalone="yes" ?><Relationships xmlns="http://schemas.openxmlformats.org/package/2006/relationships"><Relationship Id="rId3" Target="../media/image26.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6" Target="../media/hdphoto11.wdp" Type="http://schemas.microsoft.com/office/2007/relationships/hdphoto"/><Relationship Id="rId5" Target="../media/image27.png" Type="http://schemas.openxmlformats.org/officeDocument/2006/relationships/image"/><Relationship Id="rId4" Target="../media/hdphoto10.wdp" Type="http://schemas.microsoft.com/office/2007/relationships/hdphoto"/></Relationships>
</file>

<file path=ppt/slides/_rels/slide22.xml.rels><?xml version="1.0" encoding="UTF-8" standalone="yes" ?><Relationships xmlns="http://schemas.openxmlformats.org/package/2006/relationships"><Relationship Id="rId3" Target="../media/image28.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6" Target="../media/hdphoto13.wdp" Type="http://schemas.microsoft.com/office/2007/relationships/hdphoto"/><Relationship Id="rId5" Target="../media/image29.jpeg" Type="http://schemas.openxmlformats.org/officeDocument/2006/relationships/image"/><Relationship Id="rId4" Target="../media/hdphoto12.wdp" Type="http://schemas.microsoft.com/office/2007/relationships/hdphoto"/></Relationships>
</file>

<file path=ppt/slides/_rels/slide23.xml.rels><?xml version="1.0" encoding="UTF-8" standalone="yes" ?><Relationships xmlns="http://schemas.openxmlformats.org/package/2006/relationships"><Relationship Id="rId3" Target="../media/image30.pn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5" Target="../media/image31.jpeg" Type="http://schemas.openxmlformats.org/officeDocument/2006/relationships/image"/><Relationship Id="rId4" Target="../media/hdphoto14.wdp" Type="http://schemas.microsoft.com/office/2007/relationships/hdphoto"/></Relationships>
</file>

<file path=ppt/slides/_rels/slide24.xml.rels><?xml version="1.0" encoding="UTF-8" standalone="yes" ?><Relationships xmlns="http://schemas.openxmlformats.org/package/2006/relationships"><Relationship Id="rId3" Target="../media/image32.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25.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26.xml.rels><?xml version="1.0" encoding="UTF-8" standalone="yes" ?><Relationships xmlns="http://schemas.openxmlformats.org/package/2006/relationships"><Relationship Id="rId3" Target="../media/image33.jpeg" Type="http://schemas.openxmlformats.org/officeDocument/2006/relationships/image"/><Relationship Id="rId7" Target="../media/image35.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6" Target="../media/hdphoto16.wdp" Type="http://schemas.microsoft.com/office/2007/relationships/hdphoto"/><Relationship Id="rId5" Target="../media/image34.jpeg" Type="http://schemas.openxmlformats.org/officeDocument/2006/relationships/image"/><Relationship Id="rId4" Target="../media/hdphoto15.wdp" Type="http://schemas.microsoft.com/office/2007/relationships/hdphoto"/></Relationships>
</file>

<file path=ppt/slides/_rels/slide27.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28.xml.rels><?xml version="1.0" encoding="UTF-8" standalone="yes" ?><Relationships xmlns="http://schemas.openxmlformats.org/package/2006/relationships"><Relationship Id="rId3" Target="../media/image36.jpe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3.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3.jpeg" Type="http://schemas.openxmlformats.org/officeDocument/2006/relationships/image"/><Relationship Id="rId2" Target="../notesSlides/notesSlide1.xml" Type="http://schemas.openxmlformats.org/officeDocument/2006/relationships/notesSlide"/><Relationship Id="rId1" Target="../slideLayouts/slideLayout7.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4.png" Type="http://schemas.openxmlformats.org/officeDocument/2006/relationships/image"/><Relationship Id="rId2" Target="../media/image3.jpeg" Type="http://schemas.openxmlformats.org/officeDocument/2006/relationships/image"/><Relationship Id="rId1" Target="../slideLayouts/slideLayout7.xml" Type="http://schemas.openxmlformats.org/officeDocument/2006/relationships/slideLayout"/><Relationship Id="rId4" Target="../media/hdphoto1.wdp" Type="http://schemas.microsoft.com/office/2007/relationships/hdphoto"/></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ds05.infourok.ru/uploads/ex/0f38/00051847-e04ce6c6/2/hello_html_1bc4f4d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 y="18402"/>
            <a:ext cx="9127565" cy="683959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artmajeur.com/medias/hd/k/o/korolkraski/artwork/10533880_1311big18000.jpg?v=1512044077"/>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 y="188640"/>
            <a:ext cx="9127563" cy="6480720"/>
          </a:xfrm>
          <a:prstGeom prst="rect">
            <a:avLst/>
          </a:prstGeom>
          <a:ln>
            <a:noFill/>
          </a:ln>
          <a:effectLst>
            <a:softEdge rad="3175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99592" y="404664"/>
            <a:ext cx="7344816"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16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Муниципальное казенное дошкольное </a:t>
            </a:r>
            <a:r>
              <a:rPr lang="ru-RU" sz="16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latin typeface="Times New Roman" pitchFamily="18" charset="0"/>
                <a:cs typeface="Times New Roman" pitchFamily="18" charset="0"/>
              </a:rPr>
              <a:t>образовательное</a:t>
            </a:r>
            <a:r>
              <a:rPr lang="ru-RU" sz="16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учреждение Детский сад общеразвивающего вида «Сказка»</a:t>
            </a:r>
            <a:endParaRPr lang="ru-RU" sz="16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sp>
        <p:nvSpPr>
          <p:cNvPr id="7" name="Прямоугольник 6"/>
          <p:cNvSpPr/>
          <p:nvPr/>
        </p:nvSpPr>
        <p:spPr>
          <a:xfrm>
            <a:off x="1779729" y="1628800"/>
            <a:ext cx="5584542" cy="14632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15000"/>
              </a:lnSpc>
              <a:spcAft>
                <a:spcPts val="0"/>
              </a:spcAft>
            </a:pPr>
            <a:r>
              <a:rPr lang="ru-RU" sz="4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a:ea typeface="Calibri"/>
                <a:cs typeface="Times New Roman"/>
              </a:rPr>
              <a:t>Презентация проекта </a:t>
            </a:r>
          </a:p>
          <a:p>
            <a:pPr algn="ctr">
              <a:lnSpc>
                <a:spcPct val="115000"/>
              </a:lnSpc>
              <a:spcAft>
                <a:spcPts val="0"/>
              </a:spcAft>
            </a:pPr>
            <a:r>
              <a:rPr lang="ru-RU" sz="4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a:ea typeface="Calibri"/>
                <a:cs typeface="Times New Roman"/>
              </a:rPr>
              <a:t>«</a:t>
            </a:r>
            <a:r>
              <a:rPr lang="ru-RU" sz="40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a:ea typeface="Calibri"/>
                <a:cs typeface="Times New Roman"/>
              </a:rPr>
              <a:t>Читаем Пушкина»</a:t>
            </a:r>
            <a:endPar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Надпись 2"/>
          <p:cNvSpPr txBox="1">
            <a:spLocks noChangeArrowheads="1"/>
          </p:cNvSpPr>
          <p:nvPr/>
        </p:nvSpPr>
        <p:spPr bwMode="auto">
          <a:xfrm>
            <a:off x="4932040" y="4077072"/>
            <a:ext cx="3997652" cy="984885"/>
          </a:xfrm>
          <a:prstGeom prst="rect">
            <a:avLst/>
          </a:prstGeom>
          <a:noFill/>
          <a:ln w="9525">
            <a:noFill/>
            <a:miter lim="800000"/>
            <a:headEnd/>
            <a:tailEnd/>
          </a:ln>
        </p:spPr>
        <p:txBody>
          <a:bodyPr rot="0" vert="horz" wrap="square" lIns="91440" tIns="45720" rIns="91440" bIns="45720" anchor="t" anchorCtr="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spcAft>
                <a:spcPts val="600"/>
              </a:spcAft>
            </a:pPr>
            <a:r>
              <a:rPr lang="ru-RU" sz="1600" b="1" i="1" dirty="0" smtClean="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Подготовили и провели воспитатели </a:t>
            </a:r>
          </a:p>
          <a:p>
            <a:pPr algn="ctr">
              <a:spcAft>
                <a:spcPts val="600"/>
              </a:spcAft>
            </a:pPr>
            <a:r>
              <a:rPr lang="ru-RU" sz="1600" b="1" i="1" dirty="0" smtClean="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средней группы «Пчёлки»</a:t>
            </a:r>
            <a:endParaRPr lang="ru-RU" sz="1600" b="1" i="1" dirty="0">
              <a:ln w="11430"/>
              <a:solidFill>
                <a:schemeClr val="accent6">
                  <a:lumMod val="20000"/>
                  <a:lumOff val="80000"/>
                </a:schemeClr>
              </a:solidFill>
              <a:effectLst>
                <a:outerShdw blurRad="38100" dist="38100" dir="2700000" algn="tl">
                  <a:srgbClr val="000000">
                    <a:alpha val="43137"/>
                  </a:srgbClr>
                </a:outerShdw>
              </a:effectLst>
              <a:latin typeface="Calibri"/>
              <a:ea typeface="Calibri"/>
              <a:cs typeface="Times New Roman"/>
            </a:endParaRPr>
          </a:p>
          <a:p>
            <a:pPr algn="ctr">
              <a:spcAft>
                <a:spcPts val="600"/>
              </a:spcAft>
            </a:pPr>
            <a:r>
              <a:rPr lang="ru-RU" sz="1600" b="1" i="1" dirty="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Долгих Ю.Л</a:t>
            </a:r>
            <a:r>
              <a:rPr lang="ru-RU" sz="1600" b="1" i="1" dirty="0" smtClean="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 </a:t>
            </a:r>
            <a:r>
              <a:rPr lang="ru-RU" sz="1600" b="1" i="1" dirty="0" err="1" smtClean="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Щебуняева</a:t>
            </a:r>
            <a:r>
              <a:rPr lang="ru-RU" sz="1600" b="1" i="1" dirty="0" smtClean="0">
                <a:ln w="11430"/>
                <a:solidFill>
                  <a:schemeClr val="accent6">
                    <a:lumMod val="20000"/>
                    <a:lumOff val="80000"/>
                  </a:schemeClr>
                </a:solidFill>
                <a:effectLst>
                  <a:outerShdw blurRad="38100" dist="38100" dir="2700000" algn="tl">
                    <a:srgbClr val="000000">
                      <a:alpha val="43137"/>
                    </a:srgbClr>
                  </a:outerShdw>
                </a:effectLst>
                <a:latin typeface="Times New Roman"/>
                <a:ea typeface="Calibri"/>
                <a:cs typeface="Times New Roman"/>
              </a:rPr>
              <a:t> О.А.</a:t>
            </a:r>
            <a:endParaRPr lang="ru-RU" sz="1600" b="1" i="1" dirty="0">
              <a:ln w="11430"/>
              <a:solidFill>
                <a:schemeClr val="accent6">
                  <a:lumMod val="20000"/>
                  <a:lumOff val="80000"/>
                </a:schemeClr>
              </a:solidFill>
              <a:effectLst>
                <a:outerShdw blurRad="38100" dist="38100" dir="2700000" algn="tl">
                  <a:srgbClr val="000000">
                    <a:alpha val="43137"/>
                  </a:srgbClr>
                </a:outerShdw>
              </a:effectLst>
              <a:latin typeface="Calibri"/>
              <a:ea typeface="Calibri"/>
              <a:cs typeface="Times New Roman"/>
            </a:endParaRPr>
          </a:p>
        </p:txBody>
      </p:sp>
      <p:sp>
        <p:nvSpPr>
          <p:cNvPr id="16" name="TextBox 15"/>
          <p:cNvSpPr txBox="1"/>
          <p:nvPr/>
        </p:nvSpPr>
        <p:spPr>
          <a:xfrm>
            <a:off x="3919893" y="5877272"/>
            <a:ext cx="1327607" cy="40011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2022 г.</a:t>
            </a:r>
            <a:endParaRPr lang="ru-RU" sz="20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510306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1560" y="836712"/>
            <a:ext cx="8136904" cy="1089529"/>
          </a:xfrm>
          <a:prstGeom prst="rect">
            <a:avLst/>
          </a:prstGeom>
        </p:spPr>
        <p:txBody>
          <a:bodyPr wrap="square">
            <a:spAutoFit/>
          </a:bodyPr>
          <a:lstStyle/>
          <a:p>
            <a:pPr indent="381635" algn="ctr">
              <a:lnSpc>
                <a:spcPct val="115000"/>
              </a:lnSpc>
              <a:spcBef>
                <a:spcPts val="600"/>
              </a:spcBef>
              <a:spcAft>
                <a:spcPts val="600"/>
              </a:spcAft>
            </a:pPr>
            <a:r>
              <a:rPr lang="ru-RU" b="1" i="1" dirty="0">
                <a:solidFill>
                  <a:schemeClr val="accent6">
                    <a:lumMod val="50000"/>
                  </a:schemeClr>
                </a:solidFill>
                <a:latin typeface="Times New Roman" pitchFamily="18" charset="0"/>
                <a:ea typeface="Times New Roman"/>
                <a:cs typeface="Times New Roman" pitchFamily="18" charset="0"/>
              </a:rPr>
              <a:t>Физическое развитие.</a:t>
            </a:r>
            <a:endParaRPr lang="ru-RU" i="1"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1000"/>
              </a:spcAft>
            </a:pPr>
            <a:r>
              <a:rPr lang="ru-RU" b="1" i="1" dirty="0">
                <a:solidFill>
                  <a:schemeClr val="accent6">
                    <a:lumMod val="50000"/>
                  </a:schemeClr>
                </a:solidFill>
                <a:latin typeface="Times New Roman"/>
                <a:ea typeface="Times New Roman"/>
                <a:cs typeface="Times New Roman"/>
              </a:rPr>
              <a:t>Задачи:</a:t>
            </a:r>
            <a:r>
              <a:rPr lang="ru-RU" i="1" dirty="0">
                <a:solidFill>
                  <a:schemeClr val="accent6">
                    <a:lumMod val="50000"/>
                  </a:schemeClr>
                </a:solidFill>
                <a:latin typeface="Times New Roman"/>
                <a:ea typeface="Times New Roman"/>
                <a:cs typeface="Times New Roman"/>
              </a:rPr>
              <a:t> </a:t>
            </a:r>
            <a:r>
              <a:rPr lang="ru-RU" sz="1600" dirty="0">
                <a:solidFill>
                  <a:schemeClr val="accent6">
                    <a:lumMod val="50000"/>
                  </a:schemeClr>
                </a:solidFill>
                <a:latin typeface="Times New Roman"/>
                <a:ea typeface="Times New Roman"/>
                <a:cs typeface="Times New Roman"/>
              </a:rPr>
              <a:t>Воспитывать желание совершенствовать свои физические качества, целеустремленность, развивать ловкость, быстроту, выносливость.</a:t>
            </a:r>
            <a:endParaRPr lang="ru-RU" sz="1600" dirty="0">
              <a:solidFill>
                <a:schemeClr val="accent6">
                  <a:lumMod val="50000"/>
                </a:schemeClr>
              </a:solidFill>
              <a:ea typeface="Calibri"/>
              <a:cs typeface="Times New Roman"/>
            </a:endParaRPr>
          </a:p>
        </p:txBody>
      </p:sp>
      <p:sp>
        <p:nvSpPr>
          <p:cNvPr id="4" name="Прямоугольник 3"/>
          <p:cNvSpPr/>
          <p:nvPr/>
        </p:nvSpPr>
        <p:spPr>
          <a:xfrm>
            <a:off x="2694698" y="5373216"/>
            <a:ext cx="3709413" cy="369332"/>
          </a:xfrm>
          <a:prstGeom prst="rect">
            <a:avLst/>
          </a:prstGeom>
        </p:spPr>
        <p:txBody>
          <a:bodyPr wrap="none">
            <a:spAutoFit/>
          </a:bodyPr>
          <a:lstStyle/>
          <a:p>
            <a:r>
              <a:rPr lang="ru-RU" dirty="0">
                <a:solidFill>
                  <a:schemeClr val="accent6">
                    <a:lumMod val="50000"/>
                  </a:schemeClr>
                </a:solidFill>
                <a:latin typeface="Times New Roman"/>
                <a:ea typeface="Times New Roman"/>
              </a:rPr>
              <a:t>подвижная игра </a:t>
            </a:r>
            <a:r>
              <a:rPr lang="ru-RU" i="1" dirty="0">
                <a:solidFill>
                  <a:schemeClr val="accent6">
                    <a:lumMod val="50000"/>
                  </a:schemeClr>
                </a:solidFill>
                <a:latin typeface="Times New Roman"/>
                <a:ea typeface="Times New Roman"/>
              </a:rPr>
              <a:t>«Рыбаки и рыбки</a:t>
            </a:r>
            <a:r>
              <a:rPr lang="ru-RU" i="1" dirty="0" smtClean="0">
                <a:solidFill>
                  <a:schemeClr val="accent6">
                    <a:lumMod val="50000"/>
                  </a:schemeClr>
                </a:solidFill>
                <a:latin typeface="Times New Roman"/>
                <a:ea typeface="Times New Roman"/>
              </a:rPr>
              <a:t>»</a:t>
            </a:r>
            <a:endParaRPr lang="ru-RU" dirty="0">
              <a:solidFill>
                <a:schemeClr val="accent6">
                  <a:lumMod val="50000"/>
                </a:schemeClr>
              </a:solidFill>
            </a:endParaRPr>
          </a:p>
        </p:txBody>
      </p:sp>
      <p:pic>
        <p:nvPicPr>
          <p:cNvPr id="1028" name="Picture 4" descr="C:\Users\user\Desktop\ПРОЕКТ ПУШКИН!\фото\2022-02-23_19-36-28.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2060" y="2491083"/>
            <a:ext cx="4385275"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Desktop\ПРОЕКТ ПУШКИН!\фото\2022-02-23_19-37-5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4048" y="2481064"/>
            <a:ext cx="3533897"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2769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11560" y="765451"/>
            <a:ext cx="7992888" cy="2318070"/>
          </a:xfrm>
          <a:prstGeom prst="rect">
            <a:avLst/>
          </a:prstGeom>
        </p:spPr>
        <p:txBody>
          <a:bodyPr wrap="square">
            <a:spAutoFit/>
          </a:bodyPr>
          <a:lstStyle/>
          <a:p>
            <a:pPr indent="381635" algn="ctr">
              <a:lnSpc>
                <a:spcPct val="115000"/>
              </a:lnSpc>
              <a:spcBef>
                <a:spcPts val="600"/>
              </a:spcBef>
              <a:spcAft>
                <a:spcPts val="1000"/>
              </a:spcAft>
            </a:pPr>
            <a:r>
              <a:rPr lang="ru-RU" b="1" i="1" dirty="0">
                <a:solidFill>
                  <a:schemeClr val="accent6">
                    <a:lumMod val="50000"/>
                  </a:schemeClr>
                </a:solidFill>
                <a:latin typeface="Times New Roman" pitchFamily="18" charset="0"/>
                <a:ea typeface="Times New Roman"/>
                <a:cs typeface="Times New Roman" pitchFamily="18" charset="0"/>
              </a:rPr>
              <a:t>Социально-коммуникативное развитие</a:t>
            </a:r>
            <a:r>
              <a:rPr lang="ru-RU" b="1" i="1" dirty="0" smtClean="0">
                <a:solidFill>
                  <a:schemeClr val="accent6">
                    <a:lumMod val="50000"/>
                  </a:schemeClr>
                </a:solidFill>
                <a:latin typeface="Times New Roman" pitchFamily="18" charset="0"/>
                <a:ea typeface="Times New Roman"/>
                <a:cs typeface="Times New Roman" pitchFamily="18" charset="0"/>
              </a:rPr>
              <a:t>.</a:t>
            </a:r>
            <a:endParaRPr lang="ru-RU" i="1"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600"/>
              </a:spcAft>
            </a:pPr>
            <a:r>
              <a:rPr lang="ru-RU" sz="1600" b="1" dirty="0">
                <a:solidFill>
                  <a:schemeClr val="accent6">
                    <a:lumMod val="50000"/>
                  </a:schemeClr>
                </a:solidFill>
                <a:latin typeface="Times New Roman" pitchFamily="18" charset="0"/>
                <a:ea typeface="Times New Roman"/>
                <a:cs typeface="Times New Roman" pitchFamily="18" charset="0"/>
              </a:rPr>
              <a:t>Задачи:</a:t>
            </a:r>
            <a:r>
              <a:rPr lang="ru-RU" sz="1600" dirty="0">
                <a:solidFill>
                  <a:schemeClr val="accent6">
                    <a:lumMod val="50000"/>
                  </a:schemeClr>
                </a:solidFill>
                <a:latin typeface="Times New Roman" pitchFamily="18" charset="0"/>
                <a:ea typeface="Times New Roman"/>
                <a:cs typeface="Times New Roman" pitchFamily="18" charset="0"/>
              </a:rPr>
              <a:t> способность совместно развертывать игру, согласовывая собственный игровой замысел с замыслами сверстников. </a:t>
            </a:r>
            <a:endParaRPr lang="ru-RU" sz="1600"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600"/>
              </a:spcAft>
            </a:pPr>
            <a:r>
              <a:rPr lang="ru-RU" sz="1600" dirty="0">
                <a:solidFill>
                  <a:schemeClr val="accent6">
                    <a:lumMod val="50000"/>
                  </a:schemeClr>
                </a:solidFill>
                <a:latin typeface="Times New Roman" pitchFamily="18" charset="0"/>
                <a:ea typeface="Times New Roman"/>
                <a:cs typeface="Times New Roman" pitchFamily="18" charset="0"/>
              </a:rPr>
              <a:t>Развивать социально-личностные качества каждого ребёнка: </a:t>
            </a:r>
            <a:r>
              <a:rPr lang="ru-RU" sz="1600" dirty="0" err="1">
                <a:solidFill>
                  <a:schemeClr val="accent6">
                    <a:lumMod val="50000"/>
                  </a:schemeClr>
                </a:solidFill>
                <a:latin typeface="Times New Roman" pitchFamily="18" charset="0"/>
                <a:ea typeface="Times New Roman"/>
                <a:cs typeface="Times New Roman" pitchFamily="18" charset="0"/>
              </a:rPr>
              <a:t>коммуникативность</a:t>
            </a:r>
            <a:r>
              <a:rPr lang="ru-RU" sz="1600" dirty="0">
                <a:solidFill>
                  <a:schemeClr val="accent6">
                    <a:lumMod val="50000"/>
                  </a:schemeClr>
                </a:solidFill>
                <a:latin typeface="Times New Roman" pitchFamily="18" charset="0"/>
                <a:ea typeface="Times New Roman"/>
                <a:cs typeface="Times New Roman" pitchFamily="18" charset="0"/>
              </a:rPr>
              <a:t>, самостоятельность, наблюдательность, навыки элементарного самоконтроля.</a:t>
            </a:r>
            <a:endParaRPr lang="ru-RU" sz="1600" dirty="0">
              <a:solidFill>
                <a:schemeClr val="accent6">
                  <a:lumMod val="50000"/>
                </a:schemeClr>
              </a:solidFill>
              <a:latin typeface="Times New Roman" pitchFamily="18" charset="0"/>
              <a:ea typeface="Calibri"/>
              <a:cs typeface="Times New Roman" pitchFamily="18" charset="0"/>
            </a:endParaRPr>
          </a:p>
          <a:p>
            <a:pPr>
              <a:spcAft>
                <a:spcPts val="600"/>
              </a:spcAft>
            </a:pPr>
            <a:r>
              <a:rPr lang="ru-RU" sz="1600" dirty="0" smtClean="0">
                <a:solidFill>
                  <a:schemeClr val="accent6">
                    <a:lumMod val="50000"/>
                  </a:schemeClr>
                </a:solidFill>
                <a:latin typeface="Times New Roman" pitchFamily="18" charset="0"/>
                <a:ea typeface="Times New Roman"/>
                <a:cs typeface="Times New Roman" pitchFamily="18" charset="0"/>
              </a:rPr>
              <a:t>        Воспитывать </a:t>
            </a:r>
            <a:r>
              <a:rPr lang="ru-RU" sz="1600" dirty="0">
                <a:solidFill>
                  <a:schemeClr val="accent6">
                    <a:lumMod val="50000"/>
                  </a:schemeClr>
                </a:solidFill>
                <a:latin typeface="Times New Roman" pitchFamily="18" charset="0"/>
                <a:ea typeface="Times New Roman"/>
                <a:cs typeface="Times New Roman" pitchFamily="18" charset="0"/>
              </a:rPr>
              <a:t>умение работать в одной команде, сопереживать и радоваться успеху, решать проблему сообща.</a:t>
            </a:r>
            <a:endParaRPr lang="ru-RU" sz="1600" dirty="0">
              <a:solidFill>
                <a:schemeClr val="accent6">
                  <a:lumMod val="50000"/>
                </a:schemeClr>
              </a:solidFill>
              <a:latin typeface="Times New Roman" pitchFamily="18" charset="0"/>
              <a:cs typeface="Times New Roman" pitchFamily="18" charset="0"/>
            </a:endParaRPr>
          </a:p>
        </p:txBody>
      </p:sp>
      <p:pic>
        <p:nvPicPr>
          <p:cNvPr id="2054"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54237" y="3284984"/>
            <a:ext cx="4833937" cy="245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1259632" y="5877272"/>
            <a:ext cx="6408711" cy="369332"/>
          </a:xfrm>
          <a:prstGeom prst="rect">
            <a:avLst/>
          </a:prstGeom>
        </p:spPr>
        <p:txBody>
          <a:bodyPr wrap="square">
            <a:spAutoFit/>
          </a:bodyPr>
          <a:lstStyle/>
          <a:p>
            <a:pPr algn="ctr"/>
            <a:r>
              <a:rPr lang="ru-RU" i="1" dirty="0" smtClean="0">
                <a:solidFill>
                  <a:schemeClr val="accent6">
                    <a:lumMod val="50000"/>
                  </a:schemeClr>
                </a:solidFill>
                <a:latin typeface="Times New Roman"/>
                <a:ea typeface="Times New Roman"/>
              </a:rPr>
              <a:t>Просмотр попурри по сказкам  А.С. Пушкина </a:t>
            </a:r>
            <a:endParaRPr lang="ru-RU" dirty="0">
              <a:solidFill>
                <a:schemeClr val="accent6">
                  <a:lumMod val="50000"/>
                </a:schemeClr>
              </a:solidFill>
            </a:endParaRPr>
          </a:p>
        </p:txBody>
      </p:sp>
    </p:spTree>
    <p:extLst>
      <p:ext uri="{BB962C8B-B14F-4D97-AF65-F5344CB8AC3E}">
        <p14:creationId xmlns:p14="http://schemas.microsoft.com/office/powerpoint/2010/main" val="16110993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0766" y="692696"/>
            <a:ext cx="7920880" cy="1423980"/>
          </a:xfrm>
          <a:prstGeom prst="rect">
            <a:avLst/>
          </a:prstGeom>
        </p:spPr>
        <p:txBody>
          <a:bodyPr wrap="square">
            <a:spAutoFit/>
          </a:bodyPr>
          <a:lstStyle/>
          <a:p>
            <a:pPr indent="381635" algn="ctr">
              <a:lnSpc>
                <a:spcPct val="115000"/>
              </a:lnSpc>
              <a:spcBef>
                <a:spcPts val="600"/>
              </a:spcBef>
              <a:spcAft>
                <a:spcPts val="1000"/>
              </a:spcAft>
            </a:pPr>
            <a:r>
              <a:rPr lang="ru-RU" b="1" i="1" dirty="0">
                <a:solidFill>
                  <a:schemeClr val="accent6">
                    <a:lumMod val="50000"/>
                  </a:schemeClr>
                </a:solidFill>
                <a:latin typeface="Times New Roman" pitchFamily="18" charset="0"/>
                <a:ea typeface="Times New Roman"/>
                <a:cs typeface="Times New Roman" pitchFamily="18" charset="0"/>
              </a:rPr>
              <a:t>Познавательное развитие</a:t>
            </a:r>
            <a:r>
              <a:rPr lang="ru-RU" b="1" i="1" dirty="0" smtClean="0">
                <a:solidFill>
                  <a:schemeClr val="accent6">
                    <a:lumMod val="50000"/>
                  </a:schemeClr>
                </a:solidFill>
                <a:latin typeface="Times New Roman" pitchFamily="18" charset="0"/>
                <a:ea typeface="Times New Roman"/>
                <a:cs typeface="Times New Roman" pitchFamily="18" charset="0"/>
              </a:rPr>
              <a:t>.</a:t>
            </a:r>
            <a:endParaRPr lang="ru-RU" i="1"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750"/>
              </a:spcAft>
            </a:pPr>
            <a:r>
              <a:rPr lang="ru-RU" b="1" i="1" dirty="0">
                <a:solidFill>
                  <a:schemeClr val="accent6">
                    <a:lumMod val="50000"/>
                  </a:schemeClr>
                </a:solidFill>
                <a:latin typeface="Times New Roman" pitchFamily="18" charset="0"/>
                <a:ea typeface="Times New Roman"/>
                <a:cs typeface="Times New Roman" pitchFamily="18" charset="0"/>
              </a:rPr>
              <a:t>Задачи:</a:t>
            </a:r>
            <a:r>
              <a:rPr lang="ru-RU" sz="1600" dirty="0">
                <a:solidFill>
                  <a:schemeClr val="accent6">
                    <a:lumMod val="50000"/>
                  </a:schemeClr>
                </a:solidFill>
                <a:latin typeface="Times New Roman" pitchFamily="18" charset="0"/>
                <a:ea typeface="Times New Roman"/>
                <a:cs typeface="Times New Roman" pitchFamily="18" charset="0"/>
              </a:rPr>
              <a:t> развивать память, мышление, воображение, закрепление знаний геометрических фигур; Систематизировать представление детей о многообразии насекомых, воспитывать интерес к живой природе. Бережное отношение к ним.</a:t>
            </a:r>
            <a:endParaRPr lang="ru-RU" sz="1600" dirty="0">
              <a:solidFill>
                <a:schemeClr val="accent6">
                  <a:lumMod val="50000"/>
                </a:schemeClr>
              </a:solidFill>
              <a:latin typeface="Times New Roman" pitchFamily="18" charset="0"/>
              <a:ea typeface="Calibri"/>
              <a:cs typeface="Times New Roman" pitchFamily="18" charset="0"/>
            </a:endParaRPr>
          </a:p>
        </p:txBody>
      </p:sp>
      <p:pic>
        <p:nvPicPr>
          <p:cNvPr id="11" name="Picture 2" descr="C:\Users\user\Desktop\ПРОЕКТ ПУШКИН!\фото\IMG_20220207_165452.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291054" y="2420888"/>
            <a:ext cx="4560303" cy="2933808"/>
          </a:xfrm>
          <a:prstGeom prst="rect">
            <a:avLst/>
          </a:prstGeom>
          <a:noFill/>
          <a:extLst>
            <a:ext uri="{909E8E84-426E-40DD-AFC4-6F175D3DCCD1}">
              <a14:hiddenFill xmlns:a14="http://schemas.microsoft.com/office/drawing/2010/main">
                <a:solidFill>
                  <a:srgbClr val="FFFFFF"/>
                </a:solidFill>
              </a14:hiddenFill>
            </a:ext>
          </a:extLst>
        </p:spPr>
      </p:pic>
      <p:sp>
        <p:nvSpPr>
          <p:cNvPr id="12" name="Прямоугольник 11"/>
          <p:cNvSpPr/>
          <p:nvPr/>
        </p:nvSpPr>
        <p:spPr>
          <a:xfrm>
            <a:off x="1474862" y="5629890"/>
            <a:ext cx="6192688" cy="369332"/>
          </a:xfrm>
          <a:prstGeom prst="rect">
            <a:avLst/>
          </a:prstGeom>
        </p:spPr>
        <p:txBody>
          <a:bodyPr wrap="square">
            <a:spAutoFit/>
          </a:bodyPr>
          <a:lstStyle/>
          <a:p>
            <a:r>
              <a:rPr lang="ru-RU" i="1" dirty="0">
                <a:solidFill>
                  <a:schemeClr val="accent6">
                    <a:lumMod val="50000"/>
                  </a:schemeClr>
                </a:solidFill>
                <a:latin typeface="Times New Roman"/>
                <a:ea typeface="Times New Roman"/>
              </a:rPr>
              <a:t>Игры со счётными палочками </a:t>
            </a:r>
            <a:r>
              <a:rPr lang="ru-RU" i="1" dirty="0" smtClean="0">
                <a:solidFill>
                  <a:schemeClr val="accent6">
                    <a:lumMod val="50000"/>
                  </a:schemeClr>
                </a:solidFill>
                <a:latin typeface="Times New Roman"/>
                <a:ea typeface="Times New Roman"/>
              </a:rPr>
              <a:t>– выкладывание  рыбки, ели</a:t>
            </a:r>
            <a:endParaRPr lang="ru-RU" i="1" dirty="0">
              <a:solidFill>
                <a:schemeClr val="accent6">
                  <a:lumMod val="50000"/>
                </a:schemeClr>
              </a:solidFill>
              <a:latin typeface="Times New Roman"/>
              <a:ea typeface="Times New Roman"/>
            </a:endParaRPr>
          </a:p>
        </p:txBody>
      </p:sp>
    </p:spTree>
    <p:extLst>
      <p:ext uri="{BB962C8B-B14F-4D97-AF65-F5344CB8AC3E}">
        <p14:creationId xmlns:p14="http://schemas.microsoft.com/office/powerpoint/2010/main" val="3708148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descr="C:\Users\user\Desktop\ПРОЕКТ ПУШКИН!\фото\IMG_20220214_161917.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07187" y="1573693"/>
            <a:ext cx="3598909" cy="36931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558761" y="1573693"/>
            <a:ext cx="3810502" cy="3692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2854533" y="687004"/>
            <a:ext cx="3312765" cy="369332"/>
          </a:xfrm>
          <a:prstGeom prst="rect">
            <a:avLst/>
          </a:prstGeom>
        </p:spPr>
        <p:txBody>
          <a:bodyPr wrap="square">
            <a:spAutoFit/>
          </a:bodyPr>
          <a:lstStyle/>
          <a:p>
            <a:r>
              <a:rPr lang="ru-RU" b="1" i="1" dirty="0">
                <a:solidFill>
                  <a:schemeClr val="accent6">
                    <a:lumMod val="50000"/>
                  </a:schemeClr>
                </a:solidFill>
                <a:latin typeface="Times New Roman"/>
                <a:ea typeface="Times New Roman"/>
              </a:rPr>
              <a:t>Игры </a:t>
            </a:r>
            <a:r>
              <a:rPr lang="ru-RU" b="1" i="1" dirty="0" smtClean="0">
                <a:solidFill>
                  <a:schemeClr val="accent6">
                    <a:lumMod val="50000"/>
                  </a:schemeClr>
                </a:solidFill>
                <a:latin typeface="Times New Roman"/>
                <a:ea typeface="Times New Roman"/>
              </a:rPr>
              <a:t>с палочками  </a:t>
            </a:r>
            <a:r>
              <a:rPr lang="ru-RU" b="1" i="1" dirty="0" err="1" smtClean="0">
                <a:solidFill>
                  <a:schemeClr val="accent6">
                    <a:lumMod val="50000"/>
                  </a:schemeClr>
                </a:solidFill>
                <a:latin typeface="Times New Roman"/>
                <a:ea typeface="Times New Roman"/>
              </a:rPr>
              <a:t>Кюизенера</a:t>
            </a:r>
            <a:endParaRPr lang="ru-RU" b="1" i="1" dirty="0">
              <a:solidFill>
                <a:schemeClr val="accent6">
                  <a:lumMod val="50000"/>
                </a:schemeClr>
              </a:solidFill>
              <a:latin typeface="Times New Roman"/>
              <a:ea typeface="Times New Roman"/>
            </a:endParaRPr>
          </a:p>
        </p:txBody>
      </p:sp>
      <p:sp>
        <p:nvSpPr>
          <p:cNvPr id="9" name="Прямоугольник 8"/>
          <p:cNvSpPr/>
          <p:nvPr/>
        </p:nvSpPr>
        <p:spPr>
          <a:xfrm>
            <a:off x="2843807" y="5429016"/>
            <a:ext cx="3194721" cy="369332"/>
          </a:xfrm>
          <a:prstGeom prst="rect">
            <a:avLst/>
          </a:prstGeom>
        </p:spPr>
        <p:txBody>
          <a:bodyPr wrap="none">
            <a:spAutoFit/>
          </a:bodyPr>
          <a:lstStyle/>
          <a:p>
            <a:pPr lvl="0"/>
            <a:r>
              <a:rPr lang="ru-RU" i="1" dirty="0" smtClean="0">
                <a:solidFill>
                  <a:srgbClr val="F79646">
                    <a:lumMod val="50000"/>
                  </a:srgbClr>
                </a:solidFill>
                <a:latin typeface="Times New Roman"/>
                <a:ea typeface="Times New Roman"/>
              </a:rPr>
              <a:t> </a:t>
            </a:r>
            <a:r>
              <a:rPr lang="ru-RU" i="1" dirty="0">
                <a:solidFill>
                  <a:srgbClr val="F79646">
                    <a:lumMod val="50000"/>
                  </a:srgbClr>
                </a:solidFill>
                <a:latin typeface="Times New Roman"/>
                <a:ea typeface="Times New Roman"/>
              </a:rPr>
              <a:t>выкладывание рыбки, лебедя</a:t>
            </a:r>
          </a:p>
        </p:txBody>
      </p:sp>
    </p:spTree>
    <p:extLst>
      <p:ext uri="{BB962C8B-B14F-4D97-AF65-F5344CB8AC3E}">
        <p14:creationId xmlns:p14="http://schemas.microsoft.com/office/powerpoint/2010/main" val="27431713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682774" y="5301208"/>
            <a:ext cx="7776864" cy="646331"/>
          </a:xfrm>
          <a:prstGeom prst="rect">
            <a:avLst/>
          </a:prstGeom>
        </p:spPr>
        <p:txBody>
          <a:bodyPr wrap="square">
            <a:spAutoFit/>
          </a:bodyPr>
          <a:lstStyle/>
          <a:p>
            <a:pPr algn="ctr"/>
            <a:r>
              <a:rPr lang="ru-RU" i="1" dirty="0" smtClean="0">
                <a:solidFill>
                  <a:schemeClr val="accent6">
                    <a:lumMod val="50000"/>
                  </a:schemeClr>
                </a:solidFill>
                <a:latin typeface="Times New Roman"/>
                <a:ea typeface="Times New Roman"/>
              </a:rPr>
              <a:t> </a:t>
            </a:r>
            <a:r>
              <a:rPr lang="ru-RU" i="1" dirty="0">
                <a:solidFill>
                  <a:schemeClr val="accent6">
                    <a:lumMod val="50000"/>
                  </a:schemeClr>
                </a:solidFill>
                <a:latin typeface="Times New Roman"/>
                <a:ea typeface="Times New Roman"/>
              </a:rPr>
              <a:t>выкладывание дворца царя </a:t>
            </a:r>
            <a:r>
              <a:rPr lang="ru-RU" i="1" dirty="0" err="1">
                <a:solidFill>
                  <a:schemeClr val="accent6">
                    <a:lumMod val="50000"/>
                  </a:schemeClr>
                </a:solidFill>
                <a:latin typeface="Times New Roman"/>
                <a:ea typeface="Times New Roman"/>
              </a:rPr>
              <a:t>Салтана</a:t>
            </a:r>
            <a:r>
              <a:rPr lang="ru-RU" i="1" dirty="0">
                <a:solidFill>
                  <a:schemeClr val="accent6">
                    <a:lumMod val="50000"/>
                  </a:schemeClr>
                </a:solidFill>
                <a:latin typeface="Times New Roman"/>
                <a:ea typeface="Times New Roman"/>
              </a:rPr>
              <a:t>, </a:t>
            </a:r>
            <a:r>
              <a:rPr lang="ru-RU" i="1" dirty="0" smtClean="0">
                <a:solidFill>
                  <a:schemeClr val="accent6">
                    <a:lumMod val="50000"/>
                  </a:schemeClr>
                </a:solidFill>
                <a:latin typeface="Times New Roman"/>
                <a:ea typeface="Times New Roman"/>
              </a:rPr>
              <a:t>старика, золотую рыбку</a:t>
            </a:r>
            <a:endParaRPr lang="ru-RU" i="1" dirty="0">
              <a:solidFill>
                <a:schemeClr val="accent6">
                  <a:lumMod val="50000"/>
                </a:schemeClr>
              </a:solidFill>
              <a:latin typeface="Times New Roman"/>
              <a:ea typeface="Times New Roman"/>
            </a:endParaRPr>
          </a:p>
          <a:p>
            <a:pPr algn="ctr"/>
            <a:endParaRPr lang="ru-RU" i="1" dirty="0">
              <a:solidFill>
                <a:schemeClr val="accent6">
                  <a:lumMod val="50000"/>
                </a:schemeClr>
              </a:solidFill>
              <a:latin typeface="Times New Roman"/>
              <a:ea typeface="Times New Roman"/>
            </a:endParaRPr>
          </a:p>
        </p:txBody>
      </p:sp>
      <p:pic>
        <p:nvPicPr>
          <p:cNvPr id="205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40911" y="1578567"/>
            <a:ext cx="3980330" cy="3588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148065" y="1578567"/>
            <a:ext cx="2808311" cy="35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3290150" y="777976"/>
            <a:ext cx="2819683" cy="369332"/>
          </a:xfrm>
          <a:prstGeom prst="rect">
            <a:avLst/>
          </a:prstGeom>
        </p:spPr>
        <p:txBody>
          <a:bodyPr wrap="none">
            <a:spAutoFit/>
          </a:bodyPr>
          <a:lstStyle/>
          <a:p>
            <a:r>
              <a:rPr lang="ru-RU" b="1" i="1" dirty="0">
                <a:solidFill>
                  <a:srgbClr val="F79646">
                    <a:lumMod val="50000"/>
                  </a:srgbClr>
                </a:solidFill>
                <a:latin typeface="Times New Roman"/>
                <a:ea typeface="Times New Roman"/>
              </a:rPr>
              <a:t>Игры с блоками  </a:t>
            </a:r>
            <a:r>
              <a:rPr lang="ru-RU" b="1" i="1" dirty="0" err="1">
                <a:solidFill>
                  <a:srgbClr val="F79646">
                    <a:lumMod val="50000"/>
                  </a:srgbClr>
                </a:solidFill>
                <a:latin typeface="Times New Roman"/>
                <a:ea typeface="Times New Roman"/>
              </a:rPr>
              <a:t>Дьенеша</a:t>
            </a:r>
            <a:endParaRPr lang="ru-RU" b="1" dirty="0"/>
          </a:p>
        </p:txBody>
      </p:sp>
    </p:spTree>
    <p:extLst>
      <p:ext uri="{BB962C8B-B14F-4D97-AF65-F5344CB8AC3E}">
        <p14:creationId xmlns:p14="http://schemas.microsoft.com/office/powerpoint/2010/main" val="3706460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1022962" y="1221160"/>
            <a:ext cx="3180266" cy="375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563268" y="1221160"/>
            <a:ext cx="3619982" cy="375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674836" y="5157192"/>
            <a:ext cx="7776864" cy="646331"/>
          </a:xfrm>
          <a:prstGeom prst="rect">
            <a:avLst/>
          </a:prstGeom>
        </p:spPr>
        <p:txBody>
          <a:bodyPr wrap="square">
            <a:spAutoFit/>
          </a:bodyPr>
          <a:lstStyle/>
          <a:p>
            <a:pPr algn="ctr"/>
            <a:r>
              <a:rPr lang="ru-RU" b="1" i="1" dirty="0">
                <a:solidFill>
                  <a:schemeClr val="accent6">
                    <a:lumMod val="50000"/>
                  </a:schemeClr>
                </a:solidFill>
                <a:latin typeface="Times New Roman"/>
                <a:ea typeface="Times New Roman"/>
              </a:rPr>
              <a:t>Дидактические </a:t>
            </a:r>
            <a:r>
              <a:rPr lang="ru-RU" b="1" i="1" dirty="0" smtClean="0">
                <a:solidFill>
                  <a:schemeClr val="accent6">
                    <a:lumMod val="50000"/>
                  </a:schemeClr>
                </a:solidFill>
                <a:latin typeface="Times New Roman"/>
                <a:ea typeface="Times New Roman"/>
              </a:rPr>
              <a:t>игры:</a:t>
            </a:r>
            <a:r>
              <a:rPr lang="ru-RU" i="1" dirty="0">
                <a:solidFill>
                  <a:schemeClr val="accent6">
                    <a:lumMod val="50000"/>
                  </a:schemeClr>
                </a:solidFill>
                <a:latin typeface="Times New Roman"/>
                <a:ea typeface="Times New Roman"/>
              </a:rPr>
              <a:t> «Невнимательный художник»; «Проводи героев в свои сказки»;  «Найди тень», «Что лишнее?» задание «Собери картинку».</a:t>
            </a:r>
          </a:p>
        </p:txBody>
      </p:sp>
    </p:spTree>
    <p:extLst>
      <p:ext uri="{BB962C8B-B14F-4D97-AF65-F5344CB8AC3E}">
        <p14:creationId xmlns:p14="http://schemas.microsoft.com/office/powerpoint/2010/main" val="817405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539552" y="693359"/>
            <a:ext cx="7992888" cy="1990288"/>
          </a:xfrm>
          <a:prstGeom prst="rect">
            <a:avLst/>
          </a:prstGeom>
        </p:spPr>
        <p:txBody>
          <a:bodyPr wrap="square">
            <a:spAutoFit/>
          </a:bodyPr>
          <a:lstStyle/>
          <a:p>
            <a:pPr indent="381635" algn="ctr">
              <a:lnSpc>
                <a:spcPct val="115000"/>
              </a:lnSpc>
              <a:spcBef>
                <a:spcPts val="600"/>
              </a:spcBef>
              <a:spcAft>
                <a:spcPts val="1000"/>
              </a:spcAft>
            </a:pPr>
            <a:r>
              <a:rPr lang="ru-RU" b="1" i="1" dirty="0">
                <a:solidFill>
                  <a:schemeClr val="accent6">
                    <a:lumMod val="50000"/>
                  </a:schemeClr>
                </a:solidFill>
                <a:latin typeface="Times New Roman" pitchFamily="18" charset="0"/>
                <a:ea typeface="Times New Roman"/>
                <a:cs typeface="Times New Roman" pitchFamily="18" charset="0"/>
              </a:rPr>
              <a:t>Речевое развитие</a:t>
            </a:r>
            <a:r>
              <a:rPr lang="ru-RU" b="1" i="1" dirty="0" smtClean="0">
                <a:solidFill>
                  <a:schemeClr val="accent6">
                    <a:lumMod val="50000"/>
                  </a:schemeClr>
                </a:solidFill>
                <a:latin typeface="Times New Roman" pitchFamily="18" charset="0"/>
                <a:ea typeface="Times New Roman"/>
                <a:cs typeface="Times New Roman" pitchFamily="18" charset="0"/>
              </a:rPr>
              <a:t>.</a:t>
            </a:r>
            <a:endParaRPr lang="ru-RU" b="1" i="1"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1000"/>
              </a:spcAft>
            </a:pPr>
            <a:r>
              <a:rPr lang="ru-RU" b="1" i="1" dirty="0">
                <a:solidFill>
                  <a:schemeClr val="accent6">
                    <a:lumMod val="50000"/>
                  </a:schemeClr>
                </a:solidFill>
                <a:latin typeface="Times New Roman"/>
                <a:ea typeface="Times New Roman"/>
                <a:cs typeface="Times New Roman"/>
              </a:rPr>
              <a:t>Задачи: </a:t>
            </a:r>
            <a:r>
              <a:rPr lang="ru-RU" sz="1600" dirty="0">
                <a:solidFill>
                  <a:schemeClr val="accent6">
                    <a:lumMod val="50000"/>
                  </a:schemeClr>
                </a:solidFill>
                <a:latin typeface="Times New Roman"/>
                <a:ea typeface="Times New Roman"/>
                <a:cs typeface="Times New Roman"/>
              </a:rPr>
              <a:t>развивать связную речь, выразительность речи; обогащать словарный запас, путём введения новых слов; закреплять умения рассказывать о своих любимых сказках; уточнять и закреплять правильное произношение звуков; инсценировать любимые фрагменты произведений; загадывать загадки по произведениям Пушкина; воспитывать интерес к художественной литературе.</a:t>
            </a:r>
            <a:endParaRPr lang="ru-RU" sz="1600" dirty="0">
              <a:solidFill>
                <a:schemeClr val="accent6">
                  <a:lumMod val="50000"/>
                </a:schemeClr>
              </a:solidFill>
              <a:ea typeface="Calibri"/>
              <a:cs typeface="Times New Roman"/>
            </a:endParaRPr>
          </a:p>
        </p:txBody>
      </p:sp>
      <p:pic>
        <p:nvPicPr>
          <p:cNvPr id="9218" name="Picture 2" descr="C:\Users\user\Desktop\ПРОЕКТ ПУШКИН!\фото\IMG_20220203_125650.jp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p:blipFill>
        <p:spPr bwMode="auto">
          <a:xfrm>
            <a:off x="2131371" y="2760024"/>
            <a:ext cx="4809249" cy="2795307"/>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959768" y="5792384"/>
            <a:ext cx="7416824" cy="338554"/>
          </a:xfrm>
          <a:prstGeom prst="rect">
            <a:avLst/>
          </a:prstGeom>
        </p:spPr>
        <p:txBody>
          <a:bodyPr wrap="square">
            <a:spAutoFit/>
          </a:bodyPr>
          <a:lstStyle/>
          <a:p>
            <a:pPr lvl="0" algn="ctr">
              <a:tabLst>
                <a:tab pos="587375" algn="l"/>
              </a:tabLst>
            </a:pPr>
            <a:r>
              <a:rPr lang="ru-RU" sz="1600" i="1" dirty="0">
                <a:solidFill>
                  <a:srgbClr val="F79646">
                    <a:lumMod val="50000"/>
                  </a:srgbClr>
                </a:solidFill>
                <a:latin typeface="Times New Roman" pitchFamily="18" charset="0"/>
                <a:ea typeface="Times New Roman"/>
                <a:cs typeface="Times New Roman" pitchFamily="18" charset="0"/>
              </a:rPr>
              <a:t>Выставка художественной литературы по произведениям А. С. Пушкина;</a:t>
            </a:r>
          </a:p>
        </p:txBody>
      </p:sp>
    </p:spTree>
    <p:extLst>
      <p:ext uri="{BB962C8B-B14F-4D97-AF65-F5344CB8AC3E}">
        <p14:creationId xmlns:p14="http://schemas.microsoft.com/office/powerpoint/2010/main" val="9869702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7463"/>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descr="C:\Users\user\Desktop\ПРОЕКТ ПУШКИН!\фото\IMG_20220201_111555.jp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4255751" y="802364"/>
            <a:ext cx="3810940" cy="288459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028113" y="3821850"/>
            <a:ext cx="4266216" cy="584775"/>
          </a:xfrm>
          <a:prstGeom prst="rect">
            <a:avLst/>
          </a:prstGeom>
        </p:spPr>
        <p:txBody>
          <a:bodyPr wrap="square">
            <a:spAutoFit/>
          </a:bodyPr>
          <a:lstStyle/>
          <a:p>
            <a:pPr lvl="0" algn="ctr">
              <a:tabLst>
                <a:tab pos="587375" algn="l"/>
              </a:tabLst>
            </a:pPr>
            <a:r>
              <a:rPr lang="ru-RU" sz="1600" i="1" dirty="0">
                <a:solidFill>
                  <a:srgbClr val="F79646">
                    <a:lumMod val="50000"/>
                  </a:srgbClr>
                </a:solidFill>
                <a:latin typeface="Times New Roman" pitchFamily="18" charset="0"/>
                <a:ea typeface="Times New Roman"/>
                <a:cs typeface="Times New Roman" pitchFamily="18" charset="0"/>
              </a:rPr>
              <a:t>Просмотр мультфильмов по сказкам </a:t>
            </a:r>
            <a:endParaRPr lang="ru-RU" sz="1600" i="1" dirty="0" smtClean="0">
              <a:solidFill>
                <a:srgbClr val="F79646">
                  <a:lumMod val="50000"/>
                </a:srgbClr>
              </a:solidFill>
              <a:latin typeface="Times New Roman" pitchFamily="18" charset="0"/>
              <a:ea typeface="Times New Roman"/>
              <a:cs typeface="Times New Roman" pitchFamily="18" charset="0"/>
            </a:endParaRPr>
          </a:p>
          <a:p>
            <a:pPr lvl="0" algn="ctr">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А.С</a:t>
            </a:r>
            <a:r>
              <a:rPr lang="ru-RU" sz="1600" i="1" dirty="0">
                <a:solidFill>
                  <a:srgbClr val="F79646">
                    <a:lumMod val="50000"/>
                  </a:srgbClr>
                </a:solidFill>
                <a:latin typeface="Times New Roman" pitchFamily="18" charset="0"/>
                <a:ea typeface="Times New Roman"/>
                <a:cs typeface="Times New Roman" pitchFamily="18" charset="0"/>
              </a:rPr>
              <a:t>. </a:t>
            </a:r>
            <a:r>
              <a:rPr lang="ru-RU" sz="1600" i="1" dirty="0" smtClean="0">
                <a:solidFill>
                  <a:srgbClr val="F79646">
                    <a:lumMod val="50000"/>
                  </a:srgbClr>
                </a:solidFill>
                <a:latin typeface="Times New Roman" pitchFamily="18" charset="0"/>
                <a:ea typeface="Times New Roman"/>
                <a:cs typeface="Times New Roman" pitchFamily="18" charset="0"/>
              </a:rPr>
              <a:t>Пушкина; обсуждение </a:t>
            </a:r>
            <a:r>
              <a:rPr lang="ru-RU" sz="1600" i="1" dirty="0">
                <a:solidFill>
                  <a:srgbClr val="F79646">
                    <a:lumMod val="50000"/>
                  </a:srgbClr>
                </a:solidFill>
                <a:latin typeface="Times New Roman" pitchFamily="18" charset="0"/>
                <a:ea typeface="Times New Roman"/>
                <a:cs typeface="Times New Roman" pitchFamily="18" charset="0"/>
              </a:rPr>
              <a:t>мультфильмов</a:t>
            </a:r>
          </a:p>
        </p:txBody>
      </p:sp>
      <p:sp>
        <p:nvSpPr>
          <p:cNvPr id="6" name="Прямоугольник 5"/>
          <p:cNvSpPr/>
          <p:nvPr/>
        </p:nvSpPr>
        <p:spPr>
          <a:xfrm>
            <a:off x="627880" y="5191748"/>
            <a:ext cx="7640633" cy="1477328"/>
          </a:xfrm>
          <a:prstGeom prst="rect">
            <a:avLst/>
          </a:prstGeom>
        </p:spPr>
        <p:txBody>
          <a:bodyPr wrap="square">
            <a:spAutoFit/>
          </a:bodyPr>
          <a:lstStyle/>
          <a:p>
            <a:pPr lvl="0" algn="just">
              <a:spcAft>
                <a:spcPts val="600"/>
              </a:spcAft>
              <a:tabLst>
                <a:tab pos="587375" algn="l"/>
              </a:tabLst>
            </a:pPr>
            <a:r>
              <a:rPr lang="ru-RU" sz="1600" dirty="0">
                <a:solidFill>
                  <a:schemeClr val="accent6">
                    <a:lumMod val="50000"/>
                  </a:schemeClr>
                </a:solidFill>
                <a:latin typeface="Times New Roman" pitchFamily="18" charset="0"/>
                <a:ea typeface="Times New Roman"/>
                <a:cs typeface="Times New Roman" pitchFamily="18" charset="0"/>
              </a:rPr>
              <a:t> </a:t>
            </a:r>
            <a:r>
              <a:rPr lang="ru-RU" sz="1600" i="1" dirty="0">
                <a:solidFill>
                  <a:schemeClr val="accent6">
                    <a:lumMod val="50000"/>
                  </a:schemeClr>
                </a:solidFill>
                <a:latin typeface="Times New Roman" pitchFamily="18" charset="0"/>
                <a:ea typeface="Times New Roman"/>
                <a:cs typeface="Times New Roman" pitchFamily="18" charset="0"/>
              </a:rPr>
              <a:t> </a:t>
            </a:r>
            <a:r>
              <a:rPr lang="ru-RU" sz="1600" dirty="0">
                <a:solidFill>
                  <a:schemeClr val="accent6">
                    <a:lumMod val="50000"/>
                  </a:schemeClr>
                </a:solidFill>
                <a:latin typeface="Times New Roman" pitchFamily="18" charset="0"/>
                <a:ea typeface="Times New Roman"/>
                <a:cs typeface="Times New Roman" pitchFamily="18" charset="0"/>
              </a:rPr>
              <a:t>   </a:t>
            </a:r>
            <a:endParaRPr lang="ru-RU" sz="1600" dirty="0">
              <a:solidFill>
                <a:schemeClr val="accent6">
                  <a:lumMod val="50000"/>
                </a:schemeClr>
              </a:solidFill>
              <a:latin typeface="Times New Roman" pitchFamily="18" charset="0"/>
              <a:ea typeface="Calibri"/>
              <a:cs typeface="Times New Roman" pitchFamily="18" charset="0"/>
            </a:endParaRPr>
          </a:p>
          <a:p>
            <a:pPr marL="285750" indent="-285750" algn="just">
              <a:spcAft>
                <a:spcPts val="600"/>
              </a:spcAft>
              <a:buFontTx/>
              <a:buChar char="-"/>
              <a:tabLst>
                <a:tab pos="587375" algn="l"/>
              </a:tabLst>
            </a:pPr>
            <a:r>
              <a:rPr lang="ru-RU" sz="1600" i="1" dirty="0">
                <a:solidFill>
                  <a:schemeClr val="accent6">
                    <a:lumMod val="50000"/>
                  </a:schemeClr>
                </a:solidFill>
                <a:latin typeface="Times New Roman" pitchFamily="18" charset="0"/>
                <a:ea typeface="Times New Roman"/>
                <a:cs typeface="Times New Roman" pitchFamily="18" charset="0"/>
              </a:rPr>
              <a:t>п</a:t>
            </a:r>
            <a:r>
              <a:rPr lang="ru-RU" sz="1600" i="1" dirty="0" smtClean="0">
                <a:solidFill>
                  <a:schemeClr val="accent6">
                    <a:lumMod val="50000"/>
                  </a:schemeClr>
                </a:solidFill>
                <a:latin typeface="Times New Roman" pitchFamily="18" charset="0"/>
                <a:ea typeface="Times New Roman"/>
                <a:cs typeface="Times New Roman" pitchFamily="18" charset="0"/>
              </a:rPr>
              <a:t>роведение </a:t>
            </a:r>
            <a:r>
              <a:rPr lang="ru-RU" sz="1600" i="1" dirty="0">
                <a:solidFill>
                  <a:schemeClr val="accent6">
                    <a:lumMod val="50000"/>
                  </a:schemeClr>
                </a:solidFill>
                <a:latin typeface="Times New Roman" pitchFamily="18" charset="0"/>
                <a:ea typeface="Times New Roman"/>
                <a:cs typeface="Times New Roman" pitchFamily="18" charset="0"/>
              </a:rPr>
              <a:t>словесных творческих игр: «Доскажи словечко</a:t>
            </a:r>
            <a:r>
              <a:rPr lang="ru-RU" sz="1600" i="1" dirty="0" smtClean="0">
                <a:solidFill>
                  <a:schemeClr val="accent6">
                    <a:lumMod val="50000"/>
                  </a:schemeClr>
                </a:solidFill>
                <a:latin typeface="Times New Roman" pitchFamily="18" charset="0"/>
                <a:ea typeface="Times New Roman"/>
                <a:cs typeface="Times New Roman" pitchFamily="18" charset="0"/>
              </a:rPr>
              <a:t>», </a:t>
            </a:r>
            <a:r>
              <a:rPr lang="ru-RU" sz="1600" i="1" dirty="0">
                <a:solidFill>
                  <a:schemeClr val="accent6">
                    <a:lumMod val="50000"/>
                  </a:schemeClr>
                </a:solidFill>
                <a:latin typeface="Times New Roman" pitchFamily="18" charset="0"/>
                <a:ea typeface="Times New Roman"/>
                <a:cs typeface="Times New Roman" pitchFamily="18" charset="0"/>
              </a:rPr>
              <a:t>«Кто больше?», «Назови сказку правильно», </a:t>
            </a:r>
            <a:endParaRPr lang="ru-RU" sz="1600" i="1" dirty="0" smtClean="0">
              <a:solidFill>
                <a:schemeClr val="accent6">
                  <a:lumMod val="50000"/>
                </a:schemeClr>
              </a:solidFill>
              <a:latin typeface="Times New Roman" pitchFamily="18" charset="0"/>
              <a:ea typeface="Times New Roman"/>
              <a:cs typeface="Times New Roman" pitchFamily="18" charset="0"/>
            </a:endParaRPr>
          </a:p>
          <a:p>
            <a:pPr algn="just">
              <a:tabLst>
                <a:tab pos="587375" algn="l"/>
              </a:tabLst>
            </a:pPr>
            <a:r>
              <a:rPr lang="ru-RU" sz="1600" dirty="0">
                <a:solidFill>
                  <a:schemeClr val="accent6">
                    <a:lumMod val="50000"/>
                  </a:schemeClr>
                </a:solidFill>
                <a:latin typeface="Times New Roman" pitchFamily="18" charset="0"/>
                <a:ea typeface="Times New Roman"/>
                <a:cs typeface="Times New Roman" pitchFamily="18" charset="0"/>
              </a:rPr>
              <a:t> </a:t>
            </a:r>
          </a:p>
          <a:p>
            <a:pPr algn="just">
              <a:tabLst>
                <a:tab pos="587375" algn="l"/>
              </a:tabLst>
            </a:pPr>
            <a:endParaRPr lang="ru-RU" sz="1600" dirty="0">
              <a:solidFill>
                <a:schemeClr val="accent6">
                  <a:lumMod val="50000"/>
                </a:schemeClr>
              </a:solidFill>
              <a:latin typeface="Times New Roman" pitchFamily="18" charset="0"/>
              <a:ea typeface="Calibri"/>
              <a:cs typeface="Times New Roman" pitchFamily="18" charset="0"/>
            </a:endParaRPr>
          </a:p>
        </p:txBody>
      </p:sp>
      <p:pic>
        <p:nvPicPr>
          <p:cNvPr id="8195" name="Picture 3" descr="C:\Users\user\Desktop\ПРОЕКТ ПУШКИН!\фото\1645615203735.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026589" y="802364"/>
            <a:ext cx="2952328" cy="2877087"/>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628578" y="3821851"/>
            <a:ext cx="7438113" cy="2046714"/>
          </a:xfrm>
          <a:prstGeom prst="rect">
            <a:avLst/>
          </a:prstGeom>
        </p:spPr>
        <p:txBody>
          <a:bodyPr wrap="square">
            <a:spAutoFit/>
          </a:bodyPr>
          <a:lstStyle/>
          <a:p>
            <a:pPr lvl="0">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        Чтение сказок, стихотворений  </a:t>
            </a:r>
          </a:p>
          <a:p>
            <a:pPr lvl="0" algn="just">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                    А.С</a:t>
            </a:r>
            <a:r>
              <a:rPr lang="ru-RU" sz="1600" i="1" dirty="0">
                <a:solidFill>
                  <a:srgbClr val="F79646">
                    <a:lumMod val="50000"/>
                  </a:srgbClr>
                </a:solidFill>
                <a:latin typeface="Times New Roman" pitchFamily="18" charset="0"/>
                <a:ea typeface="Times New Roman"/>
                <a:cs typeface="Times New Roman" pitchFamily="18" charset="0"/>
              </a:rPr>
              <a:t>. </a:t>
            </a:r>
            <a:r>
              <a:rPr lang="ru-RU" sz="1600" i="1" dirty="0" smtClean="0">
                <a:solidFill>
                  <a:srgbClr val="F79646">
                    <a:lumMod val="50000"/>
                  </a:srgbClr>
                </a:solidFill>
                <a:latin typeface="Times New Roman" pitchFamily="18" charset="0"/>
                <a:ea typeface="Times New Roman"/>
                <a:cs typeface="Times New Roman" pitchFamily="18" charset="0"/>
              </a:rPr>
              <a:t>Пушкина; </a:t>
            </a:r>
          </a:p>
          <a:p>
            <a:pPr lvl="0" algn="just">
              <a:tabLst>
                <a:tab pos="587375" algn="l"/>
              </a:tabLst>
            </a:pPr>
            <a:endParaRPr lang="ru-RU" sz="1600" i="1" dirty="0" smtClean="0">
              <a:solidFill>
                <a:srgbClr val="F79646">
                  <a:lumMod val="50000"/>
                </a:srgbClr>
              </a:solidFill>
              <a:latin typeface="Times New Roman" pitchFamily="18" charset="0"/>
              <a:ea typeface="Times New Roman"/>
              <a:cs typeface="Times New Roman" pitchFamily="18" charset="0"/>
            </a:endParaRPr>
          </a:p>
          <a:p>
            <a:pPr marL="342900" lvl="0" indent="-342900" algn="just">
              <a:spcAft>
                <a:spcPts val="600"/>
              </a:spcAft>
              <a:buFont typeface="Symbol"/>
              <a:buChar char=""/>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рассматривание иллюстраций;</a:t>
            </a:r>
          </a:p>
          <a:p>
            <a:pPr marL="342900" lvl="0" indent="-342900" algn="just">
              <a:spcAft>
                <a:spcPts val="600"/>
              </a:spcAft>
              <a:buFont typeface="Symbol"/>
              <a:buChar char=""/>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отгадывание </a:t>
            </a:r>
            <a:r>
              <a:rPr lang="ru-RU" sz="1600" i="1" dirty="0">
                <a:solidFill>
                  <a:srgbClr val="F79646">
                    <a:lumMod val="50000"/>
                  </a:srgbClr>
                </a:solidFill>
                <a:latin typeface="Times New Roman" pitchFamily="18" charset="0"/>
                <a:ea typeface="Times New Roman"/>
                <a:cs typeface="Times New Roman" pitchFamily="18" charset="0"/>
              </a:rPr>
              <a:t>загадок о персонажах </a:t>
            </a:r>
            <a:r>
              <a:rPr lang="ru-RU" sz="1600" i="1" dirty="0" smtClean="0">
                <a:solidFill>
                  <a:srgbClr val="F79646">
                    <a:lumMod val="50000"/>
                  </a:srgbClr>
                </a:solidFill>
                <a:latin typeface="Times New Roman" pitchFamily="18" charset="0"/>
                <a:ea typeface="Times New Roman"/>
                <a:cs typeface="Times New Roman" pitchFamily="18" charset="0"/>
              </a:rPr>
              <a:t>сказок;</a:t>
            </a:r>
          </a:p>
          <a:p>
            <a:pPr marL="342900" lvl="0" indent="-342900" algn="just">
              <a:spcAft>
                <a:spcPts val="600"/>
              </a:spcAft>
              <a:buFont typeface="Symbol"/>
              <a:buChar char=""/>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дидактическая </a:t>
            </a:r>
            <a:r>
              <a:rPr lang="ru-RU" sz="1600" i="1" dirty="0">
                <a:solidFill>
                  <a:srgbClr val="F79646">
                    <a:lumMod val="50000"/>
                  </a:srgbClr>
                </a:solidFill>
                <a:latin typeface="Times New Roman" pitchFamily="18" charset="0"/>
                <a:ea typeface="Times New Roman"/>
                <a:cs typeface="Times New Roman" pitchFamily="18" charset="0"/>
              </a:rPr>
              <a:t>игра «Из какой сказки слова</a:t>
            </a:r>
            <a:r>
              <a:rPr lang="ru-RU" sz="1600" i="1" dirty="0" smtClean="0">
                <a:solidFill>
                  <a:srgbClr val="F79646">
                    <a:lumMod val="50000"/>
                  </a:srgbClr>
                </a:solidFill>
                <a:latin typeface="Times New Roman" pitchFamily="18" charset="0"/>
                <a:ea typeface="Times New Roman"/>
                <a:cs typeface="Times New Roman" pitchFamily="18" charset="0"/>
              </a:rPr>
              <a:t>?»</a:t>
            </a:r>
            <a:r>
              <a:rPr lang="ru-RU" sz="1600" dirty="0" smtClean="0">
                <a:solidFill>
                  <a:srgbClr val="F79646">
                    <a:lumMod val="50000"/>
                  </a:srgbClr>
                </a:solidFill>
                <a:latin typeface="Times New Roman" pitchFamily="18" charset="0"/>
                <a:ea typeface="Times New Roman"/>
                <a:cs typeface="Times New Roman" pitchFamily="18" charset="0"/>
              </a:rPr>
              <a:t>;</a:t>
            </a:r>
            <a:endParaRPr lang="ru-RU" sz="1600" dirty="0">
              <a:solidFill>
                <a:srgbClr val="F79646">
                  <a:lumMod val="50000"/>
                </a:srgbClr>
              </a:solidFill>
              <a:latin typeface="Times New Roman" pitchFamily="18" charset="0"/>
              <a:ea typeface="Calibri"/>
              <a:cs typeface="Times New Roman" pitchFamily="18" charset="0"/>
            </a:endParaRPr>
          </a:p>
          <a:p>
            <a:pPr lvl="0" algn="ctr">
              <a:tabLst>
                <a:tab pos="587375" algn="l"/>
              </a:tabLst>
            </a:pPr>
            <a:endParaRPr lang="ru-RU" sz="1600" i="1" dirty="0">
              <a:solidFill>
                <a:srgbClr val="F79646">
                  <a:lumMod val="50000"/>
                </a:srgbClr>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659388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7463"/>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539552" y="4683917"/>
            <a:ext cx="3384376" cy="584775"/>
          </a:xfrm>
          <a:prstGeom prst="rect">
            <a:avLst/>
          </a:prstGeom>
        </p:spPr>
        <p:txBody>
          <a:bodyPr wrap="square">
            <a:spAutoFit/>
          </a:bodyPr>
          <a:lstStyle/>
          <a:p>
            <a:pPr lvl="0" algn="ctr">
              <a:tabLst>
                <a:tab pos="587375" algn="l"/>
              </a:tabLst>
            </a:pPr>
            <a:r>
              <a:rPr lang="ru-RU" sz="1600" i="1" dirty="0">
                <a:solidFill>
                  <a:srgbClr val="F79646">
                    <a:lumMod val="50000"/>
                  </a:srgbClr>
                </a:solidFill>
                <a:latin typeface="Times New Roman" pitchFamily="18" charset="0"/>
                <a:ea typeface="Times New Roman"/>
                <a:cs typeface="Times New Roman" pitchFamily="18" charset="0"/>
              </a:rPr>
              <a:t>Инсценировка </a:t>
            </a:r>
            <a:r>
              <a:rPr lang="ru-RU" sz="1600" i="1" dirty="0" smtClean="0">
                <a:solidFill>
                  <a:srgbClr val="F79646">
                    <a:lumMod val="50000"/>
                  </a:srgbClr>
                </a:solidFill>
                <a:latin typeface="Times New Roman" pitchFamily="18" charset="0"/>
                <a:ea typeface="Times New Roman"/>
                <a:cs typeface="Times New Roman" pitchFamily="18" charset="0"/>
              </a:rPr>
              <a:t>сюжета </a:t>
            </a:r>
          </a:p>
          <a:p>
            <a:pPr lvl="0" algn="ctr">
              <a:tabLst>
                <a:tab pos="587375" algn="l"/>
              </a:tabLst>
            </a:pPr>
            <a:r>
              <a:rPr lang="ru-RU" sz="1600" i="1" dirty="0" smtClean="0">
                <a:solidFill>
                  <a:srgbClr val="F79646">
                    <a:lumMod val="50000"/>
                  </a:srgbClr>
                </a:solidFill>
                <a:latin typeface="Times New Roman" pitchFamily="18" charset="0"/>
                <a:ea typeface="Times New Roman"/>
                <a:cs typeface="Times New Roman" pitchFamily="18" charset="0"/>
              </a:rPr>
              <a:t>«Сказка о рыбаке и рыбке».</a:t>
            </a:r>
            <a:endParaRPr lang="ru-RU" sz="1600" i="1" dirty="0">
              <a:solidFill>
                <a:srgbClr val="F79646">
                  <a:lumMod val="50000"/>
                </a:srgbClr>
              </a:solidFill>
              <a:latin typeface="Times New Roman" pitchFamily="18" charset="0"/>
              <a:ea typeface="Times New Roman"/>
              <a:cs typeface="Times New Roman" pitchFamily="18" charset="0"/>
            </a:endParaRPr>
          </a:p>
        </p:txBody>
      </p:sp>
      <p:pic>
        <p:nvPicPr>
          <p:cNvPr id="7" name="Picture 5"/>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3491880" y="3741782"/>
            <a:ext cx="3334484" cy="2469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5075824" y="3156619"/>
            <a:ext cx="2560637" cy="584775"/>
          </a:xfrm>
          <a:prstGeom prst="rect">
            <a:avLst/>
          </a:prstGeom>
        </p:spPr>
        <p:txBody>
          <a:bodyPr wrap="none">
            <a:spAutoFit/>
          </a:bodyPr>
          <a:lstStyle/>
          <a:p>
            <a:pPr algn="ctr"/>
            <a:r>
              <a:rPr lang="ru-RU" sz="1600" i="1" dirty="0" smtClean="0">
                <a:solidFill>
                  <a:schemeClr val="accent6">
                    <a:lumMod val="50000"/>
                  </a:schemeClr>
                </a:solidFill>
                <a:latin typeface="Times New Roman"/>
                <a:ea typeface="Times New Roman"/>
              </a:rPr>
              <a:t>Театрализация </a:t>
            </a:r>
          </a:p>
          <a:p>
            <a:pPr algn="ctr"/>
            <a:r>
              <a:rPr lang="ru-RU" sz="1600" i="1" dirty="0" smtClean="0">
                <a:solidFill>
                  <a:schemeClr val="accent6">
                    <a:lumMod val="50000"/>
                  </a:schemeClr>
                </a:solidFill>
                <a:latin typeface="Times New Roman"/>
                <a:ea typeface="Times New Roman"/>
              </a:rPr>
              <a:t>«Сказка о рыбаке и рыбке»</a:t>
            </a:r>
            <a:endParaRPr lang="ru-RU" sz="1600" dirty="0">
              <a:solidFill>
                <a:schemeClr val="accent6">
                  <a:lumMod val="50000"/>
                </a:schemeClr>
              </a:solidFill>
            </a:endParaRPr>
          </a:p>
        </p:txBody>
      </p:sp>
      <p:pic>
        <p:nvPicPr>
          <p:cNvPr id="9" name="Picture 3" descr="C:\Users\user\Desktop\ПРОЕКТ ПУШКИН!\фото\IMG_20220217_112936.jpg"/>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4563267" y="750679"/>
            <a:ext cx="3297023" cy="23967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user\Desktop\ПРОЕКТ ПУШКИН!\фото\1645615203715.jpg"/>
          <p:cNvPicPr>
            <a:picLocks noChangeAspect="1" noChangeArrowheads="1"/>
          </p:cNvPicPr>
          <p:nvPr/>
        </p:nvPicPr>
        <p:blipFill rotWithShape="1">
          <a:blip r:embed="rId7" cstate="email">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a:ext>
            </a:extLst>
          </a:blip>
          <a:srcRect/>
          <a:stretch/>
        </p:blipFill>
        <p:spPr bwMode="auto">
          <a:xfrm>
            <a:off x="1070372" y="750679"/>
            <a:ext cx="2729238" cy="3333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6297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574762" y="598596"/>
            <a:ext cx="7992888" cy="1140825"/>
          </a:xfrm>
          <a:prstGeom prst="rect">
            <a:avLst/>
          </a:prstGeom>
        </p:spPr>
        <p:txBody>
          <a:bodyPr wrap="square">
            <a:spAutoFit/>
          </a:bodyPr>
          <a:lstStyle/>
          <a:p>
            <a:pPr indent="381635" algn="ctr">
              <a:lnSpc>
                <a:spcPct val="115000"/>
              </a:lnSpc>
              <a:spcBef>
                <a:spcPts val="600"/>
              </a:spcBef>
              <a:spcAft>
                <a:spcPts val="1000"/>
              </a:spcAft>
            </a:pPr>
            <a:r>
              <a:rPr lang="ru-RU" b="1" i="1" dirty="0">
                <a:solidFill>
                  <a:schemeClr val="accent6">
                    <a:lumMod val="50000"/>
                  </a:schemeClr>
                </a:solidFill>
                <a:latin typeface="Times New Roman" pitchFamily="18" charset="0"/>
                <a:ea typeface="Times New Roman"/>
                <a:cs typeface="Times New Roman" pitchFamily="18" charset="0"/>
              </a:rPr>
              <a:t>Художественно-эстетическое развитие</a:t>
            </a:r>
            <a:r>
              <a:rPr lang="ru-RU" b="1" i="1" dirty="0" smtClean="0">
                <a:solidFill>
                  <a:schemeClr val="accent6">
                    <a:lumMod val="50000"/>
                  </a:schemeClr>
                </a:solidFill>
                <a:latin typeface="Times New Roman" pitchFamily="18" charset="0"/>
                <a:ea typeface="Times New Roman"/>
                <a:cs typeface="Times New Roman" pitchFamily="18" charset="0"/>
              </a:rPr>
              <a:t>.</a:t>
            </a:r>
            <a:endParaRPr lang="ru-RU" i="1" dirty="0">
              <a:solidFill>
                <a:schemeClr val="accent6">
                  <a:lumMod val="50000"/>
                </a:schemeClr>
              </a:solidFill>
              <a:latin typeface="Times New Roman" pitchFamily="18" charset="0"/>
              <a:ea typeface="Calibri"/>
              <a:cs typeface="Times New Roman" pitchFamily="18" charset="0"/>
            </a:endParaRPr>
          </a:p>
          <a:p>
            <a:pPr indent="407670" algn="just">
              <a:lnSpc>
                <a:spcPct val="115000"/>
              </a:lnSpc>
              <a:spcAft>
                <a:spcPts val="750"/>
              </a:spcAft>
            </a:pPr>
            <a:r>
              <a:rPr lang="ru-RU" b="1" i="1" dirty="0">
                <a:solidFill>
                  <a:schemeClr val="accent6">
                    <a:lumMod val="50000"/>
                  </a:schemeClr>
                </a:solidFill>
                <a:latin typeface="Times New Roman"/>
                <a:ea typeface="Times New Roman"/>
                <a:cs typeface="Times New Roman"/>
              </a:rPr>
              <a:t>Задачи:</a:t>
            </a:r>
            <a:r>
              <a:rPr lang="ru-RU" dirty="0">
                <a:solidFill>
                  <a:schemeClr val="accent6">
                    <a:lumMod val="50000"/>
                  </a:schemeClr>
                </a:solidFill>
                <a:latin typeface="Times New Roman"/>
                <a:ea typeface="Times New Roman"/>
                <a:cs typeface="Times New Roman"/>
              </a:rPr>
              <a:t> </a:t>
            </a:r>
            <a:r>
              <a:rPr lang="ru-RU" sz="1600" dirty="0">
                <a:solidFill>
                  <a:schemeClr val="accent6">
                    <a:lumMod val="50000"/>
                  </a:schemeClr>
                </a:solidFill>
                <a:latin typeface="Times New Roman"/>
                <a:ea typeface="Times New Roman"/>
                <a:cs typeface="Times New Roman"/>
              </a:rPr>
              <a:t>воспитывать художественно - эстетический вкус и нравственность детей на основе знакомства с произведениями А.С. Пушкина, </a:t>
            </a:r>
            <a:r>
              <a:rPr lang="ru-RU" sz="1600" dirty="0" smtClean="0">
                <a:solidFill>
                  <a:schemeClr val="accent6">
                    <a:lumMod val="50000"/>
                  </a:schemeClr>
                </a:solidFill>
                <a:latin typeface="Times New Roman"/>
                <a:ea typeface="Times New Roman"/>
                <a:cs typeface="Times New Roman"/>
              </a:rPr>
              <a:t>развивать </a:t>
            </a:r>
            <a:r>
              <a:rPr lang="ru-RU" sz="1600" dirty="0">
                <a:solidFill>
                  <a:schemeClr val="accent6">
                    <a:lumMod val="50000"/>
                  </a:schemeClr>
                </a:solidFill>
                <a:latin typeface="Times New Roman"/>
                <a:ea typeface="Times New Roman"/>
                <a:cs typeface="Times New Roman"/>
              </a:rPr>
              <a:t>творческое воображение. </a:t>
            </a:r>
            <a:endParaRPr lang="ru-RU" sz="1600" dirty="0">
              <a:solidFill>
                <a:schemeClr val="accent6">
                  <a:lumMod val="50000"/>
                </a:schemeClr>
              </a:solidFill>
              <a:ea typeface="Calibri"/>
              <a:cs typeface="Times New Roman"/>
            </a:endParaRPr>
          </a:p>
        </p:txBody>
      </p:sp>
      <p:sp>
        <p:nvSpPr>
          <p:cNvPr id="5" name="Прямоугольник 4"/>
          <p:cNvSpPr/>
          <p:nvPr/>
        </p:nvSpPr>
        <p:spPr>
          <a:xfrm>
            <a:off x="565471" y="2245071"/>
            <a:ext cx="7992888" cy="385362"/>
          </a:xfrm>
          <a:prstGeom prst="rect">
            <a:avLst/>
          </a:prstGeom>
        </p:spPr>
        <p:txBody>
          <a:bodyPr wrap="square">
            <a:spAutoFit/>
          </a:bodyPr>
          <a:lstStyle/>
          <a:p>
            <a:pPr indent="381635" algn="ctr">
              <a:lnSpc>
                <a:spcPct val="115000"/>
              </a:lnSpc>
              <a:spcBef>
                <a:spcPts val="600"/>
              </a:spcBef>
              <a:spcAft>
                <a:spcPts val="1000"/>
              </a:spcAft>
            </a:pPr>
            <a:r>
              <a:rPr lang="ru-RU" b="1" i="1" dirty="0">
                <a:solidFill>
                  <a:schemeClr val="accent6">
                    <a:lumMod val="50000"/>
                  </a:schemeClr>
                </a:solidFill>
                <a:latin typeface="Times New Roman" pitchFamily="18" charset="0"/>
                <a:ea typeface="Times New Roman"/>
                <a:cs typeface="Times New Roman" pitchFamily="18" charset="0"/>
              </a:rPr>
              <a:t>Художественно-продуктивная деятельность:</a:t>
            </a:r>
          </a:p>
        </p:txBody>
      </p:sp>
      <p:pic>
        <p:nvPicPr>
          <p:cNvPr id="10249" name="Picture 9" descr="C:\Users\user\Desktop\ПРОЕКТ ПУШКИН!\фото\IMG_20220201_100235.jp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p:blipFill>
        <p:spPr bwMode="auto">
          <a:xfrm>
            <a:off x="4591676" y="3443359"/>
            <a:ext cx="3413728" cy="26241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C:\Users\user\Desktop\ПРОЕКТ ПУШКИН!\фото\IMG_20220208_172003.jpg"/>
          <p:cNvPicPr/>
          <p:nvPr/>
        </p:nvPicPr>
        <p:blipFill>
          <a:blip r:embed="rId5" cstate="email">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899592" y="2962343"/>
            <a:ext cx="4082768" cy="2194847"/>
          </a:xfrm>
          <a:prstGeom prst="rect">
            <a:avLst/>
          </a:prstGeom>
          <a:noFill/>
          <a:extLst/>
        </p:spPr>
      </p:pic>
    </p:spTree>
    <p:extLst>
      <p:ext uri="{BB962C8B-B14F-4D97-AF65-F5344CB8AC3E}">
        <p14:creationId xmlns:p14="http://schemas.microsoft.com/office/powerpoint/2010/main" val="3222838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0766" y="980728"/>
            <a:ext cx="7920880" cy="1543499"/>
          </a:xfrm>
          <a:prstGeom prst="rect">
            <a:avLst/>
          </a:prstGeom>
        </p:spPr>
        <p:txBody>
          <a:bodyPr wrap="square">
            <a:spAutoFit/>
          </a:bodyPr>
          <a:lstStyle/>
          <a:p>
            <a:pPr algn="just">
              <a:lnSpc>
                <a:spcPct val="115000"/>
              </a:lnSpc>
              <a:spcAft>
                <a:spcPts val="0"/>
              </a:spcAft>
            </a:pPr>
            <a:r>
              <a:rPr lang="ru-RU" b="1" i="1" dirty="0" smtClean="0">
                <a:solidFill>
                  <a:schemeClr val="accent6">
                    <a:lumMod val="50000"/>
                  </a:schemeClr>
                </a:solidFill>
                <a:latin typeface="Times New Roman"/>
                <a:ea typeface="Calibri"/>
                <a:cs typeface="Times New Roman"/>
              </a:rPr>
              <a:t>        Актуальность</a:t>
            </a:r>
            <a:r>
              <a:rPr lang="ru-RU" b="1" i="1" dirty="0">
                <a:solidFill>
                  <a:schemeClr val="accent6">
                    <a:lumMod val="50000"/>
                  </a:schemeClr>
                </a:solidFill>
                <a:latin typeface="Times New Roman"/>
                <a:ea typeface="Calibri"/>
                <a:cs typeface="Times New Roman"/>
              </a:rPr>
              <a:t>:</a:t>
            </a:r>
            <a:r>
              <a:rPr lang="ru-RU" sz="1600" b="1" dirty="0">
                <a:latin typeface="Times New Roman"/>
                <a:ea typeface="Calibri"/>
                <a:cs typeface="Times New Roman"/>
              </a:rPr>
              <a:t> </a:t>
            </a:r>
            <a:r>
              <a:rPr lang="ru-RU" sz="1600" dirty="0">
                <a:solidFill>
                  <a:schemeClr val="accent6">
                    <a:lumMod val="50000"/>
                  </a:schemeClr>
                </a:solidFill>
                <a:latin typeface="Times New Roman"/>
                <a:ea typeface="Times New Roman"/>
                <a:cs typeface="Times New Roman"/>
              </a:rPr>
              <a:t>Недостаточные, малочисленные знания детей о сказках А.С. Пушкина.  Опрос родителей показал, что лишь некоторые родители читали детям сказки А.С. Пушкина, небольшая часть родителей показывала детям мультфильмы, снятые по сказкам А.С. Пушкина, но основная часть родителей считает, что знакомить детей с произведениями А. С. Пушкина еще рано.</a:t>
            </a:r>
            <a:r>
              <a:rPr lang="ru-RU" sz="1600" dirty="0">
                <a:solidFill>
                  <a:schemeClr val="accent6">
                    <a:lumMod val="50000"/>
                  </a:schemeClr>
                </a:solidFill>
                <a:latin typeface="Trebuchet MS"/>
                <a:ea typeface="Times New Roman"/>
                <a:cs typeface="Times New Roman"/>
              </a:rPr>
              <a:t> </a:t>
            </a:r>
            <a:endParaRPr lang="ru-RU" sz="1600" dirty="0">
              <a:solidFill>
                <a:schemeClr val="accent6">
                  <a:lumMod val="50000"/>
                </a:schemeClr>
              </a:solidFill>
              <a:ea typeface="Calibri"/>
              <a:cs typeface="Times New Roman"/>
            </a:endParaRPr>
          </a:p>
        </p:txBody>
      </p:sp>
    </p:spTree>
    <p:extLst>
      <p:ext uri="{BB962C8B-B14F-4D97-AF65-F5344CB8AC3E}">
        <p14:creationId xmlns:p14="http://schemas.microsoft.com/office/powerpoint/2010/main" val="13572019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63" y="-2416"/>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descr="C:\Users\user\Desktop\ПРОЕКТ ПУШКИН!\фото\IMG_20220218_153430.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076056" y="4148421"/>
            <a:ext cx="3180558" cy="20173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user\Desktop\ПРОЕКТ ПУШКИН!\фото\IMG_20220214_131849.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195736" y="2966384"/>
            <a:ext cx="3244795" cy="2141209"/>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76772" y="910418"/>
            <a:ext cx="2911174" cy="410882"/>
          </a:xfrm>
          <a:prstGeom prst="rect">
            <a:avLst/>
          </a:prstGeom>
        </p:spPr>
        <p:txBody>
          <a:bodyPr wrap="square">
            <a:spAutoFit/>
          </a:bodyPr>
          <a:lstStyle/>
          <a:p>
            <a:pPr indent="407670" algn="just">
              <a:lnSpc>
                <a:spcPct val="115000"/>
              </a:lnSpc>
              <a:spcAft>
                <a:spcPts val="750"/>
              </a:spcAft>
            </a:pPr>
            <a:r>
              <a:rPr lang="ru-RU" i="1" dirty="0" smtClean="0">
                <a:solidFill>
                  <a:schemeClr val="accent6">
                    <a:lumMod val="50000"/>
                  </a:schemeClr>
                </a:solidFill>
                <a:latin typeface="Times New Roman"/>
                <a:ea typeface="Times New Roman"/>
                <a:cs typeface="Times New Roman"/>
              </a:rPr>
              <a:t> </a:t>
            </a:r>
            <a:r>
              <a:rPr lang="ru-RU" i="1" dirty="0">
                <a:solidFill>
                  <a:schemeClr val="accent6">
                    <a:lumMod val="50000"/>
                  </a:schemeClr>
                </a:solidFill>
                <a:latin typeface="Times New Roman"/>
                <a:ea typeface="Times New Roman"/>
                <a:cs typeface="Times New Roman"/>
              </a:rPr>
              <a:t>«Золотая рыбка»; </a:t>
            </a:r>
          </a:p>
        </p:txBody>
      </p:sp>
      <p:sp>
        <p:nvSpPr>
          <p:cNvPr id="2" name="Прямоугольник 1"/>
          <p:cNvSpPr/>
          <p:nvPr/>
        </p:nvSpPr>
        <p:spPr>
          <a:xfrm>
            <a:off x="4909074" y="951968"/>
            <a:ext cx="2209323" cy="369332"/>
          </a:xfrm>
          <a:prstGeom prst="rect">
            <a:avLst/>
          </a:prstGeom>
        </p:spPr>
        <p:txBody>
          <a:bodyPr wrap="none">
            <a:spAutoFit/>
          </a:bodyPr>
          <a:lstStyle/>
          <a:p>
            <a:r>
              <a:rPr lang="ru-RU" b="1" i="1" dirty="0">
                <a:solidFill>
                  <a:srgbClr val="F79646">
                    <a:lumMod val="50000"/>
                  </a:srgbClr>
                </a:solidFill>
                <a:latin typeface="Times New Roman"/>
                <a:ea typeface="Times New Roman"/>
                <a:cs typeface="Times New Roman"/>
              </a:rPr>
              <a:t>Рисование на тему:</a:t>
            </a:r>
            <a:endParaRPr lang="ru-RU" b="1" dirty="0"/>
          </a:p>
        </p:txBody>
      </p:sp>
      <p:sp>
        <p:nvSpPr>
          <p:cNvPr id="7" name="Прямоугольник 6"/>
          <p:cNvSpPr/>
          <p:nvPr/>
        </p:nvSpPr>
        <p:spPr>
          <a:xfrm>
            <a:off x="5796136" y="3413631"/>
            <a:ext cx="1991328" cy="410882"/>
          </a:xfrm>
          <a:prstGeom prst="rect">
            <a:avLst/>
          </a:prstGeom>
        </p:spPr>
        <p:txBody>
          <a:bodyPr wrap="square">
            <a:spAutoFit/>
          </a:bodyPr>
          <a:lstStyle/>
          <a:p>
            <a:pPr lvl="0" indent="407670" algn="just">
              <a:lnSpc>
                <a:spcPct val="115000"/>
              </a:lnSpc>
              <a:spcAft>
                <a:spcPts val="750"/>
              </a:spcAft>
            </a:pPr>
            <a:r>
              <a:rPr lang="ru-RU" i="1" dirty="0" smtClean="0">
                <a:solidFill>
                  <a:srgbClr val="F79646">
                    <a:lumMod val="50000"/>
                  </a:srgbClr>
                </a:solidFill>
                <a:latin typeface="Times New Roman"/>
                <a:ea typeface="Times New Roman"/>
                <a:cs typeface="Times New Roman"/>
              </a:rPr>
              <a:t>«</a:t>
            </a:r>
            <a:r>
              <a:rPr lang="ru-RU" i="1" dirty="0">
                <a:solidFill>
                  <a:srgbClr val="F79646">
                    <a:lumMod val="50000"/>
                  </a:srgbClr>
                </a:solidFill>
                <a:latin typeface="Times New Roman"/>
                <a:ea typeface="Times New Roman"/>
                <a:cs typeface="Times New Roman"/>
              </a:rPr>
              <a:t>Кораблик»</a:t>
            </a:r>
          </a:p>
        </p:txBody>
      </p:sp>
      <p:pic>
        <p:nvPicPr>
          <p:cNvPr id="3"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t="-2"/>
          <a:stretch/>
        </p:blipFill>
        <p:spPr bwMode="auto">
          <a:xfrm>
            <a:off x="611560" y="1484784"/>
            <a:ext cx="2725381" cy="2552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3667387" y="2355607"/>
            <a:ext cx="2346348" cy="369332"/>
          </a:xfrm>
          <a:prstGeom prst="rect">
            <a:avLst/>
          </a:prstGeom>
        </p:spPr>
        <p:txBody>
          <a:bodyPr wrap="none">
            <a:spAutoFit/>
          </a:bodyPr>
          <a:lstStyle/>
          <a:p>
            <a:r>
              <a:rPr lang="ru-RU" i="1" dirty="0">
                <a:solidFill>
                  <a:srgbClr val="F79646">
                    <a:lumMod val="50000"/>
                  </a:srgbClr>
                </a:solidFill>
                <a:latin typeface="Times New Roman"/>
                <a:ea typeface="Times New Roman"/>
                <a:cs typeface="Times New Roman"/>
              </a:rPr>
              <a:t>«Принцесса Лебедь»; </a:t>
            </a:r>
            <a:endParaRPr lang="ru-RU" dirty="0"/>
          </a:p>
        </p:txBody>
      </p:sp>
    </p:spTree>
    <p:extLst>
      <p:ext uri="{BB962C8B-B14F-4D97-AF65-F5344CB8AC3E}">
        <p14:creationId xmlns:p14="http://schemas.microsoft.com/office/powerpoint/2010/main" val="3902246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63" y="-2416"/>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5796136" y="2027840"/>
            <a:ext cx="1919695" cy="369332"/>
          </a:xfrm>
          <a:prstGeom prst="rect">
            <a:avLst/>
          </a:prstGeom>
        </p:spPr>
        <p:txBody>
          <a:bodyPr wrap="square">
            <a:spAutoFit/>
          </a:bodyPr>
          <a:lstStyle/>
          <a:p>
            <a:r>
              <a:rPr lang="ru-RU" i="1" dirty="0" smtClean="0">
                <a:solidFill>
                  <a:srgbClr val="F79646">
                    <a:lumMod val="50000"/>
                  </a:srgbClr>
                </a:solidFill>
                <a:latin typeface="Times New Roman"/>
                <a:ea typeface="Times New Roman"/>
                <a:cs typeface="Times New Roman"/>
              </a:rPr>
              <a:t>«</a:t>
            </a:r>
            <a:r>
              <a:rPr lang="ru-RU" i="1" dirty="0">
                <a:solidFill>
                  <a:srgbClr val="F79646">
                    <a:lumMod val="50000"/>
                  </a:srgbClr>
                </a:solidFill>
                <a:latin typeface="Times New Roman"/>
                <a:ea typeface="Times New Roman"/>
                <a:cs typeface="Times New Roman"/>
              </a:rPr>
              <a:t>Кот учёный</a:t>
            </a:r>
            <a:r>
              <a:rPr lang="ru-RU" i="1" dirty="0" smtClean="0">
                <a:solidFill>
                  <a:srgbClr val="F79646">
                    <a:lumMod val="50000"/>
                  </a:srgbClr>
                </a:solidFill>
                <a:latin typeface="Times New Roman"/>
                <a:ea typeface="Times New Roman"/>
                <a:cs typeface="Times New Roman"/>
              </a:rPr>
              <a:t>»</a:t>
            </a:r>
            <a:endParaRPr lang="ru-RU" i="1" dirty="0">
              <a:solidFill>
                <a:srgbClr val="F79646">
                  <a:lumMod val="50000"/>
                </a:srgbClr>
              </a:solidFill>
              <a:latin typeface="Times New Roman"/>
              <a:ea typeface="Times New Roman"/>
              <a:cs typeface="Times New Roman"/>
            </a:endParaRPr>
          </a:p>
        </p:txBody>
      </p:sp>
      <p:sp>
        <p:nvSpPr>
          <p:cNvPr id="5" name="Прямоугольник 4"/>
          <p:cNvSpPr/>
          <p:nvPr/>
        </p:nvSpPr>
        <p:spPr>
          <a:xfrm>
            <a:off x="3630491" y="767302"/>
            <a:ext cx="2397451" cy="369332"/>
          </a:xfrm>
          <a:prstGeom prst="rect">
            <a:avLst/>
          </a:prstGeom>
        </p:spPr>
        <p:txBody>
          <a:bodyPr wrap="none">
            <a:spAutoFit/>
          </a:bodyPr>
          <a:lstStyle/>
          <a:p>
            <a:r>
              <a:rPr lang="ru-RU" b="1" i="1" dirty="0">
                <a:solidFill>
                  <a:srgbClr val="F79646">
                    <a:lumMod val="50000"/>
                  </a:srgbClr>
                </a:solidFill>
                <a:latin typeface="Times New Roman"/>
                <a:ea typeface="Times New Roman"/>
                <a:cs typeface="Times New Roman"/>
              </a:rPr>
              <a:t>Лепка из пластилина</a:t>
            </a:r>
            <a:endParaRPr lang="ru-RU" dirty="0"/>
          </a:p>
        </p:txBody>
      </p:sp>
      <p:sp>
        <p:nvSpPr>
          <p:cNvPr id="6" name="Прямоугольник 5"/>
          <p:cNvSpPr/>
          <p:nvPr/>
        </p:nvSpPr>
        <p:spPr>
          <a:xfrm>
            <a:off x="513710" y="4473986"/>
            <a:ext cx="2348400" cy="646331"/>
          </a:xfrm>
          <a:prstGeom prst="rect">
            <a:avLst/>
          </a:prstGeom>
        </p:spPr>
        <p:txBody>
          <a:bodyPr wrap="none">
            <a:spAutoFit/>
          </a:bodyPr>
          <a:lstStyle/>
          <a:p>
            <a:pPr algn="ctr"/>
            <a:r>
              <a:rPr lang="ru-RU" b="1" i="1" dirty="0">
                <a:solidFill>
                  <a:srgbClr val="F79646">
                    <a:lumMod val="50000"/>
                  </a:srgbClr>
                </a:solidFill>
                <a:latin typeface="Times New Roman"/>
                <a:ea typeface="Times New Roman"/>
                <a:cs typeface="Times New Roman"/>
              </a:rPr>
              <a:t> </a:t>
            </a:r>
            <a:r>
              <a:rPr lang="ru-RU" i="1" dirty="0">
                <a:solidFill>
                  <a:srgbClr val="F79646">
                    <a:lumMod val="50000"/>
                  </a:srgbClr>
                </a:solidFill>
                <a:latin typeface="Times New Roman"/>
                <a:ea typeface="Times New Roman"/>
                <a:cs typeface="Times New Roman"/>
              </a:rPr>
              <a:t>«Петушок - золотой </a:t>
            </a:r>
            <a:endParaRPr lang="ru-RU" i="1" dirty="0" smtClean="0">
              <a:solidFill>
                <a:srgbClr val="F79646">
                  <a:lumMod val="50000"/>
                </a:srgbClr>
              </a:solidFill>
              <a:latin typeface="Times New Roman"/>
              <a:ea typeface="Times New Roman"/>
              <a:cs typeface="Times New Roman"/>
            </a:endParaRPr>
          </a:p>
          <a:p>
            <a:pPr algn="ctr"/>
            <a:r>
              <a:rPr lang="ru-RU" i="1" dirty="0" smtClean="0">
                <a:solidFill>
                  <a:srgbClr val="F79646">
                    <a:lumMod val="50000"/>
                  </a:srgbClr>
                </a:solidFill>
                <a:latin typeface="Times New Roman"/>
                <a:ea typeface="Times New Roman"/>
                <a:cs typeface="Times New Roman"/>
              </a:rPr>
              <a:t>гребешок</a:t>
            </a:r>
            <a:r>
              <a:rPr lang="ru-RU" i="1" dirty="0">
                <a:solidFill>
                  <a:srgbClr val="F79646">
                    <a:lumMod val="50000"/>
                  </a:srgbClr>
                </a:solidFill>
                <a:latin typeface="Times New Roman"/>
                <a:ea typeface="Times New Roman"/>
                <a:cs typeface="Times New Roman"/>
              </a:rPr>
              <a:t>»; </a:t>
            </a:r>
            <a:endParaRPr lang="ru-RU" dirty="0"/>
          </a:p>
        </p:txBody>
      </p:sp>
      <p:pic>
        <p:nvPicPr>
          <p:cNvPr id="12292" name="Picture 4"/>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3131840" y="3631173"/>
            <a:ext cx="5058477" cy="233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504149" y="1378857"/>
            <a:ext cx="4715923" cy="2358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57533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63" y="-2416"/>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descr="C:\Users\user\Desktop\ПРОЕКТ ПУШКИН!\фото\IMG_20220202_125330.jp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3279703" y="3863920"/>
            <a:ext cx="4639015" cy="213858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C:\Users\user\Desktop\ПРОЕКТ ПУШКИН!\фото\IMG_20220203_095730.jpg"/>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971600" y="1340768"/>
            <a:ext cx="4321710" cy="288032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779912" y="732862"/>
            <a:ext cx="2008307" cy="369332"/>
          </a:xfrm>
          <a:prstGeom prst="rect">
            <a:avLst/>
          </a:prstGeom>
        </p:spPr>
        <p:txBody>
          <a:bodyPr wrap="none">
            <a:spAutoFit/>
          </a:bodyPr>
          <a:lstStyle/>
          <a:p>
            <a:r>
              <a:rPr lang="ru-RU" b="1" i="1" dirty="0" smtClean="0">
                <a:solidFill>
                  <a:srgbClr val="F79646">
                    <a:lumMod val="50000"/>
                  </a:srgbClr>
                </a:solidFill>
                <a:latin typeface="Times New Roman"/>
                <a:ea typeface="Times New Roman"/>
                <a:cs typeface="Times New Roman"/>
              </a:rPr>
              <a:t>Конструирование</a:t>
            </a:r>
            <a:endParaRPr lang="ru-RU" dirty="0"/>
          </a:p>
        </p:txBody>
      </p:sp>
      <p:sp>
        <p:nvSpPr>
          <p:cNvPr id="6" name="Прямоугольник 5"/>
          <p:cNvSpPr/>
          <p:nvPr/>
        </p:nvSpPr>
        <p:spPr>
          <a:xfrm>
            <a:off x="5599210" y="2047781"/>
            <a:ext cx="2923276" cy="1754326"/>
          </a:xfrm>
          <a:prstGeom prst="rect">
            <a:avLst/>
          </a:prstGeom>
        </p:spPr>
        <p:txBody>
          <a:bodyPr wrap="square">
            <a:spAutoFit/>
          </a:bodyPr>
          <a:lstStyle/>
          <a:p>
            <a:pPr algn="ctr"/>
            <a:r>
              <a:rPr lang="ru-RU" i="1" dirty="0" smtClean="0">
                <a:solidFill>
                  <a:srgbClr val="F79646">
                    <a:lumMod val="50000"/>
                  </a:srgbClr>
                </a:solidFill>
                <a:latin typeface="Times New Roman"/>
                <a:ea typeface="Times New Roman"/>
                <a:cs typeface="Times New Roman"/>
              </a:rPr>
              <a:t>Конструирование </a:t>
            </a:r>
            <a:r>
              <a:rPr lang="ru-RU" i="1" dirty="0">
                <a:solidFill>
                  <a:srgbClr val="F79646">
                    <a:lumMod val="50000"/>
                  </a:srgbClr>
                </a:solidFill>
                <a:latin typeface="Times New Roman"/>
                <a:ea typeface="Times New Roman"/>
                <a:cs typeface="Times New Roman"/>
              </a:rPr>
              <a:t>из строительного </a:t>
            </a:r>
            <a:r>
              <a:rPr lang="ru-RU" i="1" dirty="0" smtClean="0">
                <a:solidFill>
                  <a:srgbClr val="F79646">
                    <a:lumMod val="50000"/>
                  </a:srgbClr>
                </a:solidFill>
                <a:latin typeface="Times New Roman"/>
                <a:ea typeface="Times New Roman"/>
                <a:cs typeface="Times New Roman"/>
              </a:rPr>
              <a:t>материала:</a:t>
            </a:r>
          </a:p>
          <a:p>
            <a:pPr algn="ctr"/>
            <a:r>
              <a:rPr lang="ru-RU" i="1" dirty="0">
                <a:solidFill>
                  <a:srgbClr val="F79646">
                    <a:lumMod val="50000"/>
                  </a:srgbClr>
                </a:solidFill>
                <a:latin typeface="Times New Roman"/>
                <a:ea typeface="Times New Roman"/>
                <a:cs typeface="Times New Roman"/>
              </a:rPr>
              <a:t> «Чудесный город </a:t>
            </a:r>
            <a:r>
              <a:rPr lang="ru-RU" i="1" dirty="0" smtClean="0">
                <a:solidFill>
                  <a:srgbClr val="F79646">
                    <a:lumMod val="50000"/>
                  </a:srgbClr>
                </a:solidFill>
                <a:latin typeface="Times New Roman"/>
                <a:ea typeface="Times New Roman"/>
                <a:cs typeface="Times New Roman"/>
              </a:rPr>
              <a:t>князя </a:t>
            </a:r>
            <a:r>
              <a:rPr lang="ru-RU" i="1" dirty="0" err="1">
                <a:solidFill>
                  <a:srgbClr val="F79646">
                    <a:lumMod val="50000"/>
                  </a:srgbClr>
                </a:solidFill>
                <a:latin typeface="Times New Roman"/>
                <a:ea typeface="Times New Roman"/>
                <a:cs typeface="Times New Roman"/>
              </a:rPr>
              <a:t>Гвидона</a:t>
            </a:r>
            <a:r>
              <a:rPr lang="ru-RU" i="1" dirty="0">
                <a:solidFill>
                  <a:srgbClr val="F79646">
                    <a:lumMod val="50000"/>
                  </a:srgbClr>
                </a:solidFill>
                <a:latin typeface="Times New Roman"/>
                <a:ea typeface="Times New Roman"/>
                <a:cs typeface="Times New Roman"/>
              </a:rPr>
              <a:t>»;</a:t>
            </a:r>
          </a:p>
          <a:p>
            <a:pPr algn="ctr"/>
            <a:r>
              <a:rPr lang="ru-RU" i="1" dirty="0">
                <a:solidFill>
                  <a:srgbClr val="F79646">
                    <a:lumMod val="50000"/>
                  </a:srgbClr>
                </a:solidFill>
                <a:latin typeface="Times New Roman"/>
                <a:ea typeface="Times New Roman"/>
                <a:cs typeface="Times New Roman"/>
              </a:rPr>
              <a:t> </a:t>
            </a:r>
          </a:p>
          <a:p>
            <a:endParaRPr lang="ru-RU" dirty="0"/>
          </a:p>
        </p:txBody>
      </p:sp>
      <p:sp>
        <p:nvSpPr>
          <p:cNvPr id="7" name="Прямоугольник 6"/>
          <p:cNvSpPr/>
          <p:nvPr/>
        </p:nvSpPr>
        <p:spPr>
          <a:xfrm>
            <a:off x="293366" y="4653136"/>
            <a:ext cx="2991781" cy="1200329"/>
          </a:xfrm>
          <a:prstGeom prst="rect">
            <a:avLst/>
          </a:prstGeom>
        </p:spPr>
        <p:txBody>
          <a:bodyPr wrap="none">
            <a:spAutoFit/>
          </a:bodyPr>
          <a:lstStyle/>
          <a:p>
            <a:pPr algn="ctr"/>
            <a:r>
              <a:rPr lang="ru-RU" i="1" dirty="0" smtClean="0">
                <a:solidFill>
                  <a:srgbClr val="F79646">
                    <a:lumMod val="50000"/>
                  </a:srgbClr>
                </a:solidFill>
                <a:latin typeface="Times New Roman"/>
                <a:ea typeface="Times New Roman"/>
                <a:cs typeface="Times New Roman"/>
              </a:rPr>
              <a:t>Конструирование </a:t>
            </a:r>
            <a:r>
              <a:rPr lang="ru-RU" i="1" dirty="0">
                <a:solidFill>
                  <a:srgbClr val="F79646">
                    <a:lumMod val="50000"/>
                  </a:srgbClr>
                </a:solidFill>
                <a:latin typeface="Times New Roman"/>
                <a:ea typeface="Times New Roman"/>
                <a:cs typeface="Times New Roman"/>
              </a:rPr>
              <a:t>из бумаги </a:t>
            </a:r>
            <a:endParaRPr lang="ru-RU" i="1" dirty="0" smtClean="0">
              <a:solidFill>
                <a:srgbClr val="F79646">
                  <a:lumMod val="50000"/>
                </a:srgbClr>
              </a:solidFill>
              <a:latin typeface="Times New Roman"/>
              <a:ea typeface="Times New Roman"/>
              <a:cs typeface="Times New Roman"/>
            </a:endParaRPr>
          </a:p>
          <a:p>
            <a:pPr algn="ctr"/>
            <a:r>
              <a:rPr lang="ru-RU" i="1" dirty="0" smtClean="0">
                <a:solidFill>
                  <a:srgbClr val="F79646">
                    <a:lumMod val="50000"/>
                  </a:srgbClr>
                </a:solidFill>
                <a:latin typeface="Times New Roman"/>
                <a:ea typeface="Times New Roman"/>
                <a:cs typeface="Times New Roman"/>
              </a:rPr>
              <a:t>по </a:t>
            </a:r>
            <a:r>
              <a:rPr lang="ru-RU" i="1" dirty="0">
                <a:solidFill>
                  <a:srgbClr val="F79646">
                    <a:lumMod val="50000"/>
                  </a:srgbClr>
                </a:solidFill>
                <a:latin typeface="Times New Roman"/>
                <a:ea typeface="Times New Roman"/>
                <a:cs typeface="Times New Roman"/>
              </a:rPr>
              <a:t>технике Оригами</a:t>
            </a:r>
            <a:r>
              <a:rPr lang="ru-RU" i="1" dirty="0" smtClean="0">
                <a:solidFill>
                  <a:srgbClr val="F79646">
                    <a:lumMod val="50000"/>
                  </a:srgbClr>
                </a:solidFill>
                <a:latin typeface="Times New Roman"/>
                <a:ea typeface="Times New Roman"/>
                <a:cs typeface="Times New Roman"/>
              </a:rPr>
              <a:t>:</a:t>
            </a:r>
          </a:p>
          <a:p>
            <a:pPr algn="ctr"/>
            <a:r>
              <a:rPr lang="ru-RU" i="1" dirty="0" smtClean="0">
                <a:solidFill>
                  <a:srgbClr val="F79646">
                    <a:lumMod val="50000"/>
                  </a:srgbClr>
                </a:solidFill>
                <a:latin typeface="Times New Roman"/>
                <a:ea typeface="Times New Roman"/>
                <a:cs typeface="Times New Roman"/>
              </a:rPr>
              <a:t> </a:t>
            </a:r>
            <a:r>
              <a:rPr lang="ru-RU" i="1" dirty="0">
                <a:solidFill>
                  <a:srgbClr val="F79646">
                    <a:lumMod val="50000"/>
                  </a:srgbClr>
                </a:solidFill>
                <a:latin typeface="Times New Roman"/>
                <a:ea typeface="Times New Roman"/>
                <a:cs typeface="Times New Roman"/>
              </a:rPr>
              <a:t>«Кораблик</a:t>
            </a:r>
            <a:r>
              <a:rPr lang="ru-RU" i="1" dirty="0" smtClean="0">
                <a:solidFill>
                  <a:srgbClr val="F79646">
                    <a:lumMod val="50000"/>
                  </a:srgbClr>
                </a:solidFill>
                <a:latin typeface="Times New Roman"/>
                <a:ea typeface="Times New Roman"/>
                <a:cs typeface="Times New Roman"/>
              </a:rPr>
              <a:t>»</a:t>
            </a:r>
            <a:endParaRPr lang="ru-RU" i="1" dirty="0">
              <a:solidFill>
                <a:srgbClr val="F79646">
                  <a:lumMod val="50000"/>
                </a:srgbClr>
              </a:solidFill>
              <a:latin typeface="Times New Roman"/>
              <a:ea typeface="Times New Roman"/>
              <a:cs typeface="Times New Roman"/>
            </a:endParaRPr>
          </a:p>
          <a:p>
            <a:r>
              <a:rPr lang="ru-RU" i="1" dirty="0" smtClean="0">
                <a:solidFill>
                  <a:srgbClr val="F79646">
                    <a:lumMod val="50000"/>
                  </a:srgbClr>
                </a:solidFill>
                <a:latin typeface="Times New Roman"/>
                <a:ea typeface="Times New Roman"/>
                <a:cs typeface="Times New Roman"/>
              </a:rPr>
              <a:t> </a:t>
            </a:r>
            <a:endParaRPr lang="ru-RU" dirty="0"/>
          </a:p>
        </p:txBody>
      </p:sp>
    </p:spTree>
    <p:extLst>
      <p:ext uri="{BB962C8B-B14F-4D97-AF65-F5344CB8AC3E}">
        <p14:creationId xmlns:p14="http://schemas.microsoft.com/office/powerpoint/2010/main" val="20057810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63" y="-2416"/>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19687" y="732862"/>
            <a:ext cx="5624681" cy="723275"/>
          </a:xfrm>
          <a:prstGeom prst="rect">
            <a:avLst/>
          </a:prstGeom>
        </p:spPr>
        <p:txBody>
          <a:bodyPr wrap="none">
            <a:spAutoFit/>
          </a:bodyPr>
          <a:lstStyle/>
          <a:p>
            <a:pPr algn="ctr">
              <a:spcAft>
                <a:spcPts val="600"/>
              </a:spcAft>
            </a:pPr>
            <a:r>
              <a:rPr lang="ru-RU" b="1" i="1" dirty="0" smtClean="0">
                <a:solidFill>
                  <a:srgbClr val="F79646">
                    <a:lumMod val="50000"/>
                  </a:srgbClr>
                </a:solidFill>
                <a:latin typeface="Times New Roman"/>
                <a:ea typeface="Times New Roman"/>
                <a:cs typeface="Times New Roman"/>
              </a:rPr>
              <a:t>Аппликация</a:t>
            </a:r>
          </a:p>
          <a:p>
            <a:pPr>
              <a:spcAft>
                <a:spcPts val="600"/>
              </a:spcAft>
            </a:pPr>
            <a:r>
              <a:rPr lang="ru-RU" i="1" dirty="0">
                <a:solidFill>
                  <a:srgbClr val="F79646">
                    <a:lumMod val="50000"/>
                  </a:srgbClr>
                </a:solidFill>
                <a:latin typeface="Times New Roman"/>
                <a:ea typeface="Times New Roman"/>
                <a:cs typeface="Times New Roman"/>
              </a:rPr>
              <a:t>и</a:t>
            </a:r>
            <a:r>
              <a:rPr lang="ru-RU" i="1" dirty="0" smtClean="0">
                <a:solidFill>
                  <a:srgbClr val="F79646">
                    <a:lumMod val="50000"/>
                  </a:srgbClr>
                </a:solidFill>
                <a:latin typeface="Times New Roman"/>
                <a:ea typeface="Times New Roman"/>
                <a:cs typeface="Times New Roman"/>
              </a:rPr>
              <a:t>зготовление игры-</a:t>
            </a:r>
            <a:r>
              <a:rPr lang="ru-RU" i="1" dirty="0" err="1" smtClean="0">
                <a:solidFill>
                  <a:srgbClr val="F79646">
                    <a:lumMod val="50000"/>
                  </a:srgbClr>
                </a:solidFill>
                <a:latin typeface="Times New Roman"/>
                <a:ea typeface="Times New Roman"/>
                <a:cs typeface="Times New Roman"/>
              </a:rPr>
              <a:t>ходилки</a:t>
            </a:r>
            <a:r>
              <a:rPr lang="ru-RU" i="1" dirty="0" smtClean="0">
                <a:solidFill>
                  <a:srgbClr val="F79646">
                    <a:lumMod val="50000"/>
                  </a:srgbClr>
                </a:solidFill>
                <a:latin typeface="Times New Roman"/>
                <a:ea typeface="Times New Roman"/>
                <a:cs typeface="Times New Roman"/>
              </a:rPr>
              <a:t> «В гости к князю </a:t>
            </a:r>
            <a:r>
              <a:rPr lang="ru-RU" i="1" dirty="0" err="1" smtClean="0">
                <a:solidFill>
                  <a:srgbClr val="F79646">
                    <a:lumMod val="50000"/>
                  </a:srgbClr>
                </a:solidFill>
                <a:latin typeface="Times New Roman"/>
                <a:ea typeface="Times New Roman"/>
                <a:cs typeface="Times New Roman"/>
              </a:rPr>
              <a:t>Гвидону</a:t>
            </a:r>
            <a:r>
              <a:rPr lang="ru-RU" i="1" dirty="0" smtClean="0">
                <a:solidFill>
                  <a:srgbClr val="F79646">
                    <a:lumMod val="50000"/>
                  </a:srgbClr>
                </a:solidFill>
                <a:latin typeface="Times New Roman"/>
                <a:ea typeface="Times New Roman"/>
                <a:cs typeface="Times New Roman"/>
              </a:rPr>
              <a:t>»</a:t>
            </a:r>
            <a:endParaRPr lang="ru-RU" dirty="0"/>
          </a:p>
        </p:txBody>
      </p:sp>
      <p:pic>
        <p:nvPicPr>
          <p:cNvPr id="17410" name="Picture 2" descr="C:\Users\user\Desktop\ПРОЕКТ ПУШКИН!\фото\IMG_20220218_162320.jp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a:stretch/>
        </p:blipFill>
        <p:spPr bwMode="auto">
          <a:xfrm>
            <a:off x="580260" y="1888179"/>
            <a:ext cx="3806185" cy="318347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788024" y="1888179"/>
            <a:ext cx="3817657" cy="3183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2606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1560" y="620688"/>
            <a:ext cx="7992888" cy="2382191"/>
          </a:xfrm>
          <a:prstGeom prst="rect">
            <a:avLst/>
          </a:prstGeom>
        </p:spPr>
        <p:txBody>
          <a:bodyPr wrap="square">
            <a:spAutoFit/>
          </a:bodyPr>
          <a:lstStyle/>
          <a:p>
            <a:pPr marL="407670" algn="ctr">
              <a:lnSpc>
                <a:spcPct val="115000"/>
              </a:lnSpc>
              <a:spcAft>
                <a:spcPts val="0"/>
              </a:spcAft>
              <a:tabLst>
                <a:tab pos="587375" algn="l"/>
              </a:tabLst>
            </a:pPr>
            <a:r>
              <a:rPr lang="ru-RU" b="1" i="1" dirty="0">
                <a:solidFill>
                  <a:schemeClr val="accent6">
                    <a:lumMod val="50000"/>
                  </a:schemeClr>
                </a:solidFill>
                <a:latin typeface="Times New Roman" pitchFamily="18" charset="0"/>
                <a:ea typeface="Times New Roman"/>
                <a:cs typeface="Times New Roman" pitchFamily="18" charset="0"/>
              </a:rPr>
              <a:t>Работа с родителями:</a:t>
            </a:r>
            <a:endParaRPr lang="ru-RU" i="1" dirty="0">
              <a:solidFill>
                <a:schemeClr val="accent6">
                  <a:lumMod val="50000"/>
                </a:schemeClr>
              </a:solidFill>
              <a:latin typeface="Times New Roman" pitchFamily="18" charset="0"/>
              <a:ea typeface="Calibri"/>
              <a:cs typeface="Times New Roman" pitchFamily="18" charset="0"/>
            </a:endParaRPr>
          </a:p>
          <a:p>
            <a:pPr marL="407670">
              <a:lnSpc>
                <a:spcPct val="115000"/>
              </a:lnSpc>
              <a:spcAft>
                <a:spcPts val="0"/>
              </a:spcAft>
              <a:tabLst>
                <a:tab pos="587375" algn="l"/>
              </a:tabLst>
            </a:pPr>
            <a:endParaRPr lang="ru-RU" sz="1400" dirty="0">
              <a:ea typeface="Calibri"/>
              <a:cs typeface="Times New Roman"/>
            </a:endParaRPr>
          </a:p>
          <a:p>
            <a:pPr marL="342900" lvl="0" indent="-342900" algn="just">
              <a:lnSpc>
                <a:spcPct val="115000"/>
              </a:lnSpc>
              <a:spcBef>
                <a:spcPts val="600"/>
              </a:spcBef>
              <a:spcAft>
                <a:spcPts val="0"/>
              </a:spcAft>
              <a:buFont typeface="Symbol"/>
              <a:buChar char=""/>
              <a:tabLst>
                <a:tab pos="540385" algn="l"/>
                <a:tab pos="630555" algn="l"/>
              </a:tabLst>
            </a:pPr>
            <a:r>
              <a:rPr lang="ru-RU" sz="1600" dirty="0">
                <a:solidFill>
                  <a:schemeClr val="accent6">
                    <a:lumMod val="50000"/>
                  </a:schemeClr>
                </a:solidFill>
                <a:latin typeface="Times New Roman" pitchFamily="18" charset="0"/>
                <a:ea typeface="Times New Roman"/>
                <a:cs typeface="Times New Roman" pitchFamily="18" charset="0"/>
              </a:rPr>
              <a:t>Оказание информационной и методической помощи родителям;</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600"/>
              </a:spcBef>
              <a:spcAft>
                <a:spcPts val="0"/>
              </a:spcAft>
              <a:buFont typeface="Symbol"/>
              <a:buChar char=""/>
              <a:tabLst>
                <a:tab pos="540385" algn="l"/>
                <a:tab pos="630555" algn="l"/>
              </a:tabLst>
            </a:pPr>
            <a:r>
              <a:rPr lang="ru-RU" sz="1600" dirty="0">
                <a:solidFill>
                  <a:schemeClr val="accent6">
                    <a:lumMod val="50000"/>
                  </a:schemeClr>
                </a:solidFill>
                <a:latin typeface="Times New Roman" pitchFamily="18" charset="0"/>
                <a:ea typeface="Times New Roman"/>
                <a:cs typeface="Times New Roman" pitchFamily="18" charset="0"/>
              </a:rPr>
              <a:t>Консультация: «Читаем А.С. Пушкина»;</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600"/>
              </a:spcBef>
              <a:spcAft>
                <a:spcPts val="0"/>
              </a:spcAft>
              <a:buFont typeface="Symbol"/>
              <a:buChar char=""/>
              <a:tabLst>
                <a:tab pos="540385" algn="l"/>
                <a:tab pos="630555" algn="l"/>
              </a:tabLst>
            </a:pPr>
            <a:r>
              <a:rPr lang="ru-RU" sz="1600" dirty="0">
                <a:solidFill>
                  <a:schemeClr val="accent6">
                    <a:lumMod val="50000"/>
                  </a:schemeClr>
                </a:solidFill>
                <a:latin typeface="Times New Roman" pitchFamily="18" charset="0"/>
                <a:ea typeface="Times New Roman"/>
                <a:cs typeface="Times New Roman" pitchFamily="18" charset="0"/>
              </a:rPr>
              <a:t>Акция: Пополнение  библиотеки группы произведениями А.С. Пушкина. </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600"/>
              </a:spcBef>
              <a:spcAft>
                <a:spcPts val="0"/>
              </a:spcAft>
              <a:buFont typeface="Symbol"/>
              <a:buChar char=""/>
              <a:tabLst>
                <a:tab pos="540385" algn="l"/>
                <a:tab pos="630555" algn="l"/>
              </a:tabLst>
            </a:pPr>
            <a:r>
              <a:rPr lang="ru-RU" sz="1600" dirty="0">
                <a:solidFill>
                  <a:schemeClr val="accent6">
                    <a:lumMod val="50000"/>
                  </a:schemeClr>
                </a:solidFill>
                <a:latin typeface="Times New Roman" pitchFamily="18" charset="0"/>
                <a:ea typeface="Times New Roman"/>
                <a:cs typeface="Times New Roman" pitchFamily="18" charset="0"/>
              </a:rPr>
              <a:t>Выполнение рисунков и изготовление поделок родителями и детьми по сказкам А.С. Пушкина. </a:t>
            </a:r>
            <a:endParaRPr lang="ru-RU" sz="1600" dirty="0">
              <a:solidFill>
                <a:schemeClr val="accent6">
                  <a:lumMod val="50000"/>
                </a:schemeClr>
              </a:solidFill>
              <a:latin typeface="Times New Roman" pitchFamily="18" charset="0"/>
              <a:ea typeface="Calibri"/>
              <a:cs typeface="Times New Roman" pitchFamily="18" charset="0"/>
            </a:endParaRPr>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025815" y="3027196"/>
            <a:ext cx="7090781" cy="2926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3721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0766" y="692696"/>
            <a:ext cx="7920880" cy="2480679"/>
          </a:xfrm>
          <a:prstGeom prst="rect">
            <a:avLst/>
          </a:prstGeom>
        </p:spPr>
        <p:txBody>
          <a:bodyPr wrap="square">
            <a:spAutoFit/>
          </a:bodyPr>
          <a:lstStyle/>
          <a:p>
            <a:pPr algn="ctr">
              <a:lnSpc>
                <a:spcPct val="115000"/>
              </a:lnSpc>
              <a:spcBef>
                <a:spcPts val="1125"/>
              </a:spcBef>
              <a:spcAft>
                <a:spcPts val="1125"/>
              </a:spcAft>
            </a:pPr>
            <a:r>
              <a:rPr lang="ru-RU" b="1" i="1" dirty="0">
                <a:solidFill>
                  <a:schemeClr val="accent6">
                    <a:lumMod val="50000"/>
                  </a:schemeClr>
                </a:solidFill>
                <a:latin typeface="Times New Roman" pitchFamily="18" charset="0"/>
                <a:ea typeface="Times New Roman"/>
                <a:cs typeface="Times New Roman" pitchFamily="18" charset="0"/>
              </a:rPr>
              <a:t>3 этап – заключительный, 3-я неделя. </a:t>
            </a:r>
            <a:endParaRPr lang="ru-RU" i="1"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1125"/>
              </a:spcBef>
              <a:spcAft>
                <a:spcPts val="1125"/>
              </a:spcAft>
            </a:pPr>
            <a:r>
              <a:rPr lang="ru-RU" sz="1600" dirty="0" smtClean="0">
                <a:solidFill>
                  <a:schemeClr val="accent6">
                    <a:lumMod val="50000"/>
                  </a:schemeClr>
                </a:solidFill>
                <a:latin typeface="Times New Roman" pitchFamily="18" charset="0"/>
                <a:ea typeface="Times New Roman"/>
                <a:cs typeface="Times New Roman" pitchFamily="18" charset="0"/>
              </a:rPr>
              <a:t>          Соотнесение </a:t>
            </a:r>
            <a:r>
              <a:rPr lang="ru-RU" sz="1600" dirty="0">
                <a:solidFill>
                  <a:schemeClr val="accent6">
                    <a:lumMod val="50000"/>
                  </a:schemeClr>
                </a:solidFill>
                <a:latin typeface="Times New Roman" pitchFamily="18" charset="0"/>
                <a:ea typeface="Times New Roman"/>
                <a:cs typeface="Times New Roman" pitchFamily="18" charset="0"/>
              </a:rPr>
              <a:t>поставленных прогнозируемых результатов с получением обобщения материалов проекта. </a:t>
            </a:r>
            <a:endParaRPr lang="ru-RU" sz="1600"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1200"/>
              </a:spcBef>
              <a:spcAft>
                <a:spcPts val="0"/>
              </a:spcAft>
            </a:pPr>
            <a:r>
              <a:rPr lang="ru-RU" sz="1600" dirty="0" smtClean="0">
                <a:solidFill>
                  <a:schemeClr val="accent6">
                    <a:lumMod val="50000"/>
                  </a:schemeClr>
                </a:solidFill>
                <a:latin typeface="Times New Roman" pitchFamily="18" charset="0"/>
                <a:ea typeface="Times New Roman"/>
                <a:cs typeface="Times New Roman" pitchFamily="18" charset="0"/>
              </a:rPr>
              <a:t>- Участие </a:t>
            </a:r>
            <a:r>
              <a:rPr lang="ru-RU" sz="1600" dirty="0">
                <a:solidFill>
                  <a:schemeClr val="accent6">
                    <a:lumMod val="50000"/>
                  </a:schemeClr>
                </a:solidFill>
                <a:latin typeface="Times New Roman" pitchFamily="18" charset="0"/>
                <a:ea typeface="Times New Roman"/>
                <a:cs typeface="Times New Roman" pitchFamily="18" charset="0"/>
              </a:rPr>
              <a:t>во всероссийском конкурсе рисунков, поделок, аппликаций «По сказкам А.С. Пушкина».</a:t>
            </a:r>
            <a:endParaRPr lang="ru-RU" sz="1600"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600"/>
              </a:spcBef>
              <a:spcAft>
                <a:spcPts val="0"/>
              </a:spcAft>
            </a:pPr>
            <a:endParaRPr lang="ru-RU" sz="1600" dirty="0">
              <a:solidFill>
                <a:schemeClr val="accent6">
                  <a:lumMod val="50000"/>
                </a:schemeClr>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686292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331640" y="620688"/>
            <a:ext cx="6408712" cy="692497"/>
          </a:xfrm>
          <a:prstGeom prst="rect">
            <a:avLst/>
          </a:prstGeom>
        </p:spPr>
        <p:txBody>
          <a:bodyPr wrap="square">
            <a:spAutoFit/>
          </a:bodyPr>
          <a:lstStyle/>
          <a:p>
            <a:pPr algn="ctr">
              <a:spcAft>
                <a:spcPts val="600"/>
              </a:spcAft>
            </a:pPr>
            <a:r>
              <a:rPr lang="ru-RU" sz="1600" i="1" dirty="0">
                <a:solidFill>
                  <a:srgbClr val="F79646">
                    <a:lumMod val="50000"/>
                  </a:srgbClr>
                </a:solidFill>
                <a:latin typeface="Times New Roman" pitchFamily="18" charset="0"/>
                <a:ea typeface="Times New Roman"/>
                <a:cs typeface="Times New Roman" pitchFamily="18" charset="0"/>
              </a:rPr>
              <a:t> </a:t>
            </a:r>
            <a:r>
              <a:rPr lang="ru-RU" sz="1600" i="1" dirty="0" smtClean="0">
                <a:solidFill>
                  <a:srgbClr val="F79646">
                    <a:lumMod val="50000"/>
                  </a:srgbClr>
                </a:solidFill>
                <a:latin typeface="Times New Roman" pitchFamily="18" charset="0"/>
                <a:ea typeface="Times New Roman"/>
                <a:cs typeface="Times New Roman" pitchFamily="18" charset="0"/>
              </a:rPr>
              <a:t> </a:t>
            </a:r>
            <a:r>
              <a:rPr lang="ru-RU" b="1" i="1" dirty="0">
                <a:solidFill>
                  <a:srgbClr val="F79646">
                    <a:lumMod val="50000"/>
                  </a:srgbClr>
                </a:solidFill>
                <a:latin typeface="Times New Roman" pitchFamily="18" charset="0"/>
                <a:ea typeface="Times New Roman"/>
                <a:cs typeface="Times New Roman" pitchFamily="18" charset="0"/>
              </a:rPr>
              <a:t>Презентация проекта</a:t>
            </a:r>
            <a:r>
              <a:rPr lang="ru-RU" b="1" i="1" dirty="0" smtClean="0">
                <a:solidFill>
                  <a:srgbClr val="F79646">
                    <a:lumMod val="50000"/>
                  </a:srgbClr>
                </a:solidFill>
                <a:latin typeface="Times New Roman" pitchFamily="18" charset="0"/>
                <a:ea typeface="Times New Roman"/>
                <a:cs typeface="Times New Roman" pitchFamily="18" charset="0"/>
              </a:rPr>
              <a:t>:</a:t>
            </a:r>
          </a:p>
          <a:p>
            <a:pPr algn="ctr">
              <a:spcAft>
                <a:spcPts val="600"/>
              </a:spcAft>
            </a:pPr>
            <a:r>
              <a:rPr lang="ru-RU" sz="1600" i="1" dirty="0" smtClean="0">
                <a:solidFill>
                  <a:srgbClr val="F79646">
                    <a:lumMod val="50000"/>
                  </a:srgbClr>
                </a:solidFill>
                <a:latin typeface="Times New Roman" pitchFamily="18" charset="0"/>
                <a:ea typeface="Times New Roman"/>
                <a:cs typeface="Times New Roman" pitchFamily="18" charset="0"/>
              </a:rPr>
              <a:t> </a:t>
            </a:r>
            <a:r>
              <a:rPr lang="ru-RU" sz="1600" i="1" dirty="0">
                <a:solidFill>
                  <a:srgbClr val="F79646">
                    <a:lumMod val="50000"/>
                  </a:srgbClr>
                </a:solidFill>
                <a:latin typeface="Times New Roman" pitchFamily="18" charset="0"/>
                <a:ea typeface="Times New Roman"/>
                <a:cs typeface="Times New Roman" pitchFamily="18" charset="0"/>
              </a:rPr>
              <a:t>«Литературная викторина «Путешествие по сказкам Пушкина»».</a:t>
            </a:r>
            <a:endParaRPr lang="ru-RU" i="1" dirty="0"/>
          </a:p>
        </p:txBody>
      </p:sp>
      <p:pic>
        <p:nvPicPr>
          <p:cNvPr id="16387" name="Picture 3" descr="C:\Users\user\Desktop\ПРОЕКТ ПУШКИН!\фото\1645615203671.jp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4601399" y="1642747"/>
            <a:ext cx="3594793" cy="2696095"/>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2483768" y="3789040"/>
            <a:ext cx="4860758" cy="2358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descr="C:\Users\user\Desktop\ПРОЕКТ ПУШКИН!\фото\1645615203664.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767659" y="1566828"/>
            <a:ext cx="2874881" cy="2729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1374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55324" y="692696"/>
            <a:ext cx="7776864" cy="1401409"/>
          </a:xfrm>
          <a:prstGeom prst="rect">
            <a:avLst/>
          </a:prstGeom>
        </p:spPr>
        <p:txBody>
          <a:bodyPr wrap="square">
            <a:spAutoFit/>
          </a:bodyPr>
          <a:lstStyle/>
          <a:p>
            <a:pPr algn="ctr">
              <a:lnSpc>
                <a:spcPct val="115000"/>
              </a:lnSpc>
              <a:spcBef>
                <a:spcPts val="600"/>
              </a:spcBef>
              <a:spcAft>
                <a:spcPts val="0"/>
              </a:spcAft>
            </a:pPr>
            <a:r>
              <a:rPr lang="ru-RU" b="1" i="1" dirty="0">
                <a:solidFill>
                  <a:schemeClr val="accent6">
                    <a:lumMod val="50000"/>
                  </a:schemeClr>
                </a:solidFill>
                <a:latin typeface="Times New Roman" pitchFamily="18" charset="0"/>
                <a:ea typeface="Times New Roman"/>
                <a:cs typeface="Times New Roman" pitchFamily="18" charset="0"/>
              </a:rPr>
              <a:t>Результат</a:t>
            </a:r>
            <a:endParaRPr lang="ru-RU" sz="1400" i="1"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1125"/>
              </a:spcBef>
              <a:spcAft>
                <a:spcPts val="1125"/>
              </a:spcAft>
            </a:pPr>
            <a:r>
              <a:rPr lang="ru-RU" sz="1600" dirty="0" smtClean="0">
                <a:solidFill>
                  <a:schemeClr val="accent6">
                    <a:lumMod val="50000"/>
                  </a:schemeClr>
                </a:solidFill>
                <a:latin typeface="Times New Roman" pitchFamily="18" charset="0"/>
                <a:ea typeface="Times New Roman"/>
                <a:cs typeface="Times New Roman" pitchFamily="18" charset="0"/>
              </a:rPr>
              <a:t>          Расширены </a:t>
            </a:r>
            <a:r>
              <a:rPr lang="ru-RU" sz="1600" dirty="0">
                <a:solidFill>
                  <a:schemeClr val="accent6">
                    <a:lumMod val="50000"/>
                  </a:schemeClr>
                </a:solidFill>
                <a:latin typeface="Times New Roman" pitchFamily="18" charset="0"/>
                <a:ea typeface="Times New Roman"/>
                <a:cs typeface="Times New Roman" pitchFamily="18" charset="0"/>
              </a:rPr>
              <a:t>знания детей, повышен уровень нравственно-эстетической воспитанности детей. Обогащение предметно-развивающей среды группы, улучшены взаимоотношения между взрослыми и детьми, детьми между собой.</a:t>
            </a:r>
            <a:endParaRPr lang="ru-RU" sz="1600" dirty="0">
              <a:solidFill>
                <a:schemeClr val="accent6">
                  <a:lumMod val="50000"/>
                </a:schemeClr>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6171896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https://i.pinimg.com/originals/0c/15/9c/0c159c50787a41bf37b7d5243bc1fab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38" y="211927"/>
            <a:ext cx="8956550" cy="642671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366850" y="2683157"/>
            <a:ext cx="6408712" cy="871008"/>
          </a:xfrm>
          <a:prstGeom prst="rect">
            <a:avLst/>
          </a:prstGeom>
        </p:spPr>
        <p:txBody>
          <a:bodyPr wrap="square">
            <a:spAutoFit/>
          </a:bodyPr>
          <a:lstStyle/>
          <a:p>
            <a:pPr algn="ctr">
              <a:lnSpc>
                <a:spcPct val="115000"/>
              </a:lnSpc>
              <a:spcBef>
                <a:spcPts val="600"/>
              </a:spcBef>
              <a:spcAft>
                <a:spcPts val="0"/>
              </a:spcAft>
            </a:pPr>
            <a:r>
              <a:rPr lang="ru-RU" sz="4400" b="1" i="1" dirty="0" smtClean="0">
                <a:solidFill>
                  <a:srgbClr val="FFFF00"/>
                </a:solidFill>
                <a:latin typeface="Times New Roman" pitchFamily="18" charset="0"/>
                <a:ea typeface="Times New Roman"/>
                <a:cs typeface="Times New Roman" pitchFamily="18" charset="0"/>
              </a:rPr>
              <a:t>Спасибо за внимание!</a:t>
            </a:r>
            <a:endParaRPr lang="ru-RU" sz="4400" dirty="0">
              <a:solidFill>
                <a:srgbClr val="FFFF00"/>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4045269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502357" y="1124744"/>
            <a:ext cx="8137698" cy="1543499"/>
          </a:xfrm>
          <a:prstGeom prst="rect">
            <a:avLst/>
          </a:prstGeom>
        </p:spPr>
        <p:txBody>
          <a:bodyPr wrap="square">
            <a:spAutoFit/>
          </a:bodyPr>
          <a:lstStyle/>
          <a:p>
            <a:pPr algn="just">
              <a:lnSpc>
                <a:spcPct val="115000"/>
              </a:lnSpc>
              <a:spcBef>
                <a:spcPts val="1125"/>
              </a:spcBef>
              <a:spcAft>
                <a:spcPts val="1125"/>
              </a:spcAft>
            </a:pPr>
            <a:r>
              <a:rPr lang="ru-RU" b="1" i="1" dirty="0" smtClean="0">
                <a:solidFill>
                  <a:schemeClr val="accent6">
                    <a:lumMod val="50000"/>
                  </a:schemeClr>
                </a:solidFill>
                <a:latin typeface="Times New Roman"/>
                <a:ea typeface="Times New Roman"/>
                <a:cs typeface="Times New Roman"/>
              </a:rPr>
              <a:t>       Цель</a:t>
            </a:r>
            <a:r>
              <a:rPr lang="ru-RU" b="1" i="1" dirty="0">
                <a:solidFill>
                  <a:schemeClr val="accent6">
                    <a:lumMod val="50000"/>
                  </a:schemeClr>
                </a:solidFill>
                <a:latin typeface="Times New Roman"/>
                <a:ea typeface="Times New Roman"/>
                <a:cs typeface="Times New Roman"/>
              </a:rPr>
              <a:t>:</a:t>
            </a:r>
            <a:r>
              <a:rPr lang="ru-RU" i="1" dirty="0">
                <a:solidFill>
                  <a:schemeClr val="accent6">
                    <a:lumMod val="50000"/>
                  </a:schemeClr>
                </a:solidFill>
                <a:latin typeface="Times New Roman"/>
                <a:ea typeface="Times New Roman"/>
                <a:cs typeface="Times New Roman"/>
              </a:rPr>
              <a:t> </a:t>
            </a:r>
            <a:r>
              <a:rPr lang="ru-RU" sz="1600" dirty="0" smtClean="0">
                <a:solidFill>
                  <a:schemeClr val="accent6">
                    <a:lumMod val="50000"/>
                  </a:schemeClr>
                </a:solidFill>
                <a:latin typeface="Times New Roman"/>
                <a:ea typeface="Times New Roman"/>
                <a:cs typeface="Times New Roman"/>
              </a:rPr>
              <a:t>развитие </a:t>
            </a:r>
            <a:r>
              <a:rPr lang="ru-RU" sz="1600" dirty="0">
                <a:solidFill>
                  <a:schemeClr val="accent6">
                    <a:lumMod val="50000"/>
                  </a:schemeClr>
                </a:solidFill>
                <a:latin typeface="Times New Roman"/>
                <a:ea typeface="Times New Roman"/>
                <a:cs typeface="Times New Roman"/>
              </a:rPr>
              <a:t>познавательного интереса, эстетического вкуса и творческих способностей ребёнка через знакомство с творчеством А.С. Пушкина.  </a:t>
            </a:r>
            <a:r>
              <a:rPr lang="ru-RU" sz="1600" dirty="0" smtClean="0">
                <a:solidFill>
                  <a:schemeClr val="accent6">
                    <a:lumMod val="50000"/>
                  </a:schemeClr>
                </a:solidFill>
                <a:latin typeface="Times New Roman"/>
                <a:ea typeface="Times New Roman"/>
                <a:cs typeface="Times New Roman"/>
              </a:rPr>
              <a:t>Формирование </a:t>
            </a:r>
            <a:r>
              <a:rPr lang="ru-RU" sz="1600" dirty="0">
                <a:solidFill>
                  <a:schemeClr val="accent6">
                    <a:lumMod val="50000"/>
                  </a:schemeClr>
                </a:solidFill>
                <a:latin typeface="Times New Roman"/>
                <a:ea typeface="Times New Roman"/>
                <a:cs typeface="Times New Roman"/>
              </a:rPr>
              <a:t>целостного восприятия окружающего мира, связанного с именем А.С. Пушкина. </a:t>
            </a:r>
            <a:r>
              <a:rPr lang="ru-RU" sz="1600" dirty="0" smtClean="0">
                <a:solidFill>
                  <a:schemeClr val="accent6">
                    <a:lumMod val="50000"/>
                  </a:schemeClr>
                </a:solidFill>
                <a:latin typeface="Times New Roman"/>
                <a:ea typeface="Times New Roman"/>
                <a:cs typeface="Times New Roman"/>
              </a:rPr>
              <a:t>Приобщение </a:t>
            </a:r>
            <a:r>
              <a:rPr lang="ru-RU" sz="1600" dirty="0">
                <a:solidFill>
                  <a:schemeClr val="accent6">
                    <a:lumMod val="50000"/>
                  </a:schemeClr>
                </a:solidFill>
                <a:latin typeface="Times New Roman"/>
                <a:ea typeface="Times New Roman"/>
                <a:cs typeface="Times New Roman"/>
              </a:rPr>
              <a:t>детей к богатствам русской художественной литературы на примере творчества А.С. Пушкина.</a:t>
            </a:r>
            <a:endParaRPr lang="ru-RU" sz="1600" dirty="0">
              <a:solidFill>
                <a:schemeClr val="accent6">
                  <a:lumMod val="50000"/>
                </a:schemeClr>
              </a:solidFill>
              <a:ea typeface="Calibri"/>
              <a:cs typeface="Times New Roman"/>
            </a:endParaRPr>
          </a:p>
        </p:txBody>
      </p:sp>
    </p:spTree>
    <p:extLst>
      <p:ext uri="{BB962C8B-B14F-4D97-AF65-F5344CB8AC3E}">
        <p14:creationId xmlns:p14="http://schemas.microsoft.com/office/powerpoint/2010/main" val="3032490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466750" y="701305"/>
            <a:ext cx="8208912" cy="5135252"/>
          </a:xfrm>
          <a:prstGeom prst="rect">
            <a:avLst/>
          </a:prstGeom>
        </p:spPr>
        <p:txBody>
          <a:bodyPr wrap="square">
            <a:spAutoFit/>
          </a:bodyPr>
          <a:lstStyle/>
          <a:p>
            <a:pPr algn="just">
              <a:lnSpc>
                <a:spcPct val="115000"/>
              </a:lnSpc>
              <a:spcBef>
                <a:spcPts val="1200"/>
              </a:spcBef>
              <a:spcAft>
                <a:spcPts val="1200"/>
              </a:spcAft>
            </a:pPr>
            <a:r>
              <a:rPr lang="ru-RU" b="1" dirty="0" smtClean="0">
                <a:latin typeface="Times New Roman"/>
                <a:ea typeface="Times New Roman"/>
                <a:cs typeface="Times New Roman"/>
              </a:rPr>
              <a:t>                                                             </a:t>
            </a:r>
            <a:r>
              <a:rPr lang="ru-RU" b="1" i="1" dirty="0" smtClean="0">
                <a:solidFill>
                  <a:schemeClr val="accent6">
                    <a:lumMod val="50000"/>
                  </a:schemeClr>
                </a:solidFill>
                <a:latin typeface="Times New Roman" pitchFamily="18" charset="0"/>
                <a:ea typeface="Times New Roman"/>
                <a:cs typeface="Times New Roman" pitchFamily="18" charset="0"/>
              </a:rPr>
              <a:t>Задачи</a:t>
            </a:r>
            <a:endParaRPr lang="ru-RU" i="1" dirty="0">
              <a:solidFill>
                <a:schemeClr val="accent6">
                  <a:lumMod val="50000"/>
                </a:schemeClr>
              </a:solidFill>
              <a:latin typeface="Times New Roman" pitchFamily="18" charset="0"/>
              <a:ea typeface="Calibri"/>
              <a:cs typeface="Times New Roman" pitchFamily="18" charset="0"/>
            </a:endParaRPr>
          </a:p>
          <a:p>
            <a:pPr algn="just"/>
            <a:r>
              <a:rPr lang="ru-RU" b="1" i="1" dirty="0" smtClean="0">
                <a:solidFill>
                  <a:schemeClr val="accent6">
                    <a:lumMod val="50000"/>
                  </a:schemeClr>
                </a:solidFill>
                <a:latin typeface="Times New Roman" pitchFamily="18" charset="0"/>
                <a:ea typeface="Times New Roman"/>
                <a:cs typeface="Times New Roman" pitchFamily="18" charset="0"/>
              </a:rPr>
              <a:t>          Для </a:t>
            </a:r>
            <a:r>
              <a:rPr lang="ru-RU" b="1" i="1" dirty="0">
                <a:solidFill>
                  <a:schemeClr val="accent6">
                    <a:lumMod val="50000"/>
                  </a:schemeClr>
                </a:solidFill>
                <a:latin typeface="Times New Roman" pitchFamily="18" charset="0"/>
                <a:ea typeface="Times New Roman"/>
                <a:cs typeface="Times New Roman" pitchFamily="18" charset="0"/>
              </a:rPr>
              <a:t>детей:</a:t>
            </a:r>
            <a:endParaRPr lang="ru-RU" dirty="0">
              <a:solidFill>
                <a:schemeClr val="accent6">
                  <a:lumMod val="50000"/>
                </a:schemeClr>
              </a:solidFill>
              <a:latin typeface="Times New Roman" pitchFamily="18" charset="0"/>
              <a:cs typeface="Times New Roman" pitchFamily="18" charset="0"/>
            </a:endParaRPr>
          </a:p>
          <a:p>
            <a:pPr algn="just">
              <a:spcBef>
                <a:spcPts val="600"/>
              </a:spcBef>
              <a:spcAft>
                <a:spcPts val="600"/>
              </a:spcAft>
            </a:pPr>
            <a:r>
              <a:rPr lang="ru-RU" dirty="0" smtClean="0">
                <a:latin typeface="Times New Roman"/>
                <a:ea typeface="Times New Roman"/>
              </a:rPr>
              <a:t>      </a:t>
            </a:r>
            <a:r>
              <a:rPr lang="ru-RU" sz="1600" dirty="0" smtClean="0">
                <a:solidFill>
                  <a:schemeClr val="accent6">
                    <a:lumMod val="50000"/>
                  </a:schemeClr>
                </a:solidFill>
                <a:latin typeface="Times New Roman"/>
                <a:ea typeface="Times New Roman"/>
              </a:rPr>
              <a:t>-  </a:t>
            </a:r>
            <a:r>
              <a:rPr lang="ru-RU" sz="1600" dirty="0">
                <a:solidFill>
                  <a:schemeClr val="accent6">
                    <a:lumMod val="50000"/>
                  </a:schemeClr>
                </a:solidFill>
                <a:latin typeface="Times New Roman"/>
                <a:ea typeface="Times New Roman"/>
              </a:rPr>
              <a:t>познакомить  с творчеством А.С. Пушкина;</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способствовать </a:t>
            </a:r>
            <a:r>
              <a:rPr lang="ru-RU" sz="1600" dirty="0">
                <a:solidFill>
                  <a:schemeClr val="accent6">
                    <a:lumMod val="50000"/>
                  </a:schemeClr>
                </a:solidFill>
                <a:latin typeface="Times New Roman"/>
                <a:ea typeface="Times New Roman"/>
              </a:rPr>
              <a:t>накоплению эстетического опыта, читая и обсуждая литературные произведения;</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воспитывать культуру речи, учить детей рассуждать, развивать умение применять свои знания в беседе, добиваться связных высказываний;</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обогащать и расширять словарный запас детей.</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формировать умение выразительно читать стихи, инсценировать эпизоды сказок;</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развивать артистические способности;</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развивать у детей образное мышление, фантазию, творческие способности;</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воспитывать чувства дружбы и коллективизма;</a:t>
            </a:r>
            <a:endParaRPr lang="ru-RU" sz="1600" dirty="0">
              <a:solidFill>
                <a:schemeClr val="accent6">
                  <a:lumMod val="50000"/>
                </a:schemeClr>
              </a:solidFill>
            </a:endParaRPr>
          </a:p>
          <a:p>
            <a:pPr algn="just">
              <a:spcBef>
                <a:spcPts val="600"/>
              </a:spcBef>
              <a:spcAft>
                <a:spcPts val="600"/>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побуждать детей обращаться к взрослым с вопросами, суждениями; к речевому общению между собой;</a:t>
            </a:r>
            <a:endParaRPr lang="ru-RU" sz="1600" dirty="0">
              <a:solidFill>
                <a:schemeClr val="accent6">
                  <a:lumMod val="50000"/>
                </a:schemeClr>
              </a:solidFill>
              <a:effectLst/>
            </a:endParaRPr>
          </a:p>
        </p:txBody>
      </p:sp>
    </p:spTree>
    <p:extLst>
      <p:ext uri="{BB962C8B-B14F-4D97-AF65-F5344CB8AC3E}">
        <p14:creationId xmlns:p14="http://schemas.microsoft.com/office/powerpoint/2010/main" val="766674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503823" y="908720"/>
            <a:ext cx="8136904" cy="2864887"/>
          </a:xfrm>
          <a:prstGeom prst="rect">
            <a:avLst/>
          </a:prstGeom>
        </p:spPr>
        <p:txBody>
          <a:bodyPr wrap="square">
            <a:spAutoFit/>
          </a:bodyPr>
          <a:lstStyle/>
          <a:p>
            <a:pPr algn="just">
              <a:spcAft>
                <a:spcPts val="0"/>
              </a:spcAft>
            </a:pPr>
            <a:r>
              <a:rPr lang="ru-RU" b="1" i="1" dirty="0" smtClean="0">
                <a:solidFill>
                  <a:schemeClr val="accent6">
                    <a:lumMod val="50000"/>
                  </a:schemeClr>
                </a:solidFill>
                <a:latin typeface="Times New Roman" pitchFamily="18" charset="0"/>
                <a:ea typeface="Times New Roman"/>
                <a:cs typeface="Times New Roman" pitchFamily="18" charset="0"/>
              </a:rPr>
              <a:t>         Для </a:t>
            </a:r>
            <a:r>
              <a:rPr lang="ru-RU" b="1" i="1" dirty="0">
                <a:solidFill>
                  <a:schemeClr val="accent6">
                    <a:lumMod val="50000"/>
                  </a:schemeClr>
                </a:solidFill>
                <a:latin typeface="Times New Roman" pitchFamily="18" charset="0"/>
                <a:ea typeface="Times New Roman"/>
                <a:cs typeface="Times New Roman" pitchFamily="18" charset="0"/>
              </a:rPr>
              <a:t>родителей:</a:t>
            </a:r>
            <a:endParaRPr lang="ru-RU" dirty="0">
              <a:solidFill>
                <a:schemeClr val="accent6">
                  <a:lumMod val="50000"/>
                </a:schemeClr>
              </a:solidFill>
              <a:latin typeface="Times New Roman" pitchFamily="18" charset="0"/>
              <a:cs typeface="Times New Roman" pitchFamily="18" charset="0"/>
            </a:endParaRPr>
          </a:p>
          <a:p>
            <a:pPr algn="just">
              <a:spcBef>
                <a:spcPts val="1125"/>
              </a:spcBef>
              <a:spcAft>
                <a:spcPts val="1125"/>
              </a:spcAft>
            </a:pPr>
            <a:r>
              <a:rPr lang="ru-RU" dirty="0" smtClean="0">
                <a:latin typeface="Times New Roman"/>
                <a:ea typeface="Times New Roman"/>
              </a:rPr>
              <a:t>         - </a:t>
            </a:r>
            <a:r>
              <a:rPr lang="ru-RU" sz="1600" dirty="0">
                <a:solidFill>
                  <a:schemeClr val="accent6">
                    <a:lumMod val="50000"/>
                  </a:schemeClr>
                </a:solidFill>
                <a:latin typeface="Times New Roman"/>
                <a:ea typeface="Times New Roman"/>
              </a:rPr>
              <a:t>создание в семье благоприятных условий для развития ребенка, с учетом опыта детей приобретенного в детском саду;</a:t>
            </a:r>
            <a:endParaRPr lang="ru-RU" sz="1600" dirty="0">
              <a:solidFill>
                <a:schemeClr val="accent6">
                  <a:lumMod val="50000"/>
                </a:schemeClr>
              </a:solidFill>
            </a:endParaRPr>
          </a:p>
          <a:p>
            <a:pPr algn="just">
              <a:spcBef>
                <a:spcPts val="1125"/>
              </a:spcBef>
              <a:spcAft>
                <a:spcPts val="1125"/>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развитие совместного творчества родителей и детей;</a:t>
            </a:r>
            <a:endParaRPr lang="ru-RU" sz="1600" dirty="0">
              <a:solidFill>
                <a:schemeClr val="accent6">
                  <a:lumMod val="50000"/>
                </a:schemeClr>
              </a:solidFill>
            </a:endParaRPr>
          </a:p>
          <a:p>
            <a:pPr algn="just">
              <a:spcBef>
                <a:spcPts val="1125"/>
              </a:spcBef>
              <a:spcAft>
                <a:spcPts val="1125"/>
              </a:spcAf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развивать у родителей способность видеть в ребенке личность, уважать его мнение, обсуждать с ним предстоящую работу;</a:t>
            </a:r>
            <a:endParaRPr lang="ru-RU" sz="1600" dirty="0">
              <a:solidFill>
                <a:schemeClr val="accent6">
                  <a:lumMod val="50000"/>
                </a:schemeClr>
              </a:solidFill>
            </a:endParaRPr>
          </a:p>
          <a:p>
            <a:pPr algn="just">
              <a:spcBef>
                <a:spcPts val="1125"/>
              </a:spcBef>
              <a:spcAft>
                <a:spcPts val="1125"/>
              </a:spcAft>
              <a:tabLst>
                <a:tab pos="450215" algn="l"/>
              </a:tabLst>
            </a:pPr>
            <a:r>
              <a:rPr lang="ru-RU" sz="1600" dirty="0" smtClean="0">
                <a:solidFill>
                  <a:schemeClr val="accent6">
                    <a:lumMod val="50000"/>
                  </a:schemeClr>
                </a:solidFill>
                <a:latin typeface="Times New Roman"/>
                <a:ea typeface="Times New Roman"/>
              </a:rPr>
              <a:t>          - </a:t>
            </a:r>
            <a:r>
              <a:rPr lang="ru-RU" sz="1600" dirty="0">
                <a:solidFill>
                  <a:schemeClr val="accent6">
                    <a:lumMod val="50000"/>
                  </a:schemeClr>
                </a:solidFill>
                <a:latin typeface="Times New Roman"/>
                <a:ea typeface="Times New Roman"/>
              </a:rPr>
              <a:t>заинтересовать родителей жизнью группы, вызвать желание участвовать в ней.</a:t>
            </a:r>
            <a:endParaRPr lang="ru-RU" sz="1600" dirty="0">
              <a:solidFill>
                <a:schemeClr val="accent6">
                  <a:lumMod val="50000"/>
                </a:schemeClr>
              </a:solidFill>
              <a:effectLst/>
            </a:endParaRPr>
          </a:p>
        </p:txBody>
      </p:sp>
    </p:spTree>
    <p:extLst>
      <p:ext uri="{BB962C8B-B14F-4D97-AF65-F5344CB8AC3E}">
        <p14:creationId xmlns:p14="http://schemas.microsoft.com/office/powerpoint/2010/main" val="987787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971600" y="1268760"/>
            <a:ext cx="7416824" cy="1355756"/>
          </a:xfrm>
          <a:prstGeom prst="rect">
            <a:avLst/>
          </a:prstGeom>
        </p:spPr>
        <p:txBody>
          <a:bodyPr wrap="square">
            <a:spAutoFit/>
          </a:bodyPr>
          <a:lstStyle/>
          <a:p>
            <a:pPr algn="just">
              <a:lnSpc>
                <a:spcPct val="115000"/>
              </a:lnSpc>
              <a:spcBef>
                <a:spcPts val="600"/>
              </a:spcBef>
              <a:spcAft>
                <a:spcPts val="600"/>
              </a:spcAft>
            </a:pPr>
            <a:r>
              <a:rPr lang="ru-RU" b="1" i="1" dirty="0">
                <a:solidFill>
                  <a:schemeClr val="accent6">
                    <a:lumMod val="50000"/>
                  </a:schemeClr>
                </a:solidFill>
                <a:latin typeface="Times New Roman" pitchFamily="18" charset="0"/>
                <a:ea typeface="Times New Roman"/>
                <a:cs typeface="Times New Roman" pitchFamily="18" charset="0"/>
              </a:rPr>
              <a:t>Вид проекта: </a:t>
            </a:r>
            <a:r>
              <a:rPr lang="ru-RU" sz="1600" dirty="0">
                <a:solidFill>
                  <a:schemeClr val="accent6">
                    <a:lumMod val="50000"/>
                  </a:schemeClr>
                </a:solidFill>
                <a:latin typeface="Times New Roman" pitchFamily="18" charset="0"/>
                <a:ea typeface="Times New Roman"/>
                <a:cs typeface="Times New Roman" pitchFamily="18" charset="0"/>
              </a:rPr>
              <a:t>познавательный, творческий.</a:t>
            </a:r>
            <a:endParaRPr lang="ru-RU" sz="1600"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600"/>
              </a:spcBef>
              <a:spcAft>
                <a:spcPts val="600"/>
              </a:spcAft>
            </a:pPr>
            <a:r>
              <a:rPr lang="ru-RU" b="1" i="1" dirty="0">
                <a:solidFill>
                  <a:schemeClr val="accent6">
                    <a:lumMod val="50000"/>
                  </a:schemeClr>
                </a:solidFill>
                <a:latin typeface="Times New Roman" pitchFamily="18" charset="0"/>
                <a:ea typeface="Times New Roman"/>
                <a:cs typeface="Times New Roman" pitchFamily="18" charset="0"/>
              </a:rPr>
              <a:t>Участники проекта: </a:t>
            </a:r>
            <a:r>
              <a:rPr lang="ru-RU" sz="1600" dirty="0">
                <a:solidFill>
                  <a:schemeClr val="accent6">
                    <a:lumMod val="50000"/>
                  </a:schemeClr>
                </a:solidFill>
                <a:latin typeface="Times New Roman" pitchFamily="18" charset="0"/>
                <a:ea typeface="Times New Roman"/>
                <a:cs typeface="Times New Roman" pitchFamily="18" charset="0"/>
              </a:rPr>
              <a:t>дети средней группы, воспитатели, родители.</a:t>
            </a:r>
            <a:endParaRPr lang="ru-RU" sz="1600"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600"/>
              </a:spcBef>
              <a:spcAft>
                <a:spcPts val="600"/>
              </a:spcAft>
            </a:pPr>
            <a:r>
              <a:rPr lang="ru-RU" b="1" i="1" dirty="0">
                <a:solidFill>
                  <a:schemeClr val="accent6">
                    <a:lumMod val="50000"/>
                  </a:schemeClr>
                </a:solidFill>
                <a:latin typeface="Times New Roman" pitchFamily="18" charset="0"/>
                <a:ea typeface="Times New Roman"/>
                <a:cs typeface="Times New Roman" pitchFamily="18" charset="0"/>
              </a:rPr>
              <a:t>Продолжительность:</a:t>
            </a:r>
            <a:r>
              <a:rPr lang="ru-RU" sz="1600" b="1" i="1" dirty="0">
                <a:solidFill>
                  <a:schemeClr val="accent6">
                    <a:lumMod val="50000"/>
                  </a:schemeClr>
                </a:solidFill>
                <a:latin typeface="Times New Roman" pitchFamily="18" charset="0"/>
                <a:ea typeface="Times New Roman"/>
                <a:cs typeface="Times New Roman" pitchFamily="18" charset="0"/>
              </a:rPr>
              <a:t> </a:t>
            </a:r>
            <a:r>
              <a:rPr lang="ru-RU" sz="1600" dirty="0">
                <a:solidFill>
                  <a:schemeClr val="accent6">
                    <a:lumMod val="50000"/>
                  </a:schemeClr>
                </a:solidFill>
                <a:latin typeface="Times New Roman" pitchFamily="18" charset="0"/>
                <a:ea typeface="Times New Roman"/>
                <a:cs typeface="Times New Roman" pitchFamily="18" charset="0"/>
              </a:rPr>
              <a:t>краткосрочный</a:t>
            </a:r>
            <a:r>
              <a:rPr lang="ru-RU" sz="1600" b="1" dirty="0">
                <a:solidFill>
                  <a:schemeClr val="accent6">
                    <a:lumMod val="50000"/>
                  </a:schemeClr>
                </a:solidFill>
                <a:latin typeface="Times New Roman" pitchFamily="18" charset="0"/>
                <a:ea typeface="Times New Roman"/>
                <a:cs typeface="Times New Roman" pitchFamily="18" charset="0"/>
              </a:rPr>
              <a:t> </a:t>
            </a:r>
            <a:r>
              <a:rPr lang="ru-RU" sz="1600" dirty="0">
                <a:solidFill>
                  <a:schemeClr val="accent6">
                    <a:lumMod val="50000"/>
                  </a:schemeClr>
                </a:solidFill>
                <a:latin typeface="Times New Roman" pitchFamily="18" charset="0"/>
                <a:ea typeface="Times New Roman"/>
                <a:cs typeface="Times New Roman" pitchFamily="18" charset="0"/>
              </a:rPr>
              <a:t>3 недели (24.01.2022г. по 11.02.2022г.)</a:t>
            </a:r>
            <a:endParaRPr lang="ru-RU" sz="1600" dirty="0">
              <a:solidFill>
                <a:schemeClr val="accent6">
                  <a:lumMod val="50000"/>
                </a:schemeClr>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454732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611560" y="836712"/>
            <a:ext cx="7992888" cy="4792081"/>
          </a:xfrm>
          <a:prstGeom prst="rect">
            <a:avLst/>
          </a:prstGeom>
        </p:spPr>
        <p:txBody>
          <a:bodyPr wrap="square">
            <a:spAutoFit/>
          </a:bodyPr>
          <a:lstStyle/>
          <a:p>
            <a:pPr>
              <a:lnSpc>
                <a:spcPct val="115000"/>
              </a:lnSpc>
              <a:spcBef>
                <a:spcPts val="600"/>
              </a:spcBef>
              <a:spcAft>
                <a:spcPts val="600"/>
              </a:spcAft>
            </a:pPr>
            <a:r>
              <a:rPr lang="ru-RU" b="1" i="1" dirty="0" smtClean="0">
                <a:solidFill>
                  <a:schemeClr val="accent6">
                    <a:lumMod val="50000"/>
                  </a:schemeClr>
                </a:solidFill>
                <a:latin typeface="Times New Roman" pitchFamily="18" charset="0"/>
                <a:ea typeface="Times New Roman"/>
                <a:cs typeface="Times New Roman" pitchFamily="18" charset="0"/>
              </a:rPr>
              <a:t>       Предполагаемый </a:t>
            </a:r>
            <a:r>
              <a:rPr lang="ru-RU" b="1" i="1" dirty="0">
                <a:solidFill>
                  <a:schemeClr val="accent6">
                    <a:lumMod val="50000"/>
                  </a:schemeClr>
                </a:solidFill>
                <a:latin typeface="Times New Roman" pitchFamily="18" charset="0"/>
                <a:ea typeface="Times New Roman"/>
                <a:cs typeface="Times New Roman" pitchFamily="18" charset="0"/>
              </a:rPr>
              <a:t>результат:</a:t>
            </a:r>
            <a:endParaRPr lang="ru-RU" i="1" dirty="0">
              <a:solidFill>
                <a:schemeClr val="accent6">
                  <a:lumMod val="50000"/>
                </a:schemeClr>
              </a:solidFill>
              <a:latin typeface="Times New Roman" pitchFamily="18" charset="0"/>
              <a:ea typeface="Calibri"/>
              <a:cs typeface="Times New Roman" pitchFamily="18" charset="0"/>
            </a:endParaRPr>
          </a:p>
          <a:p>
            <a:pPr indent="228600" algn="just">
              <a:lnSpc>
                <a:spcPct val="115000"/>
              </a:lnSpc>
              <a:spcBef>
                <a:spcPts val="600"/>
              </a:spcBef>
              <a:spcAft>
                <a:spcPts val="600"/>
              </a:spcAft>
            </a:pPr>
            <a:r>
              <a:rPr lang="ru-RU" dirty="0">
                <a:solidFill>
                  <a:srgbClr val="111111"/>
                </a:solidFill>
                <a:latin typeface="Times New Roman"/>
                <a:ea typeface="Times New Roman"/>
                <a:cs typeface="Times New Roman"/>
              </a:rPr>
              <a:t> </a:t>
            </a:r>
            <a:r>
              <a:rPr lang="ru-RU" sz="1600" dirty="0">
                <a:solidFill>
                  <a:schemeClr val="accent6">
                    <a:lumMod val="50000"/>
                  </a:schemeClr>
                </a:solidFill>
                <a:latin typeface="Times New Roman"/>
                <a:ea typeface="Times New Roman"/>
                <a:cs typeface="Times New Roman"/>
              </a:rPr>
              <a:t>1. Дети познакомятся с биографией А.С. Пушкина;</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tabLst>
                <a:tab pos="450215" algn="l"/>
              </a:tabLst>
            </a:pPr>
            <a:r>
              <a:rPr lang="ru-RU" sz="1600" dirty="0">
                <a:solidFill>
                  <a:schemeClr val="accent6">
                    <a:lumMod val="50000"/>
                  </a:schemeClr>
                </a:solidFill>
                <a:latin typeface="Times New Roman"/>
                <a:ea typeface="Times New Roman"/>
                <a:cs typeface="Times New Roman"/>
              </a:rPr>
              <a:t> 2. Совершенствование восприятия, осмысливания прослушанных рассказов, сказок, стихотворений, обогащения чувств. </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pPr>
            <a:r>
              <a:rPr lang="ru-RU" sz="1600" dirty="0">
                <a:solidFill>
                  <a:schemeClr val="accent6">
                    <a:lumMod val="50000"/>
                  </a:schemeClr>
                </a:solidFill>
                <a:latin typeface="Times New Roman"/>
                <a:ea typeface="Times New Roman"/>
                <a:cs typeface="Times New Roman"/>
              </a:rPr>
              <a:t> 4. У детей будет формироваться нравственное понятие «добро всегда побеждает зло»;</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pPr>
            <a:r>
              <a:rPr lang="ru-RU" sz="1600" dirty="0">
                <a:solidFill>
                  <a:schemeClr val="accent6">
                    <a:lumMod val="50000"/>
                  </a:schemeClr>
                </a:solidFill>
                <a:latin typeface="Times New Roman"/>
                <a:ea typeface="Times New Roman"/>
                <a:cs typeface="Times New Roman"/>
              </a:rPr>
              <a:t> 5. Дети получат более глубокие знания о русской культуре, о быте и традициях русского народа, расширится кругозор, совершенствуются социальные навыки поведения, умение преодолевать трудности в общении.</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pPr>
            <a:r>
              <a:rPr lang="ru-RU" sz="1600" dirty="0">
                <a:solidFill>
                  <a:schemeClr val="accent6">
                    <a:lumMod val="50000"/>
                  </a:schemeClr>
                </a:solidFill>
                <a:latin typeface="Times New Roman"/>
                <a:ea typeface="Times New Roman"/>
                <a:cs typeface="Times New Roman"/>
              </a:rPr>
              <a:t> 6. У детей будет формироваться бережное отношение к книгам;</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tabLst>
                <a:tab pos="450215" algn="l"/>
              </a:tabLst>
            </a:pPr>
            <a:r>
              <a:rPr lang="ru-RU" sz="1600" dirty="0">
                <a:solidFill>
                  <a:schemeClr val="accent6">
                    <a:lumMod val="50000"/>
                  </a:schemeClr>
                </a:solidFill>
                <a:latin typeface="Times New Roman"/>
                <a:ea typeface="Times New Roman"/>
                <a:cs typeface="Times New Roman"/>
              </a:rPr>
              <a:t> 7. Создание в группе уголка, по ознакомлению с творчеством А.С. Пушкина;</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pPr>
            <a:r>
              <a:rPr lang="ru-RU" sz="1600" dirty="0">
                <a:solidFill>
                  <a:schemeClr val="accent6">
                    <a:lumMod val="50000"/>
                  </a:schemeClr>
                </a:solidFill>
                <a:latin typeface="Times New Roman"/>
                <a:ea typeface="Times New Roman"/>
                <a:cs typeface="Times New Roman"/>
              </a:rPr>
              <a:t> 8. Создание выставки творческих работ, по мотивам произведений А.С. Пушкина;</a:t>
            </a:r>
            <a:endParaRPr lang="ru-RU" sz="1600" dirty="0">
              <a:solidFill>
                <a:schemeClr val="accent6">
                  <a:lumMod val="50000"/>
                </a:schemeClr>
              </a:solidFill>
              <a:ea typeface="Calibri"/>
              <a:cs typeface="Times New Roman"/>
            </a:endParaRPr>
          </a:p>
          <a:p>
            <a:pPr indent="228600" algn="just">
              <a:lnSpc>
                <a:spcPct val="115000"/>
              </a:lnSpc>
              <a:spcBef>
                <a:spcPts val="600"/>
              </a:spcBef>
              <a:spcAft>
                <a:spcPts val="600"/>
              </a:spcAft>
            </a:pPr>
            <a:r>
              <a:rPr lang="ru-RU" sz="1600" dirty="0">
                <a:solidFill>
                  <a:schemeClr val="accent6">
                    <a:lumMod val="50000"/>
                  </a:schemeClr>
                </a:solidFill>
                <a:latin typeface="Times New Roman"/>
                <a:ea typeface="Times New Roman"/>
                <a:cs typeface="Times New Roman"/>
              </a:rPr>
              <a:t> 9. Активное участие родителей в реализации проекта.</a:t>
            </a:r>
            <a:endParaRPr lang="ru-RU" sz="1600" dirty="0">
              <a:solidFill>
                <a:schemeClr val="accent6">
                  <a:lumMod val="50000"/>
                </a:schemeClr>
              </a:solidFill>
              <a:ea typeface="Calibri"/>
              <a:cs typeface="Times New Roman"/>
            </a:endParaRPr>
          </a:p>
        </p:txBody>
      </p:sp>
    </p:spTree>
    <p:extLst>
      <p:ext uri="{BB962C8B-B14F-4D97-AF65-F5344CB8AC3E}">
        <p14:creationId xmlns:p14="http://schemas.microsoft.com/office/powerpoint/2010/main" val="3559060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18778" y="764704"/>
            <a:ext cx="7704856" cy="4582793"/>
          </a:xfrm>
          <a:prstGeom prst="rect">
            <a:avLst/>
          </a:prstGeom>
        </p:spPr>
        <p:txBody>
          <a:bodyPr wrap="square">
            <a:spAutoFit/>
          </a:bodyPr>
          <a:lstStyle/>
          <a:p>
            <a:pPr algn="just">
              <a:lnSpc>
                <a:spcPct val="115000"/>
              </a:lnSpc>
              <a:spcBef>
                <a:spcPts val="600"/>
              </a:spcBef>
              <a:spcAft>
                <a:spcPts val="1200"/>
              </a:spcAft>
            </a:pPr>
            <a:r>
              <a:rPr lang="ru-RU" b="1" i="1" dirty="0" smtClean="0">
                <a:solidFill>
                  <a:schemeClr val="accent6">
                    <a:lumMod val="50000"/>
                  </a:schemeClr>
                </a:solidFill>
                <a:latin typeface="Times New Roman" pitchFamily="18" charset="0"/>
                <a:ea typeface="Times New Roman"/>
                <a:cs typeface="Times New Roman" pitchFamily="18" charset="0"/>
              </a:rPr>
              <a:t>                                         Этапы реализации проекта:</a:t>
            </a:r>
            <a:endParaRPr lang="ru-RU" i="1" dirty="0" smtClean="0">
              <a:solidFill>
                <a:schemeClr val="accent6">
                  <a:lumMod val="50000"/>
                </a:schemeClr>
              </a:solidFill>
              <a:latin typeface="Times New Roman" pitchFamily="18" charset="0"/>
              <a:ea typeface="Calibri"/>
              <a:cs typeface="Times New Roman" pitchFamily="18" charset="0"/>
            </a:endParaRPr>
          </a:p>
          <a:p>
            <a:pPr algn="ctr">
              <a:lnSpc>
                <a:spcPct val="115000"/>
              </a:lnSpc>
              <a:spcAft>
                <a:spcPts val="1500"/>
              </a:spcAft>
            </a:pPr>
            <a:r>
              <a:rPr lang="ru-RU" b="1" i="1" dirty="0" smtClean="0">
                <a:solidFill>
                  <a:schemeClr val="accent6">
                    <a:lumMod val="50000"/>
                  </a:schemeClr>
                </a:solidFill>
                <a:latin typeface="Times New Roman" pitchFamily="18" charset="0"/>
                <a:ea typeface="Times New Roman"/>
                <a:cs typeface="Times New Roman" pitchFamily="18" charset="0"/>
              </a:rPr>
              <a:t>1 </a:t>
            </a:r>
            <a:r>
              <a:rPr lang="ru-RU" b="1" i="1" dirty="0">
                <a:solidFill>
                  <a:schemeClr val="accent6">
                    <a:lumMod val="50000"/>
                  </a:schemeClr>
                </a:solidFill>
                <a:latin typeface="Times New Roman" pitchFamily="18" charset="0"/>
                <a:ea typeface="Times New Roman"/>
                <a:cs typeface="Times New Roman" pitchFamily="18" charset="0"/>
              </a:rPr>
              <a:t>этап – подготовительный,  1-я неделя.</a:t>
            </a:r>
            <a:endParaRPr lang="ru-RU" i="1" dirty="0">
              <a:solidFill>
                <a:schemeClr val="accent6">
                  <a:lumMod val="50000"/>
                </a:schemeClr>
              </a:solidFill>
              <a:latin typeface="Times New Roman" pitchFamily="18" charset="0"/>
              <a:ea typeface="Calibri"/>
              <a:cs typeface="Times New Roman" pitchFamily="18" charset="0"/>
            </a:endParaRPr>
          </a:p>
          <a:p>
            <a:pPr algn="just">
              <a:lnSpc>
                <a:spcPct val="115000"/>
              </a:lnSpc>
              <a:spcBef>
                <a:spcPts val="1200"/>
              </a:spcBef>
              <a:spcAft>
                <a:spcPts val="0"/>
              </a:spcAft>
            </a:pPr>
            <a:r>
              <a:rPr lang="ru-RU" dirty="0" smtClean="0">
                <a:solidFill>
                  <a:schemeClr val="accent6">
                    <a:lumMod val="50000"/>
                  </a:schemeClr>
                </a:solidFill>
                <a:latin typeface="Times New Roman"/>
                <a:ea typeface="Times New Roman"/>
                <a:cs typeface="Times New Roman"/>
              </a:rPr>
              <a:t>-    </a:t>
            </a:r>
            <a:r>
              <a:rPr lang="ru-RU" sz="1600" dirty="0" smtClean="0">
                <a:solidFill>
                  <a:schemeClr val="accent6">
                    <a:lumMod val="50000"/>
                  </a:schemeClr>
                </a:solidFill>
                <a:latin typeface="Times New Roman" pitchFamily="18" charset="0"/>
                <a:ea typeface="Times New Roman"/>
                <a:cs typeface="Times New Roman" pitchFamily="18" charset="0"/>
              </a:rPr>
              <a:t>Формирование </a:t>
            </a:r>
            <a:r>
              <a:rPr lang="ru-RU" sz="1600" dirty="0">
                <a:solidFill>
                  <a:schemeClr val="accent6">
                    <a:lumMod val="50000"/>
                  </a:schemeClr>
                </a:solidFill>
                <a:latin typeface="Times New Roman" pitchFamily="18" charset="0"/>
                <a:ea typeface="Times New Roman"/>
                <a:cs typeface="Times New Roman" pitchFamily="18" charset="0"/>
              </a:rPr>
              <a:t>устойчивого интереса к тематике проекта.</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1200"/>
              </a:spcBef>
              <a:spcAft>
                <a:spcPts val="0"/>
              </a:spcAft>
              <a:buFont typeface="Symbol"/>
              <a:buChar char=""/>
              <a:tabLst>
                <a:tab pos="540385" algn="l"/>
              </a:tabLst>
            </a:pPr>
            <a:r>
              <a:rPr lang="ru-RU" sz="1600" dirty="0">
                <a:solidFill>
                  <a:schemeClr val="accent6">
                    <a:lumMod val="50000"/>
                  </a:schemeClr>
                </a:solidFill>
                <a:latin typeface="Times New Roman" pitchFamily="18" charset="0"/>
                <a:ea typeface="Times New Roman"/>
                <a:cs typeface="Times New Roman" pitchFamily="18" charset="0"/>
              </a:rPr>
              <a:t>Размещение портрета А.С. Пушкина </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1200"/>
              </a:spcBef>
              <a:spcAft>
                <a:spcPts val="0"/>
              </a:spcAft>
              <a:buFont typeface="Symbol"/>
              <a:buChar char=""/>
              <a:tabLst>
                <a:tab pos="540385" algn="l"/>
              </a:tabLst>
            </a:pPr>
            <a:r>
              <a:rPr lang="ru-RU" sz="1600" dirty="0">
                <a:solidFill>
                  <a:schemeClr val="accent6">
                    <a:lumMod val="50000"/>
                  </a:schemeClr>
                </a:solidFill>
                <a:latin typeface="Times New Roman" pitchFamily="18" charset="0"/>
                <a:ea typeface="Times New Roman"/>
                <a:cs typeface="Times New Roman" pitchFamily="18" charset="0"/>
              </a:rPr>
              <a:t>Анкетирование родителей</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1200"/>
              </a:spcBef>
              <a:spcAft>
                <a:spcPts val="0"/>
              </a:spcAft>
              <a:buFont typeface="Symbol"/>
              <a:buChar char=""/>
              <a:tabLst>
                <a:tab pos="540385" algn="l"/>
              </a:tabLst>
            </a:pPr>
            <a:r>
              <a:rPr lang="ru-RU" sz="1600" dirty="0">
                <a:solidFill>
                  <a:schemeClr val="accent6">
                    <a:lumMod val="50000"/>
                  </a:schemeClr>
                </a:solidFill>
                <a:latin typeface="Times New Roman" pitchFamily="18" charset="0"/>
                <a:ea typeface="Times New Roman"/>
                <a:cs typeface="Times New Roman" pitchFamily="18" charset="0"/>
              </a:rPr>
              <a:t>Консультация для родителей: «Читаем А.С. Пушкина»</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1200"/>
              </a:spcBef>
              <a:spcAft>
                <a:spcPts val="0"/>
              </a:spcAft>
              <a:buFont typeface="Symbol"/>
              <a:buChar char=""/>
              <a:tabLst>
                <a:tab pos="540385" algn="l"/>
                <a:tab pos="587375" algn="l"/>
              </a:tabLst>
            </a:pPr>
            <a:r>
              <a:rPr lang="ru-RU" sz="1600" dirty="0">
                <a:solidFill>
                  <a:schemeClr val="accent6">
                    <a:lumMod val="50000"/>
                  </a:schemeClr>
                </a:solidFill>
                <a:latin typeface="Times New Roman" pitchFamily="18" charset="0"/>
                <a:ea typeface="Times New Roman"/>
                <a:cs typeface="Times New Roman" pitchFamily="18" charset="0"/>
              </a:rPr>
              <a:t>Акция для родителей: Пополнение  библиотеки группы произведениями А.С. Пушкина. Выставка художественной литературы по произведениям А.С. Пушкина;</a:t>
            </a:r>
            <a:endParaRPr lang="ru-RU" sz="1600" dirty="0">
              <a:solidFill>
                <a:schemeClr val="accent6">
                  <a:lumMod val="50000"/>
                </a:schemeClr>
              </a:solidFill>
              <a:latin typeface="Times New Roman" pitchFamily="18" charset="0"/>
              <a:ea typeface="Calibri"/>
              <a:cs typeface="Times New Roman" pitchFamily="18" charset="0"/>
            </a:endParaRPr>
          </a:p>
          <a:p>
            <a:pPr marL="342900" lvl="0" indent="-342900" algn="just">
              <a:lnSpc>
                <a:spcPct val="115000"/>
              </a:lnSpc>
              <a:spcBef>
                <a:spcPts val="1200"/>
              </a:spcBef>
              <a:spcAft>
                <a:spcPts val="0"/>
              </a:spcAft>
              <a:buFont typeface="Symbol"/>
              <a:buChar char=""/>
              <a:tabLst>
                <a:tab pos="540385" algn="l"/>
              </a:tabLst>
            </a:pPr>
            <a:r>
              <a:rPr lang="ru-RU" sz="1600" dirty="0">
                <a:solidFill>
                  <a:schemeClr val="accent6">
                    <a:lumMod val="50000"/>
                  </a:schemeClr>
                </a:solidFill>
                <a:latin typeface="Times New Roman" pitchFamily="18" charset="0"/>
                <a:ea typeface="Times New Roman"/>
                <a:cs typeface="Times New Roman" pitchFamily="18" charset="0"/>
              </a:rPr>
              <a:t>Подбор наглядно-дидактических пособий, демонстрационного материала для занятий, викторин; материала для ручного труда.</a:t>
            </a:r>
            <a:endParaRPr lang="ru-RU" sz="1600" dirty="0">
              <a:solidFill>
                <a:schemeClr val="accent6">
                  <a:lumMod val="50000"/>
                </a:schemeClr>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3879462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38" y="7938"/>
            <a:ext cx="9126537" cy="684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718778" y="836712"/>
            <a:ext cx="7704856" cy="1697388"/>
          </a:xfrm>
          <a:prstGeom prst="rect">
            <a:avLst/>
          </a:prstGeom>
        </p:spPr>
        <p:txBody>
          <a:bodyPr wrap="square">
            <a:spAutoFit/>
          </a:bodyPr>
          <a:lstStyle/>
          <a:p>
            <a:pPr algn="ctr">
              <a:lnSpc>
                <a:spcPct val="115000"/>
              </a:lnSpc>
              <a:spcAft>
                <a:spcPts val="1200"/>
              </a:spcAft>
            </a:pPr>
            <a:r>
              <a:rPr lang="ru-RU" b="1" i="1" dirty="0">
                <a:solidFill>
                  <a:schemeClr val="accent6">
                    <a:lumMod val="50000"/>
                  </a:schemeClr>
                </a:solidFill>
                <a:latin typeface="Times New Roman" pitchFamily="18" charset="0"/>
                <a:ea typeface="Times New Roman"/>
                <a:cs typeface="Times New Roman" pitchFamily="18" charset="0"/>
              </a:rPr>
              <a:t>2 этап - основной (или этап реализации проекта), 2-я неделя.</a:t>
            </a:r>
            <a:endParaRPr lang="ru-RU" i="1" dirty="0">
              <a:solidFill>
                <a:schemeClr val="accent6">
                  <a:lumMod val="50000"/>
                </a:schemeClr>
              </a:solidFill>
              <a:latin typeface="Times New Roman" pitchFamily="18" charset="0"/>
              <a:ea typeface="Calibri"/>
              <a:cs typeface="Times New Roman" pitchFamily="18" charset="0"/>
            </a:endParaRPr>
          </a:p>
          <a:p>
            <a:pPr algn="just">
              <a:lnSpc>
                <a:spcPct val="115000"/>
              </a:lnSpc>
              <a:spcAft>
                <a:spcPts val="0"/>
              </a:spcAft>
            </a:pPr>
            <a:r>
              <a:rPr lang="ru-RU" sz="1600" b="1" dirty="0">
                <a:solidFill>
                  <a:schemeClr val="accent6">
                    <a:lumMod val="50000"/>
                  </a:schemeClr>
                </a:solidFill>
                <a:latin typeface="Times New Roman" pitchFamily="18" charset="0"/>
                <a:ea typeface="Times New Roman"/>
                <a:cs typeface="Times New Roman" pitchFamily="18" charset="0"/>
              </a:rPr>
              <a:t> </a:t>
            </a:r>
            <a:r>
              <a:rPr lang="ru-RU" sz="1600" b="1" dirty="0" smtClean="0">
                <a:solidFill>
                  <a:schemeClr val="accent6">
                    <a:lumMod val="50000"/>
                  </a:schemeClr>
                </a:solidFill>
                <a:latin typeface="Times New Roman" pitchFamily="18" charset="0"/>
                <a:ea typeface="Times New Roman"/>
                <a:cs typeface="Times New Roman" pitchFamily="18" charset="0"/>
              </a:rPr>
              <a:t>         </a:t>
            </a:r>
            <a:r>
              <a:rPr lang="ru-RU" sz="1600" dirty="0" smtClean="0">
                <a:solidFill>
                  <a:schemeClr val="accent6">
                    <a:lumMod val="50000"/>
                  </a:schemeClr>
                </a:solidFill>
                <a:latin typeface="Times New Roman" pitchFamily="18" charset="0"/>
                <a:ea typeface="Times New Roman"/>
                <a:cs typeface="Times New Roman" pitchFamily="18" charset="0"/>
              </a:rPr>
              <a:t>Проводятся </a:t>
            </a:r>
            <a:r>
              <a:rPr lang="ru-RU" sz="1600" dirty="0">
                <a:solidFill>
                  <a:schemeClr val="accent6">
                    <a:lumMod val="50000"/>
                  </a:schemeClr>
                </a:solidFill>
                <a:latin typeface="Times New Roman" pitchFamily="18" charset="0"/>
                <a:ea typeface="Times New Roman"/>
                <a:cs typeface="Times New Roman" pitchFamily="18" charset="0"/>
              </a:rPr>
              <a:t>запланированные мероприятия для реализации проекта</a:t>
            </a:r>
            <a:r>
              <a:rPr lang="ru-RU" sz="1600" b="1" dirty="0">
                <a:solidFill>
                  <a:schemeClr val="accent6">
                    <a:lumMod val="50000"/>
                  </a:schemeClr>
                </a:solidFill>
                <a:latin typeface="Times New Roman" pitchFamily="18" charset="0"/>
                <a:ea typeface="Times New Roman"/>
                <a:cs typeface="Times New Roman" pitchFamily="18" charset="0"/>
              </a:rPr>
              <a:t> </a:t>
            </a:r>
            <a:r>
              <a:rPr lang="ru-RU" sz="1600" dirty="0">
                <a:solidFill>
                  <a:schemeClr val="accent6">
                    <a:lumMod val="50000"/>
                  </a:schemeClr>
                </a:solidFill>
                <a:latin typeface="Times New Roman" pitchFamily="18" charset="0"/>
                <a:ea typeface="Times New Roman"/>
                <a:cs typeface="Times New Roman" pitchFamily="18" charset="0"/>
              </a:rPr>
              <a:t>(беседы, творческая деятельность, рассматривание иллюстраций, чтение сказок, просмотр сказок, прослушивание сказок, игры (дидактические, подвижные, выставка творческих работ).</a:t>
            </a:r>
            <a:endParaRPr lang="ru-RU" sz="1600" dirty="0">
              <a:solidFill>
                <a:schemeClr val="accent6">
                  <a:lumMod val="50000"/>
                </a:schemeClr>
              </a:solidFill>
              <a:latin typeface="Times New Roman" pitchFamily="18" charset="0"/>
              <a:ea typeface="Calibri"/>
              <a:cs typeface="Times New Roman" pitchFamily="18" charset="0"/>
            </a:endParaRPr>
          </a:p>
        </p:txBody>
      </p:sp>
      <p:pic>
        <p:nvPicPr>
          <p:cNvPr id="14338" name="Picture 2" descr="C:\Users\user\Desktop\ПРОЕКТ ПУШКИН!\фото\IMG_20220204_174530.jpg"/>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2123728" y="2708920"/>
            <a:ext cx="4896544" cy="329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34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819</Words>
  <Application>Microsoft Office PowerPoint</Application>
  <PresentationFormat>Экран (4:3)</PresentationFormat>
  <Paragraphs>117</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65</cp:revision>
  <dcterms:created xsi:type="dcterms:W3CDTF">2022-02-22T13:12:27Z</dcterms:created>
  <dcterms:modified xsi:type="dcterms:W3CDTF">2022-11-29T15:03:43Z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2127163</vt:lpwstr>
  </property>
  <property fmtid="{D5CDD505-2E9C-101B-9397-08002B2CF9AE}" name="NXPowerLiteSettings" pid="3">
    <vt:lpwstr>F7000400038000</vt:lpwstr>
  </property>
  <property fmtid="{D5CDD505-2E9C-101B-9397-08002B2CF9AE}" name="NXPowerLiteVersion" pid="4">
    <vt:lpwstr>S9.2.0</vt:lpwstr>
  </property>
</Properties>
</file>