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301" r:id="rId2"/>
    <p:sldId id="289" r:id="rId3"/>
    <p:sldId id="279" r:id="rId4"/>
    <p:sldId id="283" r:id="rId5"/>
    <p:sldId id="281" r:id="rId6"/>
    <p:sldId id="285" r:id="rId7"/>
    <p:sldId id="286" r:id="rId8"/>
    <p:sldId id="287" r:id="rId9"/>
    <p:sldId id="28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1" clrIdx="0">
    <p:extLst>
      <p:ext uri="{19B8F6BF-5375-455C-9EA6-DF929625EA0E}">
        <p15:presenceInfo xmlns:p15="http://schemas.microsoft.com/office/powerpoint/2012/main" userId="Admi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FF0066"/>
    <a:srgbClr val="008000"/>
    <a:srgbClr val="F242DD"/>
    <a:srgbClr val="F67E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2" autoAdjust="0"/>
    <p:restoredTop sz="94660"/>
  </p:normalViewPr>
  <p:slideViewPr>
    <p:cSldViewPr>
      <p:cViewPr varScale="1">
        <p:scale>
          <a:sx n="63" d="100"/>
          <a:sy n="63" d="100"/>
        </p:scale>
        <p:origin x="1590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12-05T18:15:58.062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B2890-3A07-44DC-87B6-575565CB6D43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96ECAE-922A-4AAD-83A8-51C891A8B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84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6D6CC-86C7-4422-9F31-5D5A336F1E18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C3718-BDEE-4742-A04F-CDB9F43E735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6D6CC-86C7-4422-9F31-5D5A336F1E18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C3718-BDEE-4742-A04F-CDB9F43E73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6D6CC-86C7-4422-9F31-5D5A336F1E18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C3718-BDEE-4742-A04F-CDB9F43E73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1C0082-D34F-4D8B-95B6-242A56A80F1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476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6D6CC-86C7-4422-9F31-5D5A336F1E18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C3718-BDEE-4742-A04F-CDB9F43E73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6D6CC-86C7-4422-9F31-5D5A336F1E18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1AC3718-BDEE-4742-A04F-CDB9F43E735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6D6CC-86C7-4422-9F31-5D5A336F1E18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C3718-BDEE-4742-A04F-CDB9F43E73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6D6CC-86C7-4422-9F31-5D5A336F1E18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C3718-BDEE-4742-A04F-CDB9F43E73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6D6CC-86C7-4422-9F31-5D5A336F1E18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C3718-BDEE-4742-A04F-CDB9F43E73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6D6CC-86C7-4422-9F31-5D5A336F1E18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C3718-BDEE-4742-A04F-CDB9F43E73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6D6CC-86C7-4422-9F31-5D5A336F1E18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C3718-BDEE-4742-A04F-CDB9F43E73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6D6CC-86C7-4422-9F31-5D5A336F1E18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C3718-BDEE-4742-A04F-CDB9F43E73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2C6D6CC-86C7-4422-9F31-5D5A336F1E18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1AC3718-BDEE-4742-A04F-CDB9F43E735C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97" r:id="rId12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A5%D0%BB%D0%B0%D0%B4%D0%B0%D0%B3%D0%B5%D0%BD%D1%82" TargetMode="Externa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4" Type="http://schemas.microsoft.com/office/2007/relationships/hdphoto" Target="../media/hdphoto3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ru.wikipedia.org/wiki/%D0%A2%D0%B8%D1%82%D0%B0%D0%BD%D0%BE%D0%B2%D1%8B%D0%B5_%D0%B1%D0%B5%D0%BB%D0%B8%D0%BB%D0%B0" TargetMode="External"/><Relationship Id="rId1" Type="http://schemas.openxmlformats.org/officeDocument/2006/relationships/slideLayout" Target="../slideLayouts/slideLayout12.xml"/><Relationship Id="rId6" Type="http://schemas.microsoft.com/office/2007/relationships/hdphoto" Target="../media/hdphoto5.wdp"/><Relationship Id="rId5" Type="http://schemas.openxmlformats.org/officeDocument/2006/relationships/image" Target="../media/image10.png"/><Relationship Id="rId4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0" dirty="0"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+mn-lt"/>
              </a:rPr>
              <a:t>ПРИМЕНЕНИЕ</a:t>
            </a:r>
            <a:br>
              <a:rPr lang="ru-RU" b="0" dirty="0"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+mn-lt"/>
              </a:rPr>
            </a:br>
            <a:r>
              <a:rPr lang="ru-RU" b="0" dirty="0"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+mn-lt"/>
              </a:rPr>
              <a:t>ОКСИДОВ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91680" y="389766"/>
            <a:ext cx="5904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748464" y="1844824"/>
            <a:ext cx="208053" cy="501317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377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3" name="Rectangle 3"/>
          <p:cNvSpPr>
            <a:spLocks noGrp="1" noChangeArrowheads="1"/>
          </p:cNvSpPr>
          <p:nvPr>
            <p:ph idx="1"/>
          </p:nvPr>
        </p:nvSpPr>
        <p:spPr>
          <a:xfrm>
            <a:off x="0" y="1232279"/>
            <a:ext cx="8995990" cy="3968750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800" b="1" dirty="0">
                <a:solidFill>
                  <a:schemeClr val="bg1"/>
                </a:solidFill>
              </a:rPr>
              <a:t>    Вода входит в состав клеток и тканей любого животного и растения. Медузы состоят из 99,9% воды, взрослый человек – 70-80%. Сложнейшие реакции организма протекают в водной среде, например, процесс пищеварения требует в сутки не менее 9-10 л воды.</a:t>
            </a:r>
          </a:p>
        </p:txBody>
      </p:sp>
      <p:sp>
        <p:nvSpPr>
          <p:cNvPr id="3" name="AutoShape 2" descr="http://i022.radikal.ru/0710/a5/eb68c5cce53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://i022.radikal.ru/0710/a5/eb68c5cce53c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D57EA3EF-5835-4796-9CB1-B409FE4AE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  <a:effectLst/>
                <a:latin typeface="+mn-lt"/>
              </a:rPr>
              <a:t>Вода</a:t>
            </a:r>
          </a:p>
        </p:txBody>
      </p:sp>
    </p:spTree>
    <p:extLst>
      <p:ext uri="{BB962C8B-B14F-4D97-AF65-F5344CB8AC3E}">
        <p14:creationId xmlns:p14="http://schemas.microsoft.com/office/powerpoint/2010/main" val="377730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772400" cy="12954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>
                <a:solidFill>
                  <a:srgbClr val="FF0000"/>
                </a:solidFill>
              </a:rPr>
              <a:t>Газ, необходимый растениям для фотосинтеза</a:t>
            </a:r>
            <a:r>
              <a:rPr lang="en-US" dirty="0">
                <a:solidFill>
                  <a:srgbClr val="FF0000"/>
                </a:solidFill>
              </a:rPr>
              <a:t>   CO</a:t>
            </a:r>
            <a:r>
              <a:rPr lang="en-US" baseline="-2000" dirty="0">
                <a:solidFill>
                  <a:srgbClr val="FF0000"/>
                </a:solidFill>
              </a:rPr>
              <a:t>2</a:t>
            </a:r>
            <a:endParaRPr lang="ru-RU" baseline="-2000" dirty="0">
              <a:solidFill>
                <a:srgbClr val="FF0000"/>
              </a:solidFill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155575" y="1988840"/>
            <a:ext cx="8378825" cy="4183360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  <a:buClr>
                <a:srgbClr val="000000"/>
              </a:buClr>
              <a:buFont typeface="Wingdings" pitchFamily="2" charset="2"/>
              <a:buChar char="Ø"/>
              <a:defRPr/>
            </a:pPr>
            <a:r>
              <a:rPr lang="ru-RU" sz="2400" b="1" dirty="0">
                <a:solidFill>
                  <a:schemeClr val="bg1"/>
                </a:solidFill>
                <a:cs typeface="Times New Roman" pitchFamily="18" charset="0"/>
              </a:rPr>
              <a:t>Содержание углекислого газа в атмосфере относительно не</a:t>
            </a:r>
            <a:r>
              <a:rPr lang="ru-RU" sz="2400" b="1" dirty="0">
                <a:solidFill>
                  <a:schemeClr val="bg1"/>
                </a:solidFill>
              </a:rPr>
              <a:t>велико</a:t>
            </a:r>
            <a:r>
              <a:rPr lang="ru-RU" sz="2400" b="1" dirty="0">
                <a:solidFill>
                  <a:schemeClr val="bg1"/>
                </a:solidFill>
                <a:cs typeface="Times New Roman" pitchFamily="18" charset="0"/>
              </a:rPr>
              <a:t>, всего 0,04—0,03%. </a:t>
            </a:r>
            <a:endParaRPr lang="ru-RU" sz="2400" b="1" dirty="0">
              <a:solidFill>
                <a:schemeClr val="bg1"/>
              </a:solidFill>
            </a:endParaRPr>
          </a:p>
          <a:p>
            <a:pPr lvl="1" eaLnBrk="1" hangingPunct="1">
              <a:lnSpc>
                <a:spcPct val="90000"/>
              </a:lnSpc>
              <a:buClr>
                <a:srgbClr val="000000"/>
              </a:buClr>
              <a:buFont typeface="Wingdings" pitchFamily="2" charset="2"/>
              <a:buChar char="Ø"/>
              <a:defRPr/>
            </a:pPr>
            <a:r>
              <a:rPr lang="ru-RU" sz="2400" b="1" dirty="0">
                <a:solidFill>
                  <a:schemeClr val="bg1"/>
                </a:solidFill>
                <a:cs typeface="Times New Roman" pitchFamily="18" charset="0"/>
              </a:rPr>
              <a:t>Растения благодаря фотосинтезу усваивают углекислый газ из атмосферы, превращая минеральные вещества в органические — глюкозу, крахмал.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" name="AutoShape 4" descr="Картинки на телефон 240х320 анимация - дерев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221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260350"/>
            <a:ext cx="7855917" cy="1139825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1" hangingPunct="1">
              <a:defRPr/>
            </a:pPr>
            <a:r>
              <a:rPr lang="ru-RU" dirty="0">
                <a:solidFill>
                  <a:srgbClr val="FF0000"/>
                </a:solidFill>
              </a:rPr>
              <a:t>Оксид углерода (</a:t>
            </a:r>
            <a:r>
              <a:rPr lang="en-US" dirty="0">
                <a:solidFill>
                  <a:srgbClr val="FF0000"/>
                </a:solidFill>
              </a:rPr>
              <a:t>II)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CO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7544" y="1600200"/>
            <a:ext cx="8219256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2400" b="1" dirty="0">
                <a:solidFill>
                  <a:schemeClr val="bg1"/>
                </a:solidFill>
              </a:rPr>
              <a:t>Оксид углерода (</a:t>
            </a:r>
            <a:r>
              <a:rPr lang="en-US" sz="2400" b="1" dirty="0">
                <a:solidFill>
                  <a:schemeClr val="bg1"/>
                </a:solidFill>
              </a:rPr>
              <a:t>II)</a:t>
            </a:r>
            <a:r>
              <a:rPr lang="ru-RU" sz="2400" b="1" dirty="0">
                <a:solidFill>
                  <a:schemeClr val="bg1"/>
                </a:solidFill>
              </a:rPr>
              <a:t>применяется для обработки мяса животных и рыбы, придает им ярко красный цвет и вид свежести, не изменяя вкусовых качеств</a:t>
            </a:r>
            <a:endParaRPr lang="en-US" sz="2400" b="1" dirty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endParaRPr lang="en-US" sz="2400" b="1" dirty="0">
              <a:solidFill>
                <a:schemeClr val="bg1"/>
              </a:solidFill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2400" b="1" dirty="0">
                <a:solidFill>
                  <a:schemeClr val="bg1"/>
                </a:solidFill>
                <a:cs typeface="Times New Roman" pitchFamily="18" charset="0"/>
              </a:rPr>
              <a:t>Является хорошим восстановителем в металлургическом производстве. Образуется при неполном сгорании кокса в доменной печи. </a:t>
            </a:r>
            <a:endParaRPr lang="en-US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41072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475656" y="188640"/>
            <a:ext cx="7423150" cy="1139825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1" hangingPunct="1">
              <a:defRPr/>
            </a:pPr>
            <a:r>
              <a:rPr lang="en-US" dirty="0">
                <a:solidFill>
                  <a:srgbClr val="FF0000"/>
                </a:solidFill>
              </a:rPr>
              <a:t>C</a:t>
            </a:r>
            <a:r>
              <a:rPr lang="ru-RU" dirty="0">
                <a:solidFill>
                  <a:srgbClr val="FF0000"/>
                </a:solidFill>
              </a:rPr>
              <a:t>ухой лед – тоже </a:t>
            </a:r>
            <a:r>
              <a:rPr lang="en-US" dirty="0">
                <a:solidFill>
                  <a:srgbClr val="FF0000"/>
                </a:solidFill>
              </a:rPr>
              <a:t>CO</a:t>
            </a:r>
            <a:r>
              <a:rPr lang="ru-RU" baseline="-25000" dirty="0">
                <a:solidFill>
                  <a:srgbClr val="FF0000"/>
                </a:solidFill>
              </a:rPr>
              <a:t>2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179513" y="1600200"/>
            <a:ext cx="8507288" cy="4525963"/>
          </a:xfrm>
        </p:spPr>
        <p:txBody>
          <a:bodyPr>
            <a:normAutofit/>
          </a:bodyPr>
          <a:lstStyle/>
          <a:p>
            <a:pPr lvl="0" algn="just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800" b="1" dirty="0">
                <a:solidFill>
                  <a:schemeClr val="bg1"/>
                </a:solidFill>
              </a:rPr>
              <a:t>Твёрдая углекислота — «сухой лёд» — используется в качестве </a:t>
            </a:r>
            <a:r>
              <a:rPr lang="ru-RU" sz="1800" b="1" u="sng" dirty="0">
                <a:solidFill>
                  <a:schemeClr val="bg1"/>
                </a:solidFill>
                <a:hlinkClick r:id="rId2" tooltip="Хладагент"/>
              </a:rPr>
              <a:t>хладагента</a:t>
            </a:r>
            <a:r>
              <a:rPr lang="ru-RU" sz="1800" b="1" dirty="0">
                <a:solidFill>
                  <a:schemeClr val="bg1"/>
                </a:solidFill>
              </a:rPr>
              <a:t> в лабораторных исследованиях, в розничной торговле, при ремонте оборудования . </a:t>
            </a:r>
            <a:endParaRPr lang="ru-RU" sz="1800" b="1" dirty="0">
              <a:solidFill>
                <a:schemeClr val="bg1"/>
              </a:solidFill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800" b="1" dirty="0">
                <a:solidFill>
                  <a:schemeClr val="bg1"/>
                </a:solidFill>
                <a:cs typeface="Times New Roman" pitchFamily="18" charset="0"/>
              </a:rPr>
              <a:t>Главное применение сухого льда — хранение и перевозка продуктов: рыбы, мяса,</a:t>
            </a:r>
            <a:r>
              <a:rPr lang="ru-RU" sz="1800" b="1" dirty="0">
                <a:solidFill>
                  <a:schemeClr val="bg1"/>
                </a:solidFill>
              </a:rPr>
              <a:t> </a:t>
            </a:r>
            <a:r>
              <a:rPr lang="ru-RU" sz="1800" b="1" dirty="0">
                <a:solidFill>
                  <a:schemeClr val="bg1"/>
                </a:solidFill>
                <a:cs typeface="Times New Roman" pitchFamily="18" charset="0"/>
              </a:rPr>
              <a:t>мороженого. </a:t>
            </a:r>
            <a:endParaRPr lang="en-US" sz="1800" b="1" dirty="0">
              <a:solidFill>
                <a:schemeClr val="bg1"/>
              </a:solidFill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800" b="1" dirty="0">
                <a:solidFill>
                  <a:schemeClr val="bg1"/>
                </a:solidFill>
                <a:cs typeface="Times New Roman" pitchFamily="18" charset="0"/>
              </a:rPr>
              <a:t>Ценность сухого льда заключается</a:t>
            </a:r>
            <a:r>
              <a:rPr lang="ru-RU" sz="1800" b="1" dirty="0">
                <a:solidFill>
                  <a:schemeClr val="bg1"/>
                </a:solidFill>
              </a:rPr>
              <a:t> </a:t>
            </a:r>
            <a:r>
              <a:rPr lang="ru-RU" sz="1800" b="1" dirty="0">
                <a:solidFill>
                  <a:schemeClr val="bg1"/>
                </a:solidFill>
                <a:cs typeface="Times New Roman" pitchFamily="18" charset="0"/>
              </a:rPr>
              <a:t>не только в его охлаждающем действии но и в том, что проду</a:t>
            </a:r>
            <a:r>
              <a:rPr lang="ru-RU" sz="1800" b="1" dirty="0">
                <a:solidFill>
                  <a:schemeClr val="bg1"/>
                </a:solidFill>
              </a:rPr>
              <a:t>к</a:t>
            </a:r>
            <a:r>
              <a:rPr lang="ru-RU" sz="1800" b="1" dirty="0">
                <a:solidFill>
                  <a:schemeClr val="bg1"/>
                </a:solidFill>
                <a:cs typeface="Times New Roman" pitchFamily="18" charset="0"/>
              </a:rPr>
              <a:t>ты</a:t>
            </a:r>
            <a:r>
              <a:rPr lang="ru-RU" sz="1800" b="1" dirty="0">
                <a:solidFill>
                  <a:schemeClr val="bg1"/>
                </a:solidFill>
              </a:rPr>
              <a:t> </a:t>
            </a:r>
            <a:r>
              <a:rPr lang="ru-RU" sz="1800" b="1" dirty="0">
                <a:solidFill>
                  <a:schemeClr val="bg1"/>
                </a:solidFill>
                <a:cs typeface="Times New Roman" pitchFamily="18" charset="0"/>
              </a:rPr>
              <a:t>в углекислом газе не плесневеют, не гниют. </a:t>
            </a:r>
          </a:p>
        </p:txBody>
      </p:sp>
    </p:spTree>
    <p:extLst>
      <p:ext uri="{BB962C8B-B14F-4D97-AF65-F5344CB8AC3E}">
        <p14:creationId xmlns:p14="http://schemas.microsoft.com/office/powerpoint/2010/main" val="35987518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1" hangingPunct="1">
              <a:defRPr/>
            </a:pPr>
            <a:r>
              <a:rPr lang="ru-RU" dirty="0">
                <a:solidFill>
                  <a:srgbClr val="FF0000"/>
                </a:solidFill>
              </a:rPr>
              <a:t>Оксид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кальция </a:t>
            </a:r>
            <a:r>
              <a:rPr lang="ru-RU" dirty="0" err="1">
                <a:solidFill>
                  <a:srgbClr val="FF0000"/>
                </a:solidFill>
              </a:rPr>
              <a:t>Са</a:t>
            </a:r>
            <a:r>
              <a:rPr lang="en-US" dirty="0">
                <a:solidFill>
                  <a:srgbClr val="FF0000"/>
                </a:solidFill>
              </a:rPr>
              <a:t>O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107505" y="1600200"/>
            <a:ext cx="8579296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2800" b="1" dirty="0">
                <a:solidFill>
                  <a:schemeClr val="bg1"/>
                </a:solidFill>
              </a:rPr>
              <a:t>Оксид кальция при взаимодействии с водой образует гашёную известь, которая широко используется в строительстве, при производстве сахара </a:t>
            </a:r>
            <a:r>
              <a:rPr lang="ru-RU" sz="2800" dirty="0"/>
              <a:t>.</a:t>
            </a:r>
          </a:p>
        </p:txBody>
      </p:sp>
      <p:sp>
        <p:nvSpPr>
          <p:cNvPr id="3" name="Стрелка вправо 2"/>
          <p:cNvSpPr/>
          <p:nvPr/>
        </p:nvSpPr>
        <p:spPr>
          <a:xfrm>
            <a:off x="4807171" y="6273316"/>
            <a:ext cx="432048" cy="45719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58B4B73-4E25-46E6-974A-B238665E1C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3888" y="3212976"/>
            <a:ext cx="3758876" cy="2808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3311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239000" cy="11430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1" hangingPunct="1">
              <a:defRPr/>
            </a:pPr>
            <a:r>
              <a:rPr lang="ru-RU" b="1" dirty="0">
                <a:solidFill>
                  <a:srgbClr val="FF0000"/>
                </a:solidFill>
                <a:cs typeface="Arial" pitchFamily="34" charset="0"/>
              </a:rPr>
              <a:t>Оксид кремния</a:t>
            </a:r>
            <a:r>
              <a:rPr lang="en-US" b="1" dirty="0">
                <a:solidFill>
                  <a:srgbClr val="FF0000"/>
                </a:solidFill>
                <a:cs typeface="Arial" pitchFamily="34" charset="0"/>
              </a:rPr>
              <a:t> </a:t>
            </a:r>
            <a:r>
              <a:rPr lang="ru-RU" b="1" dirty="0">
                <a:solidFill>
                  <a:srgbClr val="FF0000"/>
                </a:solidFill>
                <a:cs typeface="Arial" pitchFamily="34" charset="0"/>
              </a:rPr>
              <a:t>(</a:t>
            </a:r>
            <a:r>
              <a:rPr lang="en-US" b="1" dirty="0">
                <a:solidFill>
                  <a:srgbClr val="FF0000"/>
                </a:solidFill>
                <a:cs typeface="Arial" pitchFamily="34" charset="0"/>
              </a:rPr>
              <a:t>IV</a:t>
            </a:r>
            <a:r>
              <a:rPr lang="ru-RU" b="1" dirty="0">
                <a:solidFill>
                  <a:srgbClr val="FF0000"/>
                </a:solidFill>
                <a:cs typeface="Arial" pitchFamily="34" charset="0"/>
              </a:rPr>
              <a:t>)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  <a:cs typeface="Arial" pitchFamily="34" charset="0"/>
              </a:rPr>
              <a:t>SiO</a:t>
            </a:r>
            <a:r>
              <a:rPr lang="ru-RU" b="1" baseline="-30000" dirty="0">
                <a:solidFill>
                  <a:srgbClr val="FF0000"/>
                </a:solidFill>
                <a:cs typeface="Arial" pitchFamily="34" charset="0"/>
              </a:rPr>
              <a:t>2</a:t>
            </a:r>
            <a:r>
              <a:rPr lang="ru-RU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2743200" y="1752600"/>
            <a:ext cx="3657600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2400" b="1" dirty="0">
                <a:solidFill>
                  <a:schemeClr val="bg1"/>
                </a:solidFill>
                <a:cs typeface="Times New Roman" pitchFamily="18" charset="0"/>
              </a:rPr>
              <a:t>Плиний</a:t>
            </a:r>
            <a:r>
              <a:rPr lang="ru-RU" sz="2400" b="1" dirty="0">
                <a:solidFill>
                  <a:schemeClr val="bg1"/>
                </a:solidFill>
              </a:rPr>
              <a:t> считал, что горный хрусталь «рождается из н</a:t>
            </a:r>
            <a:r>
              <a:rPr lang="ru-RU" sz="2400" b="1" dirty="0">
                <a:solidFill>
                  <a:schemeClr val="bg1"/>
                </a:solidFill>
                <a:cs typeface="Times New Roman" pitchFamily="18" charset="0"/>
              </a:rPr>
              <a:t>ебесной влаги и чистейшего снега</a:t>
            </a:r>
            <a:r>
              <a:rPr lang="ru-RU" sz="2400" b="1" dirty="0">
                <a:solidFill>
                  <a:schemeClr val="bg1"/>
                </a:solidFill>
              </a:rPr>
              <a:t>».</a:t>
            </a:r>
            <a:r>
              <a:rPr lang="ru-RU" sz="2400" b="1" dirty="0">
                <a:solidFill>
                  <a:schemeClr val="bg1"/>
                </a:solidFill>
                <a:cs typeface="Times New Roman" pitchFamily="18" charset="0"/>
              </a:rPr>
              <a:t> Однако состав </a:t>
            </a:r>
            <a:r>
              <a:rPr lang="ru-RU" sz="2400" b="1" dirty="0">
                <a:solidFill>
                  <a:schemeClr val="bg1"/>
                </a:solidFill>
              </a:rPr>
              <a:t>его</a:t>
            </a:r>
            <a:r>
              <a:rPr lang="ru-RU" sz="2400" b="1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bg1"/>
                </a:solidFill>
              </a:rPr>
              <a:t>иной:  </a:t>
            </a:r>
            <a:r>
              <a:rPr lang="ru-RU" sz="2400" b="1" dirty="0">
                <a:solidFill>
                  <a:schemeClr val="bg1"/>
                </a:solidFill>
                <a:cs typeface="Times New Roman" pitchFamily="18" charset="0"/>
              </a:rPr>
              <a:t>оксид кремния</a:t>
            </a:r>
            <a:r>
              <a:rPr lang="en-US" sz="2400" b="1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bg1"/>
                </a:solidFill>
                <a:cs typeface="Times New Roman" pitchFamily="18" charset="0"/>
              </a:rPr>
              <a:t>(</a:t>
            </a:r>
            <a:r>
              <a:rPr lang="en-US" sz="2400" b="1" dirty="0">
                <a:solidFill>
                  <a:schemeClr val="bg1"/>
                </a:solidFill>
                <a:cs typeface="Times New Roman" pitchFamily="18" charset="0"/>
              </a:rPr>
              <a:t>IV</a:t>
            </a:r>
            <a:r>
              <a:rPr lang="ru-RU" sz="2400" b="1" dirty="0">
                <a:solidFill>
                  <a:schemeClr val="bg1"/>
                </a:solidFill>
                <a:cs typeface="Times New Roman" pitchFamily="18" charset="0"/>
              </a:rPr>
              <a:t>) </a:t>
            </a:r>
            <a:r>
              <a:rPr lang="en-US" sz="2400" b="1" dirty="0" err="1">
                <a:solidFill>
                  <a:schemeClr val="bg1"/>
                </a:solidFill>
                <a:cs typeface="Times New Roman" pitchFamily="18" charset="0"/>
              </a:rPr>
              <a:t>SiO</a:t>
            </a:r>
            <a:r>
              <a:rPr lang="ru-RU" sz="2400" b="1" baseline="-30000" dirty="0">
                <a:solidFill>
                  <a:schemeClr val="bg1"/>
                </a:solidFill>
                <a:cs typeface="Times New Roman" pitchFamily="18" charset="0"/>
              </a:rPr>
              <a:t>2</a:t>
            </a:r>
            <a:r>
              <a:rPr lang="ru-RU" sz="2400" b="1" dirty="0">
                <a:solidFill>
                  <a:schemeClr val="bg1"/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2400" b="1" dirty="0">
                <a:solidFill>
                  <a:schemeClr val="bg1"/>
                </a:solidFill>
                <a:cs typeface="Times New Roman" pitchFamily="18" charset="0"/>
              </a:rPr>
              <a:t>Кварц, кремень, горный хрусталь, аметист, яшма, опал — вс</a:t>
            </a:r>
            <a:r>
              <a:rPr lang="ru-RU" sz="2400" b="1" dirty="0">
                <a:solidFill>
                  <a:schemeClr val="bg1"/>
                </a:solidFill>
              </a:rPr>
              <a:t>е</a:t>
            </a:r>
            <a:r>
              <a:rPr lang="ru-RU" sz="2400" b="1" dirty="0">
                <a:solidFill>
                  <a:schemeClr val="bg1"/>
                </a:solidFill>
                <a:cs typeface="Times New Roman" pitchFamily="18" charset="0"/>
              </a:rPr>
              <a:t> это оксид кремния</a:t>
            </a:r>
            <a:r>
              <a:rPr lang="en-US" sz="2400" b="1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bg1"/>
                </a:solidFill>
                <a:cs typeface="Times New Roman" pitchFamily="18" charset="0"/>
              </a:rPr>
              <a:t>(</a:t>
            </a:r>
            <a:r>
              <a:rPr lang="en-US" sz="2400" b="1" dirty="0">
                <a:solidFill>
                  <a:schemeClr val="bg1"/>
                </a:solidFill>
                <a:cs typeface="Times New Roman" pitchFamily="18" charset="0"/>
              </a:rPr>
              <a:t>IV</a:t>
            </a:r>
            <a:r>
              <a:rPr lang="ru-RU" sz="2400" b="1" dirty="0">
                <a:solidFill>
                  <a:schemeClr val="bg1"/>
                </a:solidFill>
                <a:cs typeface="Times New Roman" pitchFamily="18" charset="0"/>
              </a:rPr>
              <a:t>).</a:t>
            </a: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3" name="AutoShape 2" descr="http://stat17.privet.ru/lr/0925659ea144250308710d31aa04056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3131839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509120"/>
            <a:ext cx="2831975" cy="2235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979" y="4509120"/>
            <a:ext cx="3217828" cy="2214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628800"/>
            <a:ext cx="2660526" cy="2554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85859" y="4514222"/>
            <a:ext cx="13179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FF0066"/>
                </a:solidFill>
              </a:rPr>
              <a:t>Кремень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27893" y="3491716"/>
            <a:ext cx="785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Кварц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276032" y="4497950"/>
            <a:ext cx="1863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Горный хрусталь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197367" y="3813681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Яшма</a:t>
            </a:r>
          </a:p>
        </p:txBody>
      </p:sp>
    </p:spTree>
    <p:extLst>
      <p:ext uri="{BB962C8B-B14F-4D97-AF65-F5344CB8AC3E}">
        <p14:creationId xmlns:p14="http://schemas.microsoft.com/office/powerpoint/2010/main" val="5162362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0"/>
            <a:ext cx="7239000" cy="11430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1" hangingPunct="1">
              <a:defRPr/>
            </a:pPr>
            <a:r>
              <a:rPr lang="ru-RU" b="1" dirty="0">
                <a:solidFill>
                  <a:srgbClr val="FF0000"/>
                </a:solidFill>
                <a:cs typeface="Arial" pitchFamily="34" charset="0"/>
              </a:rPr>
              <a:t>Оксид кремния</a:t>
            </a:r>
            <a:r>
              <a:rPr lang="en-US" b="1" dirty="0">
                <a:solidFill>
                  <a:srgbClr val="FF0000"/>
                </a:solidFill>
                <a:cs typeface="Arial" pitchFamily="34" charset="0"/>
              </a:rPr>
              <a:t> </a:t>
            </a:r>
            <a:r>
              <a:rPr lang="ru-RU" b="1" dirty="0">
                <a:solidFill>
                  <a:srgbClr val="FF0000"/>
                </a:solidFill>
                <a:cs typeface="Arial" pitchFamily="34" charset="0"/>
              </a:rPr>
              <a:t>(</a:t>
            </a:r>
            <a:r>
              <a:rPr lang="en-US" b="1" dirty="0">
                <a:solidFill>
                  <a:srgbClr val="FF0000"/>
                </a:solidFill>
                <a:cs typeface="Arial" pitchFamily="34" charset="0"/>
              </a:rPr>
              <a:t>IV</a:t>
            </a:r>
            <a:r>
              <a:rPr lang="ru-RU" b="1" dirty="0">
                <a:solidFill>
                  <a:srgbClr val="FF0000"/>
                </a:solidFill>
                <a:cs typeface="Arial" pitchFamily="34" charset="0"/>
              </a:rPr>
              <a:t>)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  <a:cs typeface="Arial" pitchFamily="34" charset="0"/>
              </a:rPr>
              <a:t>SiO</a:t>
            </a:r>
            <a:r>
              <a:rPr lang="ru-RU" b="1" baseline="-30000" dirty="0">
                <a:solidFill>
                  <a:srgbClr val="FF0000"/>
                </a:solidFill>
                <a:cs typeface="Arial" pitchFamily="34" charset="0"/>
              </a:rPr>
              <a:t>2</a:t>
            </a:r>
            <a:r>
              <a:rPr lang="ru-RU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2743200" y="1752600"/>
            <a:ext cx="3657600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2400" b="1" dirty="0">
                <a:solidFill>
                  <a:schemeClr val="bg1"/>
                </a:solidFill>
              </a:rPr>
              <a:t>Диоксид кремния применяют в производстве стекла, керамики, абразивов, бетонных изделий, для получения кремния, как наполнитель в производстве резин, при производстве кремнеземистых огнеупоров, в хроматографии и др.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038600"/>
            <a:ext cx="2739966" cy="2314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90328"/>
            <a:ext cx="2238420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61437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2" name="Rectangle 8"/>
          <p:cNvSpPr>
            <a:spLocks noGrp="1" noChangeArrowheads="1"/>
          </p:cNvSpPr>
          <p:nvPr>
            <p:ph type="title"/>
          </p:nvPr>
        </p:nvSpPr>
        <p:spPr>
          <a:xfrm>
            <a:off x="2281635" y="197086"/>
            <a:ext cx="6419056" cy="764703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1" hangingPunct="1">
              <a:defRPr/>
            </a:pPr>
            <a:r>
              <a:rPr lang="ru-RU"/>
              <a:t> 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2514600" y="1052512"/>
            <a:ext cx="6172200" cy="5544840"/>
          </a:xfrm>
        </p:spPr>
        <p:txBody>
          <a:bodyPr>
            <a:normAutofit fontScale="92500" lnSpcReduction="10000"/>
          </a:bodyPr>
          <a:lstStyle/>
          <a:p>
            <a:pPr algn="just" eaLnBrk="1" hangingPunct="1">
              <a:buFont typeface="Wingdings" pitchFamily="2" charset="2"/>
              <a:buChar char="Ø"/>
              <a:defRPr/>
            </a:pPr>
            <a:r>
              <a:rPr lang="ru-RU" sz="2400" b="1" dirty="0">
                <a:solidFill>
                  <a:schemeClr val="bg1"/>
                </a:solidFill>
              </a:rPr>
              <a:t>Оксид цинка </a:t>
            </a:r>
            <a:r>
              <a:rPr lang="en-US" sz="2400" b="1" dirty="0">
                <a:solidFill>
                  <a:schemeClr val="bg1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 Black" pitchFamily="34" charset="0"/>
              </a:rPr>
              <a:t>ZnO</a:t>
            </a:r>
            <a:r>
              <a:rPr lang="ru-RU" sz="2400" b="1" dirty="0">
                <a:solidFill>
                  <a:schemeClr val="bg1"/>
                </a:solidFill>
              </a:rPr>
              <a:t> – вещество белого цвета, используется для приготовления белой масляной краски (цинковые белила).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ru-RU" sz="2400" b="1" dirty="0">
                <a:solidFill>
                  <a:schemeClr val="bg1"/>
                </a:solidFill>
              </a:rPr>
              <a:t>Применяется в фармацевтической промышленности. Оксид цинка нашел широкое применение в создании абразивных зубных паст и цементов в терапевтической стоматологии, в кремах для загара и косметических процедурах, в производстве </a:t>
            </a:r>
            <a:r>
              <a:rPr lang="ru-RU" sz="2400" b="1" dirty="0" err="1">
                <a:solidFill>
                  <a:schemeClr val="bg1"/>
                </a:solidFill>
              </a:rPr>
              <a:t>электрокабеля</a:t>
            </a:r>
            <a:r>
              <a:rPr lang="ru-RU" sz="2400" b="1" dirty="0">
                <a:solidFill>
                  <a:schemeClr val="bg1"/>
                </a:solidFill>
              </a:rPr>
              <a:t>.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400" b="1" dirty="0">
                <a:solidFill>
                  <a:srgbClr val="FF0000"/>
                </a:solidFill>
                <a:latin typeface="Arial Black" pitchFamily="34" charset="0"/>
              </a:rPr>
              <a:t>TiO</a:t>
            </a:r>
            <a:r>
              <a:rPr lang="en-US" sz="2400" b="1" baseline="-2000" dirty="0">
                <a:solidFill>
                  <a:srgbClr val="FF0000"/>
                </a:solidFill>
                <a:latin typeface="Arial Black" pitchFamily="34" charset="0"/>
              </a:rPr>
              <a:t>2</a:t>
            </a:r>
            <a:r>
              <a:rPr lang="en-US" sz="2400" b="1" dirty="0">
                <a:solidFill>
                  <a:schemeClr val="bg1"/>
                </a:solidFill>
              </a:rPr>
              <a:t> </a:t>
            </a:r>
            <a:r>
              <a:rPr lang="ru-RU" sz="2400" b="1" dirty="0">
                <a:solidFill>
                  <a:schemeClr val="bg1"/>
                </a:solidFill>
              </a:rPr>
              <a:t>применяется для изготовления  </a:t>
            </a:r>
            <a:r>
              <a:rPr lang="ru-RU" sz="2400" b="1" dirty="0">
                <a:solidFill>
                  <a:schemeClr val="bg1"/>
                </a:solidFill>
                <a:hlinkClick r:id="rId2" tooltip="Титановые белила"/>
              </a:rPr>
              <a:t>титановых белил</a:t>
            </a:r>
            <a:r>
              <a:rPr lang="ru-RU" sz="2400" b="1" dirty="0">
                <a:solidFill>
                  <a:schemeClr val="bg1"/>
                </a:solidFill>
              </a:rPr>
              <a:t> —</a:t>
            </a:r>
          </a:p>
          <a:p>
            <a:pPr marL="137160" indent="0">
              <a:buNone/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    (57 % от всего потребления</a:t>
            </a:r>
            <a:r>
              <a:rPr lang="ru-RU" sz="2400" b="1" baseline="30000" dirty="0">
                <a:solidFill>
                  <a:schemeClr val="bg1"/>
                </a:solidFill>
              </a:rPr>
              <a:t>[</a:t>
            </a:r>
            <a:r>
              <a:rPr lang="ru-RU" sz="2400" b="1" dirty="0">
                <a:solidFill>
                  <a:schemeClr val="bg1"/>
                </a:solidFill>
              </a:rPr>
              <a:t>)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b="1" dirty="0">
                <a:solidFill>
                  <a:schemeClr val="bg1"/>
                </a:solidFill>
              </a:rPr>
              <a:t>производство пластмасс — 21 %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b="1" dirty="0">
                <a:solidFill>
                  <a:schemeClr val="bg1"/>
                </a:solidFill>
              </a:rPr>
              <a:t>производство ламинированной бумаги .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4500563" y="289719"/>
            <a:ext cx="1981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</a:rPr>
              <a:t>Белила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33387"/>
            <a:ext cx="2697088" cy="2697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59797"/>
            <a:ext cx="2697088" cy="238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85595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2121</TotalTime>
  <Words>410</Words>
  <Application>Microsoft Office PowerPoint</Application>
  <PresentationFormat>Экран (4:3)</PresentationFormat>
  <Paragraphs>33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9" baseType="lpstr">
      <vt:lpstr>Arial</vt:lpstr>
      <vt:lpstr>Arial Black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ПРИМЕНЕНИЕ ОКСИДОВ</vt:lpstr>
      <vt:lpstr>Вода</vt:lpstr>
      <vt:lpstr>Газ, необходимый растениям для фотосинтеза   CO2</vt:lpstr>
      <vt:lpstr>Оксид углерода (II) CO</vt:lpstr>
      <vt:lpstr>Cухой лед – тоже CO2</vt:lpstr>
      <vt:lpstr>Оксид кальция СаO</vt:lpstr>
      <vt:lpstr>Оксид кремния (IV) SiO2 </vt:lpstr>
      <vt:lpstr>Оксид кремния (IV) SiO2 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Оксиды</dc:title>
  <dc:creator>Павел</dc:creator>
  <cp:lastModifiedBy>Admin</cp:lastModifiedBy>
  <cp:revision>332</cp:revision>
  <dcterms:created xsi:type="dcterms:W3CDTF">2013-06-30T01:39:22Z</dcterms:created>
  <dcterms:modified xsi:type="dcterms:W3CDTF">2022-12-05T15:21:44Z</dcterms:modified>
</cp:coreProperties>
</file>