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05.12.2022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05.12.2022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05.12.2022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05.12.2022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115616" y="188641"/>
            <a:ext cx="7342584" cy="2016223"/>
          </a:xfrm>
        </p:spPr>
        <p:txBody>
          <a:bodyPr>
            <a:normAutofit/>
          </a:bodyPr>
          <a:lstStyle/>
          <a:p>
            <a:endParaRPr lang="ru-RU" sz="1400" dirty="0"/>
          </a:p>
        </p:txBody>
      </p:sp>
      <p:sp>
        <p:nvSpPr>
          <p:cNvPr id="3" name="Подзаголовок 2"/>
          <p:cNvSpPr>
            <a:spLocks noGrp="1"/>
          </p:cNvSpPr>
          <p:nvPr>
            <p:ph type="subTitle" idx="1"/>
          </p:nvPr>
        </p:nvSpPr>
        <p:spPr>
          <a:xfrm>
            <a:off x="1371600" y="2492896"/>
            <a:ext cx="7016824" cy="3744416"/>
          </a:xfrm>
        </p:spPr>
        <p:txBody>
          <a:bodyPr>
            <a:normAutofit fontScale="92500" lnSpcReduction="20000"/>
          </a:bodyPr>
          <a:lstStyle/>
          <a:p>
            <a:endParaRPr lang="ru-RU" sz="2400" dirty="0" smtClean="0">
              <a:solidFill>
                <a:schemeClr val="tx1"/>
              </a:solidFill>
            </a:endParaRPr>
          </a:p>
          <a:p>
            <a:r>
              <a:rPr lang="ru-RU" sz="2400" dirty="0" smtClean="0">
                <a:solidFill>
                  <a:schemeClr val="tx1"/>
                </a:solidFill>
              </a:rPr>
              <a:t>Для </a:t>
            </a:r>
            <a:r>
              <a:rPr lang="ru-RU" sz="2400" dirty="0">
                <a:solidFill>
                  <a:schemeClr val="tx1"/>
                </a:solidFill>
              </a:rPr>
              <a:t>чего </a:t>
            </a:r>
            <a:r>
              <a:rPr lang="ru-RU" sz="2400" dirty="0" smtClean="0">
                <a:solidFill>
                  <a:schemeClr val="tx1"/>
                </a:solidFill>
              </a:rPr>
              <a:t>необходима </a:t>
            </a:r>
            <a:r>
              <a:rPr lang="ru-RU" sz="2400" dirty="0">
                <a:solidFill>
                  <a:schemeClr val="tx1"/>
                </a:solidFill>
              </a:rPr>
              <a:t>дыхательная  </a:t>
            </a:r>
            <a:r>
              <a:rPr lang="ru-RU" sz="2400" dirty="0" smtClean="0">
                <a:solidFill>
                  <a:schemeClr val="tx1"/>
                </a:solidFill>
              </a:rPr>
              <a:t>гимнастика?</a:t>
            </a:r>
          </a:p>
          <a:p>
            <a:endParaRPr lang="ru-RU" sz="2400" dirty="0" smtClean="0">
              <a:solidFill>
                <a:schemeClr val="tx1"/>
              </a:solidFill>
            </a:endParaRPr>
          </a:p>
          <a:p>
            <a:endParaRPr lang="ru-RU" sz="2400" dirty="0" smtClean="0">
              <a:solidFill>
                <a:schemeClr val="tx1"/>
              </a:solidFill>
            </a:endParaRPr>
          </a:p>
          <a:p>
            <a:endParaRPr lang="ru-RU" sz="2400" dirty="0">
              <a:solidFill>
                <a:schemeClr val="tx1"/>
              </a:solidFill>
            </a:endParaRPr>
          </a:p>
          <a:p>
            <a:r>
              <a:rPr lang="ru-RU" sz="2400" dirty="0" smtClean="0">
                <a:solidFill>
                  <a:schemeClr val="tx1"/>
                </a:solidFill>
              </a:rPr>
              <a:t>                                                       </a:t>
            </a:r>
            <a:r>
              <a:rPr lang="ru-RU" sz="1400" dirty="0" smtClean="0">
                <a:solidFill>
                  <a:schemeClr val="tx1"/>
                </a:solidFill>
              </a:rPr>
              <a:t>Подготовила:</a:t>
            </a:r>
          </a:p>
          <a:p>
            <a:pPr algn="r"/>
            <a:r>
              <a:rPr lang="ru-RU" sz="1400" dirty="0">
                <a:solidFill>
                  <a:schemeClr val="tx1"/>
                </a:solidFill>
              </a:rPr>
              <a:t>Учитель-логопед Еремина Е.Н.</a:t>
            </a:r>
          </a:p>
          <a:p>
            <a:endParaRPr lang="ru-RU" sz="2400" dirty="0" smtClean="0">
              <a:solidFill>
                <a:schemeClr val="tx1"/>
              </a:solidFill>
            </a:endParaRPr>
          </a:p>
          <a:p>
            <a:endParaRPr lang="ru-RU" sz="2400" dirty="0">
              <a:solidFill>
                <a:schemeClr val="tx1"/>
              </a:solidFill>
            </a:endParaRPr>
          </a:p>
          <a:p>
            <a:endParaRPr lang="ru-RU" sz="2400" dirty="0" smtClean="0">
              <a:solidFill>
                <a:schemeClr val="tx1"/>
              </a:solidFill>
            </a:endParaRPr>
          </a:p>
          <a:p>
            <a:r>
              <a:rPr lang="ru-RU" sz="2400" dirty="0" smtClean="0">
                <a:solidFill>
                  <a:schemeClr val="tx1"/>
                </a:solidFill>
              </a:rPr>
              <a:t>2022</a:t>
            </a:r>
            <a:endParaRPr lang="ru-RU" sz="2400" dirty="0">
              <a:solidFill>
                <a:schemeClr val="tx1"/>
              </a:solidFill>
            </a:endParaRPr>
          </a:p>
        </p:txBody>
      </p:sp>
    </p:spTree>
    <p:extLst>
      <p:ext uri="{BB962C8B-B14F-4D97-AF65-F5344CB8AC3E}">
        <p14:creationId xmlns:p14="http://schemas.microsoft.com/office/powerpoint/2010/main" val="271688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8291264" cy="2003822"/>
          </a:xfrm>
        </p:spPr>
        <p:txBody>
          <a:bodyPr>
            <a:noAutofit/>
          </a:bodyPr>
          <a:lstStyle/>
          <a:p>
            <a:r>
              <a:rPr lang="ru-RU" sz="1600" dirty="0" smtClean="0"/>
              <a:t>	</a:t>
            </a:r>
            <a:r>
              <a:rPr lang="ru-RU" sz="1800" dirty="0" err="1" smtClean="0">
                <a:latin typeface="Times New Roman" panose="02020603050405020304" pitchFamily="18" charset="0"/>
                <a:cs typeface="Times New Roman" panose="02020603050405020304" pitchFamily="18" charset="0"/>
              </a:rPr>
              <a:t>Здоровьесберегающие</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технологии в дошкольном образовании – </a:t>
            </a:r>
            <a:r>
              <a:rPr lang="ru-RU" sz="1800" dirty="0" smtClean="0">
                <a:latin typeface="Times New Roman" panose="02020603050405020304" pitchFamily="18" charset="0"/>
                <a:cs typeface="Times New Roman" panose="02020603050405020304" pitchFamily="18" charset="0"/>
              </a:rPr>
              <a:t>это технологии</a:t>
            </a:r>
            <a:r>
              <a:rPr lang="ru-RU" sz="1800" dirty="0">
                <a:latin typeface="Times New Roman" panose="02020603050405020304" pitchFamily="18" charset="0"/>
                <a:cs typeface="Times New Roman" panose="02020603050405020304" pitchFamily="18" charset="0"/>
              </a:rPr>
              <a:t>, направленные на решение приоритетной задачи современного дошкольного </a:t>
            </a:r>
            <a:r>
              <a:rPr lang="ru-RU" sz="1800" dirty="0" smtClean="0">
                <a:latin typeface="Times New Roman" panose="02020603050405020304" pitchFamily="18" charset="0"/>
                <a:cs typeface="Times New Roman" panose="02020603050405020304" pitchFamily="18" charset="0"/>
              </a:rPr>
              <a:t>образования , задачи </a:t>
            </a:r>
            <a:r>
              <a:rPr lang="ru-RU" sz="1800" dirty="0">
                <a:latin typeface="Times New Roman" panose="02020603050405020304" pitchFamily="18" charset="0"/>
                <a:cs typeface="Times New Roman" panose="02020603050405020304" pitchFamily="18" charset="0"/>
              </a:rPr>
              <a:t>сохранения, поддержания и обогащения здоровья </a:t>
            </a:r>
            <a:r>
              <a:rPr lang="ru-RU" sz="1800" dirty="0" smtClean="0">
                <a:latin typeface="Times New Roman" panose="02020603050405020304" pitchFamily="18" charset="0"/>
                <a:cs typeface="Times New Roman" panose="02020603050405020304" pitchFamily="18" charset="0"/>
              </a:rPr>
              <a:t>ребенка в </a:t>
            </a:r>
            <a:r>
              <a:rPr lang="ru-RU" sz="1800" dirty="0">
                <a:latin typeface="Times New Roman" panose="02020603050405020304" pitchFamily="18" charset="0"/>
                <a:cs typeface="Times New Roman" panose="02020603050405020304" pitchFamily="18" charset="0"/>
              </a:rPr>
              <a:t>детском </a:t>
            </a:r>
            <a:r>
              <a:rPr lang="ru-RU" sz="1800" dirty="0" smtClean="0">
                <a:latin typeface="Times New Roman" panose="02020603050405020304" pitchFamily="18" charset="0"/>
                <a:cs typeface="Times New Roman" panose="02020603050405020304" pitchFamily="18" charset="0"/>
              </a:rPr>
              <a:t>саду.</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2276872"/>
            <a:ext cx="8291264" cy="3849291"/>
          </a:xfrm>
        </p:spPr>
        <p:txBody>
          <a:bodyPr>
            <a:normAutofit/>
          </a:bodyPr>
          <a:lstStyle/>
          <a:p>
            <a:pPr marL="0" indent="0">
              <a:buNone/>
            </a:pPr>
            <a:r>
              <a:rPr lang="ru-RU" sz="2000" b="1" dirty="0" smtClean="0"/>
              <a:t>	</a:t>
            </a:r>
            <a:r>
              <a:rPr lang="ru-RU" sz="1800" b="1" dirty="0" smtClean="0">
                <a:latin typeface="Times New Roman" panose="02020603050405020304" pitchFamily="18" charset="0"/>
                <a:cs typeface="Times New Roman" panose="02020603050405020304" pitchFamily="18" charset="0"/>
              </a:rPr>
              <a:t>В </a:t>
            </a:r>
            <a:r>
              <a:rPr lang="ru-RU" sz="1800" b="1" dirty="0">
                <a:latin typeface="Times New Roman" panose="02020603050405020304" pitchFamily="18" charset="0"/>
                <a:cs typeface="Times New Roman" panose="02020603050405020304" pitchFamily="18" charset="0"/>
              </a:rPr>
              <a:t>работе </a:t>
            </a:r>
            <a:r>
              <a:rPr lang="ru-RU" sz="1800" b="1" dirty="0" smtClean="0">
                <a:latin typeface="Times New Roman" panose="02020603050405020304" pitchFamily="18" charset="0"/>
                <a:cs typeface="Times New Roman" panose="02020603050405020304" pitchFamily="18" charset="0"/>
              </a:rPr>
              <a:t>учитель-логопед тоже применяет </a:t>
            </a:r>
            <a:r>
              <a:rPr lang="ru-RU" sz="1800" b="1" dirty="0" err="1" smtClean="0">
                <a:latin typeface="Times New Roman" panose="02020603050405020304" pitchFamily="18" charset="0"/>
                <a:cs typeface="Times New Roman" panose="02020603050405020304" pitchFamily="18" charset="0"/>
              </a:rPr>
              <a:t>здоровьесберегающие</a:t>
            </a:r>
            <a:r>
              <a:rPr lang="ru-RU" sz="1800" b="1" dirty="0" smtClean="0">
                <a:latin typeface="Times New Roman" panose="02020603050405020304" pitchFamily="18" charset="0"/>
                <a:cs typeface="Times New Roman" panose="02020603050405020304" pitchFamily="18" charset="0"/>
              </a:rPr>
              <a:t> технологии. </a:t>
            </a:r>
            <a:r>
              <a:rPr lang="ru-RU" sz="1800" b="1" dirty="0">
                <a:latin typeface="Times New Roman" panose="02020603050405020304" pitchFamily="18" charset="0"/>
                <a:cs typeface="Times New Roman" panose="02020603050405020304" pitchFamily="18" charset="0"/>
              </a:rPr>
              <a:t>О</a:t>
            </a:r>
            <a:r>
              <a:rPr lang="ru-RU" sz="1800" b="1" dirty="0" smtClean="0">
                <a:latin typeface="Times New Roman" panose="02020603050405020304" pitchFamily="18" charset="0"/>
                <a:cs typeface="Times New Roman" panose="02020603050405020304" pitchFamily="18" charset="0"/>
              </a:rPr>
              <a:t>дним </a:t>
            </a:r>
            <a:r>
              <a:rPr lang="ru-RU" sz="1800" b="1" dirty="0">
                <a:latin typeface="Times New Roman" panose="02020603050405020304" pitchFamily="18" charset="0"/>
                <a:cs typeface="Times New Roman" panose="02020603050405020304" pitchFamily="18" charset="0"/>
              </a:rPr>
              <a:t>из </a:t>
            </a:r>
            <a:r>
              <a:rPr lang="ru-RU" sz="1800" b="1" dirty="0" smtClean="0">
                <a:latin typeface="Times New Roman" panose="02020603050405020304" pitchFamily="18" charset="0"/>
                <a:cs typeface="Times New Roman" panose="02020603050405020304" pitchFamily="18" charset="0"/>
              </a:rPr>
              <a:t>направлений работы является </a:t>
            </a:r>
            <a:r>
              <a:rPr lang="ru-RU" sz="1800" b="1" dirty="0">
                <a:latin typeface="Times New Roman" panose="02020603050405020304" pitchFamily="18" charset="0"/>
                <a:cs typeface="Times New Roman" panose="02020603050405020304" pitchFamily="18" charset="0"/>
              </a:rPr>
              <a:t>развитие речевого дыхания. Важнейшие условия правильной речи - это плавный длительный выдох. У детей с речевыми нарушениями речевое дыхание и четкость речи обычно нарушаются. Дыхание становится поверхностным, аритмичным.</a:t>
            </a:r>
          </a:p>
          <a:p>
            <a:pPr marL="0" indent="0">
              <a:buNone/>
            </a:pPr>
            <a:r>
              <a:rPr lang="ru-RU" sz="1800" b="1" dirty="0" smtClean="0">
                <a:latin typeface="Times New Roman" panose="02020603050405020304" pitchFamily="18" charset="0"/>
                <a:cs typeface="Times New Roman" panose="02020603050405020304" pitchFamily="18" charset="0"/>
              </a:rPr>
              <a:t>	Правильное </a:t>
            </a:r>
            <a:r>
              <a:rPr lang="ru-RU" sz="1800" b="1" dirty="0">
                <a:latin typeface="Times New Roman" panose="02020603050405020304" pitchFamily="18" charset="0"/>
                <a:cs typeface="Times New Roman" panose="02020603050405020304" pitchFamily="18" charset="0"/>
              </a:rPr>
              <a:t>дыхание очень важно для развития речи, так как дыхательная система - это энергетическая база для речевой системы. Дыхание влияет на звукопроизношение, артикуляцию и развитие голоса.</a:t>
            </a:r>
          </a:p>
          <a:p>
            <a:pPr marL="0" indent="0">
              <a:buNone/>
            </a:pPr>
            <a:endParaRPr lang="ru-RU" sz="1400" dirty="0"/>
          </a:p>
        </p:txBody>
      </p:sp>
      <p:sp>
        <p:nvSpPr>
          <p:cNvPr id="4" name="Текст 3"/>
          <p:cNvSpPr>
            <a:spLocks noGrp="1"/>
          </p:cNvSpPr>
          <p:nvPr>
            <p:ph type="body" sz="half" idx="2"/>
          </p:nvPr>
        </p:nvSpPr>
        <p:spPr>
          <a:xfrm>
            <a:off x="457201" y="1435101"/>
            <a:ext cx="154359" cy="121691"/>
          </a:xfrm>
        </p:spPr>
        <p:txBody>
          <a:bodyPr>
            <a:normAutofit fontScale="25000" lnSpcReduction="20000"/>
          </a:bodyPr>
          <a:lstStyle/>
          <a:p>
            <a:endParaRPr lang="ru-RU" dirty="0"/>
          </a:p>
        </p:txBody>
      </p:sp>
    </p:spTree>
    <p:extLst>
      <p:ext uri="{BB962C8B-B14F-4D97-AF65-F5344CB8AC3E}">
        <p14:creationId xmlns:p14="http://schemas.microsoft.com/office/powerpoint/2010/main" val="1051258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7715200" cy="1162050"/>
          </a:xfrm>
        </p:spPr>
        <p:txBody>
          <a:bodyPr/>
          <a:lstStyle/>
          <a:p>
            <a:pPr algn="ctr"/>
            <a:r>
              <a:rPr lang="ru-RU" dirty="0" smtClean="0">
                <a:latin typeface="Times New Roman" panose="02020603050405020304" pitchFamily="18" charset="0"/>
                <a:cs typeface="Times New Roman" panose="02020603050405020304" pitchFamily="18" charset="0"/>
              </a:rPr>
              <a:t>Польза дыхательной гимнастики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1844824"/>
            <a:ext cx="8291264" cy="2880321"/>
          </a:xfrm>
        </p:spPr>
        <p:txBody>
          <a:bodyPr>
            <a:normAutofit lnSpcReduction="10000"/>
          </a:bodyPr>
          <a:lstStyle/>
          <a:p>
            <a:r>
              <a:rPr lang="ru-RU" sz="2000" b="1" dirty="0">
                <a:latin typeface="Times New Roman" panose="02020603050405020304" pitchFamily="18" charset="0"/>
                <a:cs typeface="Times New Roman" panose="02020603050405020304" pitchFamily="18" charset="0"/>
              </a:rPr>
              <a:t>Дыхательные упражнения помогают </a:t>
            </a:r>
            <a:r>
              <a:rPr lang="ru-RU" sz="2000" b="1">
                <a:latin typeface="Times New Roman" panose="02020603050405020304" pitchFamily="18" charset="0"/>
                <a:cs typeface="Times New Roman" panose="02020603050405020304" pitchFamily="18" charset="0"/>
              </a:rPr>
              <a:t>выработать </a:t>
            </a:r>
            <a:r>
              <a:rPr lang="ru-RU" sz="2000" b="1" smtClean="0">
                <a:latin typeface="Times New Roman" panose="02020603050405020304" pitchFamily="18" charset="0"/>
                <a:cs typeface="Times New Roman" panose="02020603050405020304" pitchFamily="18" charset="0"/>
              </a:rPr>
              <a:t>продолжительность</a:t>
            </a:r>
            <a:r>
              <a:rPr lang="ru-RU" sz="2000" b="1" dirty="0">
                <a:latin typeface="Times New Roman" panose="02020603050405020304" pitchFamily="18" charset="0"/>
                <a:cs typeface="Times New Roman" panose="02020603050405020304" pitchFamily="18" charset="0"/>
              </a:rPr>
              <a:t>, силу и правильное распределение выдоха.</a:t>
            </a:r>
          </a:p>
          <a:p>
            <a:r>
              <a:rPr lang="ru-RU" sz="2000" b="1" dirty="0" smtClean="0">
                <a:latin typeface="Times New Roman" panose="02020603050405020304" pitchFamily="18" charset="0"/>
                <a:cs typeface="Times New Roman" panose="02020603050405020304" pitchFamily="18" charset="0"/>
              </a:rPr>
              <a:t>Регулярные </a:t>
            </a:r>
            <a:r>
              <a:rPr lang="ru-RU" sz="2000" b="1" dirty="0">
                <a:latin typeface="Times New Roman" panose="02020603050405020304" pitchFamily="18" charset="0"/>
                <a:cs typeface="Times New Roman" panose="02020603050405020304" pitchFamily="18" charset="0"/>
              </a:rPr>
              <a:t>занятия дыхательной гимнастикой способствуют воспитанию правильного речевого дыхания с удлиненным, постепенным выдохом, что позволяет получить запас воздуха для произнесения различных по длине отрезков.</a:t>
            </a:r>
          </a:p>
          <a:p>
            <a:r>
              <a:rPr lang="ru-RU" sz="2000" b="1" dirty="0">
                <a:latin typeface="Times New Roman" panose="02020603050405020304" pitchFamily="18" charset="0"/>
                <a:cs typeface="Times New Roman" panose="02020603050405020304" pitchFamily="18" charset="0"/>
              </a:rPr>
              <a:t>Дыхательная </a:t>
            </a:r>
            <a:r>
              <a:rPr lang="ru-RU" sz="2000" b="1" dirty="0" smtClean="0">
                <a:latin typeface="Times New Roman" panose="02020603050405020304" pitchFamily="18" charset="0"/>
                <a:cs typeface="Times New Roman" panose="02020603050405020304" pitchFamily="18" charset="0"/>
              </a:rPr>
              <a:t>гимнастика способствует </a:t>
            </a:r>
            <a:r>
              <a:rPr lang="ru-RU" sz="2000" b="1" dirty="0">
                <a:latin typeface="Times New Roman" panose="02020603050405020304" pitchFamily="18" charset="0"/>
                <a:cs typeface="Times New Roman" panose="02020603050405020304" pitchFamily="18" charset="0"/>
              </a:rPr>
              <a:t>насыщению организма кислородом, улучшают обменные процессы, </a:t>
            </a:r>
            <a:r>
              <a:rPr lang="ru-RU" sz="2000" b="1" dirty="0" err="1" smtClean="0">
                <a:latin typeface="Times New Roman" panose="02020603050405020304" pitchFamily="18" charset="0"/>
                <a:cs typeface="Times New Roman" panose="02020603050405020304" pitchFamily="18" charset="0"/>
              </a:rPr>
              <a:t>психо</a:t>
            </a:r>
            <a:r>
              <a:rPr lang="ru-RU" sz="2000" b="1" dirty="0" smtClean="0">
                <a:latin typeface="Times New Roman" panose="02020603050405020304" pitchFamily="18" charset="0"/>
                <a:cs typeface="Times New Roman" panose="02020603050405020304" pitchFamily="18" charset="0"/>
              </a:rPr>
              <a:t>–эмоциональное </a:t>
            </a:r>
            <a:r>
              <a:rPr lang="ru-RU" sz="2000" b="1" dirty="0">
                <a:latin typeface="Times New Roman" panose="02020603050405020304" pitchFamily="18" charset="0"/>
                <a:cs typeface="Times New Roman" panose="02020603050405020304" pitchFamily="18" charset="0"/>
              </a:rPr>
              <a:t>состояние, выводят из стресса, повышают иммунитет.</a:t>
            </a:r>
          </a:p>
          <a:p>
            <a:endParaRPr lang="ru-RU" sz="14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323528" y="4797152"/>
            <a:ext cx="3168352" cy="1512168"/>
          </a:xfrm>
        </p:spPr>
        <p:txBody>
          <a:bodyPr/>
          <a:lstStyle/>
          <a:p>
            <a:endParaRPr lang="ru-RU" dirty="0"/>
          </a:p>
        </p:txBody>
      </p:sp>
      <p:pic>
        <p:nvPicPr>
          <p:cNvPr id="6"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5576" y="4797152"/>
            <a:ext cx="2352261" cy="1764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746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8291264" cy="1162050"/>
          </a:xfrm>
        </p:spPr>
        <p:txBody>
          <a:bodyPr/>
          <a:lstStyle/>
          <a:p>
            <a:r>
              <a:rPr lang="ru-RU" dirty="0"/>
              <a:t>Игры на развитие речевого дыхания.</a:t>
            </a:r>
            <a:br>
              <a:rPr lang="ru-RU" dirty="0"/>
            </a:br>
            <a:r>
              <a:rPr lang="ru-RU" i="1" u="sng" dirty="0"/>
              <a:t>Игры и упражнения на развитие речевого дыхания без участия голоса.</a:t>
            </a:r>
            <a:r>
              <a:rPr lang="ru-RU" dirty="0"/>
              <a:t/>
            </a:r>
            <a:br>
              <a:rPr lang="ru-RU" dirty="0"/>
            </a:br>
            <a:endParaRPr lang="ru-RU" dirty="0"/>
          </a:p>
        </p:txBody>
      </p:sp>
      <p:pic>
        <p:nvPicPr>
          <p:cNvPr id="6" name="Объект 5"/>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rot="5400000">
            <a:off x="3575050" y="1960563"/>
            <a:ext cx="5111750" cy="3833812"/>
          </a:xfrm>
        </p:spPr>
      </p:pic>
      <p:sp>
        <p:nvSpPr>
          <p:cNvPr id="4" name="Текст 3"/>
          <p:cNvSpPr>
            <a:spLocks noGrp="1"/>
          </p:cNvSpPr>
          <p:nvPr>
            <p:ph type="body" sz="half" idx="2"/>
          </p:nvPr>
        </p:nvSpPr>
        <p:spPr/>
        <p:txBody>
          <a:bodyPr>
            <a:noAutofit/>
          </a:bodyPr>
          <a:lstStyle/>
          <a:p>
            <a:r>
              <a:rPr lang="ru-RU" sz="1600" b="1" u="sng" dirty="0"/>
              <a:t>Упражнение «Птичья столовая».</a:t>
            </a:r>
            <a:endParaRPr lang="ru-RU" sz="1600" b="1" dirty="0"/>
          </a:p>
          <a:p>
            <a:r>
              <a:rPr lang="ru-RU" sz="1600" b="1" dirty="0"/>
              <a:t>Игровое поле: кормушка на дереве, кусочек сала, привязанное на нитке к ветке.</a:t>
            </a:r>
          </a:p>
          <a:p>
            <a:r>
              <a:rPr lang="ru-RU" sz="1600" b="1" dirty="0"/>
              <a:t>Детали на нитках: Воробей, снегирь, синица.</a:t>
            </a:r>
          </a:p>
          <a:p>
            <a:r>
              <a:rPr lang="ru-RU" sz="1600" b="1" dirty="0"/>
              <a:t>Инструкция логопеда: Голодно и холодно птицам зимой. Хорошо, если заботливые ребята повесят кормушку и </a:t>
            </a:r>
            <a:r>
              <a:rPr lang="ru-RU" sz="1600" b="1" dirty="0" err="1"/>
              <a:t>насыпят</a:t>
            </a:r>
            <a:r>
              <a:rPr lang="ru-RU" sz="1600" b="1" dirty="0"/>
              <a:t> в нее вкусных зернышек. Поклюют птицы, отдохнут и полетят дальше.  Помоги птицам добраться до кормушки: подуй на них. (Глубокий вдох через нос, длительный выдох через рот.)</a:t>
            </a:r>
          </a:p>
          <a:p>
            <a:r>
              <a:rPr lang="ru-RU" sz="1800" b="1" dirty="0" smtClean="0"/>
              <a:t>.</a:t>
            </a:r>
            <a:endParaRPr lang="ru-RU" sz="1800" b="1" dirty="0"/>
          </a:p>
        </p:txBody>
      </p:sp>
    </p:spTree>
    <p:extLst>
      <p:ext uri="{BB962C8B-B14F-4D97-AF65-F5344CB8AC3E}">
        <p14:creationId xmlns:p14="http://schemas.microsoft.com/office/powerpoint/2010/main" val="3746335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88640"/>
            <a:ext cx="8229600" cy="4176464"/>
          </a:xfrm>
        </p:spPr>
        <p:txBody>
          <a:bodyPr>
            <a:noAutofit/>
          </a:bodyPr>
          <a:lstStyle/>
          <a:p>
            <a:r>
              <a:rPr lang="ru-RU" sz="1800" b="1" u="sng" dirty="0"/>
              <a:t>Упражнение «Футбол».</a:t>
            </a:r>
            <a:r>
              <a:rPr lang="ru-RU" sz="1800" b="1" dirty="0"/>
              <a:t/>
            </a:r>
            <a:br>
              <a:rPr lang="ru-RU" sz="1800" b="1" dirty="0"/>
            </a:br>
            <a:r>
              <a:rPr lang="ru-RU" sz="1800" b="1" dirty="0"/>
              <a:t>Из кусочка ваты скатать шарик. Это мяч. Ворота - два кубика или карандаша. Ребенок дует на «мяч», пытаясь «забить гол». Вата должна оказаться между кубиками.</a:t>
            </a:r>
            <a:br>
              <a:rPr lang="ru-RU" sz="1800" b="1" dirty="0"/>
            </a:br>
            <a:r>
              <a:rPr lang="ru-RU" sz="1800" b="1" u="sng" dirty="0"/>
              <a:t> Упражнение «Снегопад».</a:t>
            </a:r>
            <a:r>
              <a:rPr lang="ru-RU" sz="1800" b="1" dirty="0"/>
              <a:t> Сделать снежинки из ваты. Предложите ребенку устроить снегопад. Положите снежинку на ладошку ребенку. Пусть сдует ее.</a:t>
            </a:r>
            <a:br>
              <a:rPr lang="ru-RU" sz="1800" b="1" dirty="0"/>
            </a:br>
            <a:r>
              <a:rPr lang="ru-RU" sz="1800" b="1" dirty="0"/>
              <a:t> Снег, снег кружится, белая вся улица!</a:t>
            </a:r>
            <a:br>
              <a:rPr lang="ru-RU" sz="1800" b="1" dirty="0"/>
            </a:br>
            <a:r>
              <a:rPr lang="ru-RU" sz="1800" b="1" dirty="0"/>
              <a:t>Собрались мы в кружок, завертелись, как снежок.</a:t>
            </a:r>
            <a:br>
              <a:rPr lang="ru-RU" sz="1800" b="1" dirty="0"/>
            </a:br>
            <a:r>
              <a:rPr lang="ru-RU" sz="1800" b="1" u="sng" dirty="0"/>
              <a:t>Упражнение «Бабочка».</a:t>
            </a:r>
            <a:r>
              <a:rPr lang="ru-RU" sz="1800" b="1" dirty="0"/>
              <a:t/>
            </a:r>
            <a:br>
              <a:rPr lang="ru-RU" sz="1800" b="1" dirty="0"/>
            </a:br>
            <a:r>
              <a:rPr lang="ru-RU" sz="1800" b="1" dirty="0"/>
              <a:t>Вырежьте из бумаги несколько бабочек. К каждой бабочке привяжите нитку на уровне лица ребенка. Произнесите вместе с ним русскую народную поговорку:</a:t>
            </a:r>
            <a:br>
              <a:rPr lang="ru-RU" sz="1800" b="1" dirty="0"/>
            </a:br>
            <a:r>
              <a:rPr lang="ru-RU" sz="1800" b="1" dirty="0"/>
              <a:t>Бабочка - коробочка, полети на облачко,</a:t>
            </a:r>
            <a:br>
              <a:rPr lang="ru-RU" sz="1800" b="1" dirty="0"/>
            </a:br>
            <a:r>
              <a:rPr lang="ru-RU" sz="1800" b="1" dirty="0"/>
              <a:t>Там твои детки — на березовой ветке!</a:t>
            </a:r>
            <a:br>
              <a:rPr lang="ru-RU" sz="1800" b="1" dirty="0"/>
            </a:br>
            <a:r>
              <a:rPr lang="ru-RU" sz="1800" b="1" dirty="0"/>
              <a:t>Затем подуть на бабочку длительным плавным выдохом, «чтобы она  полетела».</a:t>
            </a:r>
            <a:br>
              <a:rPr lang="ru-RU" sz="1800" b="1" dirty="0"/>
            </a:br>
            <a:endParaRPr lang="ru-RU" sz="1800" b="1" dirty="0"/>
          </a:p>
        </p:txBody>
      </p:sp>
      <p:sp>
        <p:nvSpPr>
          <p:cNvPr id="3" name="Текст 2"/>
          <p:cNvSpPr>
            <a:spLocks noGrp="1"/>
          </p:cNvSpPr>
          <p:nvPr>
            <p:ph type="body" idx="1"/>
          </p:nvPr>
        </p:nvSpPr>
        <p:spPr>
          <a:xfrm>
            <a:off x="457200" y="1535113"/>
            <a:ext cx="45719" cy="45719"/>
          </a:xfrm>
        </p:spPr>
        <p:txBody>
          <a:bodyPr>
            <a:normAutofit fontScale="25000" lnSpcReduction="20000"/>
          </a:bodyPr>
          <a:lstStyle/>
          <a:p>
            <a:endParaRPr lang="ru-RU" dirty="0"/>
          </a:p>
        </p:txBody>
      </p:sp>
      <p:sp>
        <p:nvSpPr>
          <p:cNvPr id="5" name="Текст 4"/>
          <p:cNvSpPr>
            <a:spLocks noGrp="1"/>
          </p:cNvSpPr>
          <p:nvPr>
            <p:ph type="body" sz="quarter" idx="3"/>
          </p:nvPr>
        </p:nvSpPr>
        <p:spPr>
          <a:xfrm>
            <a:off x="8641081" y="1535113"/>
            <a:ext cx="45719" cy="45719"/>
          </a:xfrm>
        </p:spPr>
        <p:txBody>
          <a:bodyPr>
            <a:normAutofit fontScale="25000" lnSpcReduction="20000"/>
          </a:bodyPr>
          <a:lstStyle/>
          <a:p>
            <a:endParaRPr lang="ru-RU" dirty="0"/>
          </a:p>
        </p:txBody>
      </p:sp>
      <p:pic>
        <p:nvPicPr>
          <p:cNvPr id="2051" name="Picture 3"/>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1539687" y="4437063"/>
            <a:ext cx="1875213"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Grp="1" noChangeAspect="1" noChangeArrowheads="1"/>
          </p:cNvPicPr>
          <p:nvPr>
            <p:ph sz="quarter" idx="4"/>
          </p:nvPr>
        </p:nvPicPr>
        <p:blipFill>
          <a:blip r:embed="rId4" cstate="screen">
            <a:extLst>
              <a:ext uri="{28A0092B-C50C-407E-A947-70E740481C1C}">
                <a14:useLocalDpi xmlns:a14="http://schemas.microsoft.com/office/drawing/2010/main"/>
              </a:ext>
            </a:extLst>
          </a:blip>
          <a:srcRect/>
          <a:stretch>
            <a:fillRect/>
          </a:stretch>
        </p:blipFill>
        <p:spPr bwMode="auto">
          <a:xfrm>
            <a:off x="6156176" y="4437112"/>
            <a:ext cx="2260965"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07904" y="4581128"/>
            <a:ext cx="180020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8251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8003232" cy="779686"/>
          </a:xfrm>
        </p:spPr>
        <p:txBody>
          <a:bodyPr>
            <a:normAutofit fontScale="90000"/>
          </a:bodyPr>
          <a:lstStyle/>
          <a:p>
            <a:r>
              <a:rPr lang="ru-RU" i="1" u="sng" dirty="0" err="1"/>
              <a:t>Дыхательно</a:t>
            </a:r>
            <a:r>
              <a:rPr lang="ru-RU" i="1" u="sng" dirty="0"/>
              <a:t>–голосовые упражнения и игры на материале гласных и согласных звуков.</a:t>
            </a:r>
            <a:r>
              <a:rPr lang="ru-RU" dirty="0"/>
              <a:t/>
            </a:r>
            <a:br>
              <a:rPr lang="ru-RU" dirty="0"/>
            </a:br>
            <a:endParaRPr lang="ru-RU" dirty="0"/>
          </a:p>
        </p:txBody>
      </p:sp>
      <p:sp>
        <p:nvSpPr>
          <p:cNvPr id="4" name="Текст 3"/>
          <p:cNvSpPr>
            <a:spLocks noGrp="1"/>
          </p:cNvSpPr>
          <p:nvPr>
            <p:ph type="body" sz="half" idx="2"/>
          </p:nvPr>
        </p:nvSpPr>
        <p:spPr>
          <a:xfrm>
            <a:off x="457200" y="908720"/>
            <a:ext cx="8075240" cy="1872209"/>
          </a:xfrm>
        </p:spPr>
        <p:txBody>
          <a:bodyPr>
            <a:normAutofit lnSpcReduction="10000"/>
          </a:bodyPr>
          <a:lstStyle/>
          <a:p>
            <a:r>
              <a:rPr lang="ru-RU" u="sng" dirty="0"/>
              <a:t>   </a:t>
            </a:r>
            <a:r>
              <a:rPr lang="ru-RU" b="1" u="sng" dirty="0"/>
              <a:t>Упражнение «Гудок паровоза».</a:t>
            </a:r>
            <a:endParaRPr lang="ru-RU" b="1" dirty="0"/>
          </a:p>
          <a:p>
            <a:r>
              <a:rPr lang="ru-RU" b="1" dirty="0"/>
              <a:t>Через нос </a:t>
            </a:r>
            <a:r>
              <a:rPr lang="ru-RU" b="1" dirty="0" smtClean="0"/>
              <a:t>дети </a:t>
            </a:r>
            <a:r>
              <a:rPr lang="ru-RU" b="1" dirty="0"/>
              <a:t>набирают воздух; задержав дыхание на 1-2    секунды, с шумом выдыхают воздух через губы, сложенные трубочкой, со звуком “у” (выдох удлинен). Упражнение учит дышать в темпе 3-6 раз. Вдох короче, задержка дыхания, выдох длинный.</a:t>
            </a:r>
          </a:p>
          <a:p>
            <a:r>
              <a:rPr lang="ru-RU" b="1" u="sng" dirty="0"/>
              <a:t>Упражнение «Полет самолета».</a:t>
            </a:r>
            <a:endParaRPr lang="ru-RU" b="1" dirty="0"/>
          </a:p>
          <a:p>
            <a:r>
              <a:rPr lang="ru-RU" b="1" dirty="0"/>
              <a:t>Дети-самолеты “летают” произнося звук “У”. При выполнении пилотажа взлет – звук направляется к голове, при посадке – звук направляется к туловищу. Упражнение регулирует кровяное давление ребенка, учит дыханию в заданном темпе по представлению.</a:t>
            </a:r>
          </a:p>
          <a:p>
            <a:endParaRPr lang="ru-RU" dirty="0"/>
          </a:p>
        </p:txBody>
      </p:sp>
      <p:pic>
        <p:nvPicPr>
          <p:cNvPr id="7170" name="Picture 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503440" y="3212976"/>
            <a:ext cx="4082015"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92080" y="2852936"/>
            <a:ext cx="2836848" cy="3641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6358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8219256" cy="1162050"/>
          </a:xfrm>
        </p:spPr>
        <p:txBody>
          <a:bodyPr/>
          <a:lstStyle/>
          <a:p>
            <a:r>
              <a:rPr lang="ru-RU" i="1" u="sng" dirty="0" err="1"/>
              <a:t>Дыхательно</a:t>
            </a:r>
            <a:r>
              <a:rPr lang="ru-RU" i="1" u="sng" dirty="0"/>
              <a:t>–голосовые упражнения и игры на материале слогов.</a:t>
            </a:r>
            <a:r>
              <a:rPr lang="ru-RU" dirty="0"/>
              <a:t/>
            </a:r>
            <a:br>
              <a:rPr lang="ru-RU" dirty="0"/>
            </a:br>
            <a:endParaRPr lang="ru-RU" dirty="0"/>
          </a:p>
        </p:txBody>
      </p:sp>
      <p:sp>
        <p:nvSpPr>
          <p:cNvPr id="4" name="Текст 3"/>
          <p:cNvSpPr>
            <a:spLocks noGrp="1"/>
          </p:cNvSpPr>
          <p:nvPr>
            <p:ph type="body" sz="half" idx="2"/>
          </p:nvPr>
        </p:nvSpPr>
        <p:spPr>
          <a:xfrm>
            <a:off x="457200" y="1435101"/>
            <a:ext cx="8219256" cy="2209924"/>
          </a:xfrm>
        </p:spPr>
        <p:txBody>
          <a:bodyPr/>
          <a:lstStyle/>
          <a:p>
            <a:r>
              <a:rPr lang="ru-RU" sz="1600" b="1" u="sng" dirty="0" smtClean="0"/>
              <a:t>Упражнение </a:t>
            </a:r>
            <a:r>
              <a:rPr lang="ru-RU" sz="1600" b="1" u="sng" dirty="0"/>
              <a:t> «Умный молоток».</a:t>
            </a:r>
            <a:endParaRPr lang="ru-RU" sz="1600" b="1" dirty="0"/>
          </a:p>
          <a:p>
            <a:r>
              <a:rPr lang="ru-RU" sz="1600" b="1" dirty="0"/>
              <a:t>Дети произносят звукоподражание «тук-тук», имитируя забивание гвоздя, в темпе и ритме режима работы</a:t>
            </a:r>
            <a:r>
              <a:rPr lang="ru-RU" sz="1600" b="1" dirty="0" smtClean="0"/>
              <a:t>.</a:t>
            </a:r>
            <a:r>
              <a:rPr lang="ru-RU" sz="1600" dirty="0"/>
              <a:t> </a:t>
            </a:r>
            <a:r>
              <a:rPr lang="ru-RU" sz="1600" dirty="0" smtClean="0"/>
              <a:t>Перед произнесением слогов сделать </a:t>
            </a:r>
            <a:r>
              <a:rPr lang="ru-RU" sz="1600" dirty="0"/>
              <a:t>глубокий вдох носом, </a:t>
            </a:r>
            <a:r>
              <a:rPr lang="ru-RU" sz="1600" dirty="0" smtClean="0"/>
              <a:t>слоги произносить </a:t>
            </a:r>
            <a:r>
              <a:rPr lang="ru-RU" sz="1600" dirty="0"/>
              <a:t>на максимально длинном выдохе.</a:t>
            </a:r>
          </a:p>
          <a:p>
            <a:endParaRPr lang="ru-RU" sz="1600" b="1" dirty="0"/>
          </a:p>
          <a:p>
            <a:endParaRPr lang="ru-RU" dirty="0"/>
          </a:p>
        </p:txBody>
      </p:sp>
      <p:pic>
        <p:nvPicPr>
          <p:cNvPr id="8196" name="Picture 4"/>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3995936" y="2996952"/>
            <a:ext cx="3096344" cy="360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1181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phonoteka.org/uploads/posts/2022-01/thumbs/1643191772_12-phonoteka-org-p-fon-oduvanchiki-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3050"/>
            <a:ext cx="8219256" cy="1162050"/>
          </a:xfrm>
        </p:spPr>
        <p:txBody>
          <a:bodyPr>
            <a:noAutofit/>
          </a:bodyPr>
          <a:lstStyle/>
          <a:p>
            <a:r>
              <a:rPr lang="ru-RU" sz="1600" i="1" u="sng" dirty="0" err="1"/>
              <a:t>Дыхательно</a:t>
            </a:r>
            <a:r>
              <a:rPr lang="ru-RU" sz="1600" i="1" u="sng" dirty="0"/>
              <a:t>–голосовые упражнения и игры на материале слов, предложений и фраз.</a:t>
            </a:r>
            <a:r>
              <a:rPr lang="ru-RU" sz="1600" dirty="0"/>
              <a:t/>
            </a:r>
            <a:br>
              <a:rPr lang="ru-RU" sz="1600" dirty="0"/>
            </a:br>
            <a:endParaRPr lang="ru-RU" sz="1600" dirty="0"/>
          </a:p>
        </p:txBody>
      </p:sp>
      <p:sp>
        <p:nvSpPr>
          <p:cNvPr id="4" name="Текст 3"/>
          <p:cNvSpPr>
            <a:spLocks noGrp="1"/>
          </p:cNvSpPr>
          <p:nvPr>
            <p:ph type="body" sz="half" idx="2"/>
          </p:nvPr>
        </p:nvSpPr>
        <p:spPr>
          <a:xfrm>
            <a:off x="457200" y="1435100"/>
            <a:ext cx="8147248" cy="2713979"/>
          </a:xfrm>
        </p:spPr>
        <p:txBody>
          <a:bodyPr>
            <a:normAutofit fontScale="92500" lnSpcReduction="20000"/>
          </a:bodyPr>
          <a:lstStyle/>
          <a:p>
            <a:r>
              <a:rPr lang="ru-RU" dirty="0"/>
              <a:t> </a:t>
            </a:r>
            <a:r>
              <a:rPr lang="ru-RU" u="sng" dirty="0"/>
              <a:t>Упражнение «Далеко-высоко».</a:t>
            </a:r>
            <a:endParaRPr lang="ru-RU" dirty="0"/>
          </a:p>
          <a:p>
            <a:r>
              <a:rPr lang="ru-RU" dirty="0"/>
              <a:t>Логопед. Куда, птицы, летели?</a:t>
            </a:r>
          </a:p>
          <a:p>
            <a:r>
              <a:rPr lang="ru-RU" dirty="0"/>
              <a:t>Дети. Далеко-о-о-о!</a:t>
            </a:r>
          </a:p>
          <a:p>
            <a:r>
              <a:rPr lang="ru-RU" dirty="0"/>
              <a:t>Логопед. Как, птицы, летите?</a:t>
            </a:r>
          </a:p>
          <a:p>
            <a:r>
              <a:rPr lang="ru-RU" dirty="0"/>
              <a:t>Дети. Высоко-о-о-!</a:t>
            </a:r>
          </a:p>
          <a:p>
            <a:r>
              <a:rPr lang="ru-RU" dirty="0"/>
              <a:t>Перед словами «далеко» и «высоко» сделать глубокий вдох носом, слова произносить на максимально длинном выдохе.</a:t>
            </a:r>
          </a:p>
          <a:p>
            <a:r>
              <a:rPr lang="ru-RU" u="sng" dirty="0"/>
              <a:t> Упражнение «Обратный счет».</a:t>
            </a:r>
            <a:endParaRPr lang="ru-RU" dirty="0"/>
          </a:p>
          <a:p>
            <a:r>
              <a:rPr lang="ru-RU" dirty="0"/>
              <a:t>Сделав полный вдох, посчитать на выдохе. Для самоконтроля ладонь ребенка лежит на грудной клетке, ощущая ее подъем при вдохе:</a:t>
            </a:r>
          </a:p>
          <a:p>
            <a:r>
              <a:rPr lang="ru-RU" dirty="0"/>
              <a:t>- десять, девять;</a:t>
            </a:r>
          </a:p>
          <a:p>
            <a:r>
              <a:rPr lang="ru-RU" dirty="0"/>
              <a:t>- десять, девять, восемь;</a:t>
            </a:r>
          </a:p>
          <a:p>
            <a:r>
              <a:rPr lang="ru-RU" dirty="0"/>
              <a:t>- десять, девять, восемь, семь;</a:t>
            </a:r>
          </a:p>
          <a:p>
            <a:endParaRPr lang="ru-RU" dirty="0"/>
          </a:p>
        </p:txBody>
      </p:sp>
      <p:pic>
        <p:nvPicPr>
          <p:cNvPr id="9219" name="Picture 3"/>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5076056" y="3901853"/>
            <a:ext cx="2088231" cy="2227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71600" y="4293096"/>
            <a:ext cx="2664296" cy="1998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393854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203</Words>
  <Application>Microsoft Office PowerPoint</Application>
  <PresentationFormat>Экран (4:3)</PresentationFormat>
  <Paragraphs>45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 Здоровьесберегающие технологии в дошкольном образовании – это технологии, направленные на решение приоритетной задачи современного дошкольного образования , задачи сохранения, поддержания и обогащения здоровья ребенка в детском саду. </vt:lpstr>
      <vt:lpstr>Польза дыхательной гимнастики</vt:lpstr>
      <vt:lpstr>Игры на развитие речевого дыхания. Игры и упражнения на развитие речевого дыхания без участия голоса. </vt:lpstr>
      <vt:lpstr>Упражнение «Футбол». Из кусочка ваты скатать шарик. Это мяч. Ворота - два кубика или карандаша. Ребенок дует на «мяч», пытаясь «забить гол». Вата должна оказаться между кубиками.  Упражнение «Снегопад». Сделать снежинки из ваты. Предложите ребенку устроить снегопад. Положите снежинку на ладошку ребенку. Пусть сдует ее.  Снег, снег кружится, белая вся улица! Собрались мы в кружок, завертелись, как снежок. Упражнение «Бабочка». Вырежьте из бумаги несколько бабочек. К каждой бабочке привяжите нитку на уровне лица ребенка. Произнесите вместе с ним русскую народную поговорку: Бабочка - коробочка, полети на облачко, Там твои детки — на березовой ветке! Затем подуть на бабочку длительным плавным выдохом, «чтобы она  полетела». </vt:lpstr>
      <vt:lpstr>Дыхательно–голосовые упражнения и игры на материале гласных и согласных звуков. </vt:lpstr>
      <vt:lpstr>Дыхательно–голосовые упражнения и игры на материале слогов. </vt:lpstr>
      <vt:lpstr>Дыхательно–голосовые упражнения и игры на материале слов, предложений и фраз.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Для чего необходима дыхательная  гимнастика</dc:title>
  <dc:creator>Eremina</dc:creator>
  <cp:lastModifiedBy>Eremina</cp:lastModifiedBy>
  <cp:revision>15</cp:revision>
  <dcterms:created xsi:type="dcterms:W3CDTF">2022-11-25T11:37:46Z</dcterms:created>
  <dcterms:modified xsi:type="dcterms:W3CDTF">2022-12-05T07:13:28Z</dcterms:modified>
</cp:coreProperties>
</file>