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7704138" cy="10980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4" d="100"/>
          <a:sy n="64" d="100"/>
        </p:scale>
        <p:origin x="1854" y="-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811" y="1797080"/>
            <a:ext cx="6548517" cy="3822924"/>
          </a:xfrm>
        </p:spPr>
        <p:txBody>
          <a:bodyPr anchor="b"/>
          <a:lstStyle>
            <a:lvl1pPr algn="ctr">
              <a:defRPr sz="505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3017" y="5767430"/>
            <a:ext cx="5778104" cy="2651136"/>
          </a:xfrm>
        </p:spPr>
        <p:txBody>
          <a:bodyPr/>
          <a:lstStyle>
            <a:lvl1pPr marL="0" indent="0" algn="ctr">
              <a:buNone/>
              <a:defRPr sz="2022"/>
            </a:lvl1pPr>
            <a:lvl2pPr marL="385191" indent="0" algn="ctr">
              <a:buNone/>
              <a:defRPr sz="1685"/>
            </a:lvl2pPr>
            <a:lvl3pPr marL="770382" indent="0" algn="ctr">
              <a:buNone/>
              <a:defRPr sz="1517"/>
            </a:lvl3pPr>
            <a:lvl4pPr marL="1155573" indent="0" algn="ctr">
              <a:buNone/>
              <a:defRPr sz="1348"/>
            </a:lvl4pPr>
            <a:lvl5pPr marL="1540764" indent="0" algn="ctr">
              <a:buNone/>
              <a:defRPr sz="1348"/>
            </a:lvl5pPr>
            <a:lvl6pPr marL="1925955" indent="0" algn="ctr">
              <a:buNone/>
              <a:defRPr sz="1348"/>
            </a:lvl6pPr>
            <a:lvl7pPr marL="2311146" indent="0" algn="ctr">
              <a:buNone/>
              <a:defRPr sz="1348"/>
            </a:lvl7pPr>
            <a:lvl8pPr marL="2696337" indent="0" algn="ctr">
              <a:buNone/>
              <a:defRPr sz="1348"/>
            </a:lvl8pPr>
            <a:lvl9pPr marL="3081528" indent="0" algn="ctr">
              <a:buNone/>
              <a:defRPr sz="1348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6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1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3274" y="584623"/>
            <a:ext cx="1661205" cy="930566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9660" y="584623"/>
            <a:ext cx="4887313" cy="930566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80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89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647" y="2737562"/>
            <a:ext cx="6644819" cy="4567681"/>
          </a:xfrm>
        </p:spPr>
        <p:txBody>
          <a:bodyPr anchor="b"/>
          <a:lstStyle>
            <a:lvl1pPr>
              <a:defRPr sz="505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5647" y="7348455"/>
            <a:ext cx="6644819" cy="2402036"/>
          </a:xfrm>
        </p:spPr>
        <p:txBody>
          <a:bodyPr/>
          <a:lstStyle>
            <a:lvl1pPr marL="0" indent="0">
              <a:buNone/>
              <a:defRPr sz="2022">
                <a:solidFill>
                  <a:schemeClr val="tx1"/>
                </a:solidFill>
              </a:defRPr>
            </a:lvl1pPr>
            <a:lvl2pPr marL="385191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2pPr>
            <a:lvl3pPr marL="770382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3pPr>
            <a:lvl4pPr marL="1155573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4pPr>
            <a:lvl5pPr marL="1540764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5pPr>
            <a:lvl6pPr marL="1925955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6pPr>
            <a:lvl7pPr marL="2311146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7pPr>
            <a:lvl8pPr marL="2696337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8pPr>
            <a:lvl9pPr marL="3081528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9659" y="2923113"/>
            <a:ext cx="3274259" cy="696717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0220" y="2923113"/>
            <a:ext cx="3274259" cy="696717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6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63" y="584625"/>
            <a:ext cx="6644819" cy="21224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64" y="2691807"/>
            <a:ext cx="3259211" cy="1319213"/>
          </a:xfrm>
        </p:spPr>
        <p:txBody>
          <a:bodyPr anchor="b"/>
          <a:lstStyle>
            <a:lvl1pPr marL="0" indent="0">
              <a:buNone/>
              <a:defRPr sz="2022" b="1"/>
            </a:lvl1pPr>
            <a:lvl2pPr marL="385191" indent="0">
              <a:buNone/>
              <a:defRPr sz="1685" b="1"/>
            </a:lvl2pPr>
            <a:lvl3pPr marL="770382" indent="0">
              <a:buNone/>
              <a:defRPr sz="1517" b="1"/>
            </a:lvl3pPr>
            <a:lvl4pPr marL="1155573" indent="0">
              <a:buNone/>
              <a:defRPr sz="1348" b="1"/>
            </a:lvl4pPr>
            <a:lvl5pPr marL="1540764" indent="0">
              <a:buNone/>
              <a:defRPr sz="1348" b="1"/>
            </a:lvl5pPr>
            <a:lvl6pPr marL="1925955" indent="0">
              <a:buNone/>
              <a:defRPr sz="1348" b="1"/>
            </a:lvl6pPr>
            <a:lvl7pPr marL="2311146" indent="0">
              <a:buNone/>
              <a:defRPr sz="1348" b="1"/>
            </a:lvl7pPr>
            <a:lvl8pPr marL="2696337" indent="0">
              <a:buNone/>
              <a:defRPr sz="1348" b="1"/>
            </a:lvl8pPr>
            <a:lvl9pPr marL="3081528" indent="0">
              <a:buNone/>
              <a:defRPr sz="134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664" y="4011019"/>
            <a:ext cx="3259211" cy="589960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00220" y="2691807"/>
            <a:ext cx="3275262" cy="1319213"/>
          </a:xfrm>
        </p:spPr>
        <p:txBody>
          <a:bodyPr anchor="b"/>
          <a:lstStyle>
            <a:lvl1pPr marL="0" indent="0">
              <a:buNone/>
              <a:defRPr sz="2022" b="1"/>
            </a:lvl1pPr>
            <a:lvl2pPr marL="385191" indent="0">
              <a:buNone/>
              <a:defRPr sz="1685" b="1"/>
            </a:lvl2pPr>
            <a:lvl3pPr marL="770382" indent="0">
              <a:buNone/>
              <a:defRPr sz="1517" b="1"/>
            </a:lvl3pPr>
            <a:lvl4pPr marL="1155573" indent="0">
              <a:buNone/>
              <a:defRPr sz="1348" b="1"/>
            </a:lvl4pPr>
            <a:lvl5pPr marL="1540764" indent="0">
              <a:buNone/>
              <a:defRPr sz="1348" b="1"/>
            </a:lvl5pPr>
            <a:lvl6pPr marL="1925955" indent="0">
              <a:buNone/>
              <a:defRPr sz="1348" b="1"/>
            </a:lvl6pPr>
            <a:lvl7pPr marL="2311146" indent="0">
              <a:buNone/>
              <a:defRPr sz="1348" b="1"/>
            </a:lvl7pPr>
            <a:lvl8pPr marL="2696337" indent="0">
              <a:buNone/>
              <a:defRPr sz="1348" b="1"/>
            </a:lvl8pPr>
            <a:lvl9pPr marL="3081528" indent="0">
              <a:buNone/>
              <a:defRPr sz="1348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00220" y="4011019"/>
            <a:ext cx="3275262" cy="589960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05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7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036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63" y="732049"/>
            <a:ext cx="2484785" cy="2562172"/>
          </a:xfrm>
        </p:spPr>
        <p:txBody>
          <a:bodyPr anchor="b"/>
          <a:lstStyle>
            <a:lvl1pPr>
              <a:defRPr sz="269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262" y="1581025"/>
            <a:ext cx="3900220" cy="7803441"/>
          </a:xfrm>
        </p:spPr>
        <p:txBody>
          <a:bodyPr/>
          <a:lstStyle>
            <a:lvl1pPr>
              <a:defRPr sz="2696"/>
            </a:lvl1pPr>
            <a:lvl2pPr>
              <a:defRPr sz="2359"/>
            </a:lvl2pPr>
            <a:lvl3pPr>
              <a:defRPr sz="2022"/>
            </a:lvl3pPr>
            <a:lvl4pPr>
              <a:defRPr sz="1685"/>
            </a:lvl4pPr>
            <a:lvl5pPr>
              <a:defRPr sz="1685"/>
            </a:lvl5pPr>
            <a:lvl6pPr>
              <a:defRPr sz="1685"/>
            </a:lvl6pPr>
            <a:lvl7pPr>
              <a:defRPr sz="1685"/>
            </a:lvl7pPr>
            <a:lvl8pPr>
              <a:defRPr sz="1685"/>
            </a:lvl8pPr>
            <a:lvl9pPr>
              <a:defRPr sz="16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663" y="3294221"/>
            <a:ext cx="2484785" cy="6102953"/>
          </a:xfrm>
        </p:spPr>
        <p:txBody>
          <a:bodyPr/>
          <a:lstStyle>
            <a:lvl1pPr marL="0" indent="0">
              <a:buNone/>
              <a:defRPr sz="1348"/>
            </a:lvl1pPr>
            <a:lvl2pPr marL="385191" indent="0">
              <a:buNone/>
              <a:defRPr sz="1180"/>
            </a:lvl2pPr>
            <a:lvl3pPr marL="770382" indent="0">
              <a:buNone/>
              <a:defRPr sz="1011"/>
            </a:lvl3pPr>
            <a:lvl4pPr marL="1155573" indent="0">
              <a:buNone/>
              <a:defRPr sz="843"/>
            </a:lvl4pPr>
            <a:lvl5pPr marL="1540764" indent="0">
              <a:buNone/>
              <a:defRPr sz="843"/>
            </a:lvl5pPr>
            <a:lvl6pPr marL="1925955" indent="0">
              <a:buNone/>
              <a:defRPr sz="843"/>
            </a:lvl6pPr>
            <a:lvl7pPr marL="2311146" indent="0">
              <a:buNone/>
              <a:defRPr sz="843"/>
            </a:lvl7pPr>
            <a:lvl8pPr marL="2696337" indent="0">
              <a:buNone/>
              <a:defRPr sz="843"/>
            </a:lvl8pPr>
            <a:lvl9pPr marL="3081528" indent="0">
              <a:buNone/>
              <a:defRPr sz="84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0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63" y="732049"/>
            <a:ext cx="2484785" cy="2562172"/>
          </a:xfrm>
        </p:spPr>
        <p:txBody>
          <a:bodyPr anchor="b"/>
          <a:lstStyle>
            <a:lvl1pPr>
              <a:defRPr sz="269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75262" y="1581025"/>
            <a:ext cx="3900220" cy="7803441"/>
          </a:xfrm>
        </p:spPr>
        <p:txBody>
          <a:bodyPr anchor="t"/>
          <a:lstStyle>
            <a:lvl1pPr marL="0" indent="0">
              <a:buNone/>
              <a:defRPr sz="2696"/>
            </a:lvl1pPr>
            <a:lvl2pPr marL="385191" indent="0">
              <a:buNone/>
              <a:defRPr sz="2359"/>
            </a:lvl2pPr>
            <a:lvl3pPr marL="770382" indent="0">
              <a:buNone/>
              <a:defRPr sz="2022"/>
            </a:lvl3pPr>
            <a:lvl4pPr marL="1155573" indent="0">
              <a:buNone/>
              <a:defRPr sz="1685"/>
            </a:lvl4pPr>
            <a:lvl5pPr marL="1540764" indent="0">
              <a:buNone/>
              <a:defRPr sz="1685"/>
            </a:lvl5pPr>
            <a:lvl6pPr marL="1925955" indent="0">
              <a:buNone/>
              <a:defRPr sz="1685"/>
            </a:lvl6pPr>
            <a:lvl7pPr marL="2311146" indent="0">
              <a:buNone/>
              <a:defRPr sz="1685"/>
            </a:lvl7pPr>
            <a:lvl8pPr marL="2696337" indent="0">
              <a:buNone/>
              <a:defRPr sz="1685"/>
            </a:lvl8pPr>
            <a:lvl9pPr marL="3081528" indent="0">
              <a:buNone/>
              <a:defRPr sz="168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663" y="3294221"/>
            <a:ext cx="2484785" cy="6102953"/>
          </a:xfrm>
        </p:spPr>
        <p:txBody>
          <a:bodyPr/>
          <a:lstStyle>
            <a:lvl1pPr marL="0" indent="0">
              <a:buNone/>
              <a:defRPr sz="1348"/>
            </a:lvl1pPr>
            <a:lvl2pPr marL="385191" indent="0">
              <a:buNone/>
              <a:defRPr sz="1180"/>
            </a:lvl2pPr>
            <a:lvl3pPr marL="770382" indent="0">
              <a:buNone/>
              <a:defRPr sz="1011"/>
            </a:lvl3pPr>
            <a:lvl4pPr marL="1155573" indent="0">
              <a:buNone/>
              <a:defRPr sz="843"/>
            </a:lvl4pPr>
            <a:lvl5pPr marL="1540764" indent="0">
              <a:buNone/>
              <a:defRPr sz="843"/>
            </a:lvl5pPr>
            <a:lvl6pPr marL="1925955" indent="0">
              <a:buNone/>
              <a:defRPr sz="843"/>
            </a:lvl6pPr>
            <a:lvl7pPr marL="2311146" indent="0">
              <a:buNone/>
              <a:defRPr sz="843"/>
            </a:lvl7pPr>
            <a:lvl8pPr marL="2696337" indent="0">
              <a:buNone/>
              <a:defRPr sz="843"/>
            </a:lvl8pPr>
            <a:lvl9pPr marL="3081528" indent="0">
              <a:buNone/>
              <a:defRPr sz="84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6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660" y="584625"/>
            <a:ext cx="6644819" cy="2122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9660" y="2923113"/>
            <a:ext cx="6644819" cy="6967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9660" y="10177520"/>
            <a:ext cx="1733431" cy="584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EEB8D-4ED1-47D9-9A1A-8BDDC3034FA5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1996" y="10177520"/>
            <a:ext cx="2600147" cy="584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41047" y="10177520"/>
            <a:ext cx="1733431" cy="584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8A04B-E45A-445E-A60F-0E9A4DBE7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829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0382" rtl="0" eaLnBrk="1" latinLnBrk="0" hangingPunct="1">
        <a:lnSpc>
          <a:spcPct val="90000"/>
        </a:lnSpc>
        <a:spcBef>
          <a:spcPct val="0"/>
        </a:spcBef>
        <a:buNone/>
        <a:defRPr sz="37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596" indent="-192596" algn="l" defTabSz="770382" rtl="0" eaLnBrk="1" latinLnBrk="0" hangingPunct="1">
        <a:lnSpc>
          <a:spcPct val="90000"/>
        </a:lnSpc>
        <a:spcBef>
          <a:spcPts val="843"/>
        </a:spcBef>
        <a:buFont typeface="Arial" panose="020B0604020202020204" pitchFamily="34" charset="0"/>
        <a:buChar char="•"/>
        <a:defRPr sz="2359" kern="1200">
          <a:solidFill>
            <a:schemeClr val="tx1"/>
          </a:solidFill>
          <a:latin typeface="+mn-lt"/>
          <a:ea typeface="+mn-ea"/>
          <a:cs typeface="+mn-cs"/>
        </a:defRPr>
      </a:lvl1pPr>
      <a:lvl2pPr marL="577787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2022" kern="1200">
          <a:solidFill>
            <a:schemeClr val="tx1"/>
          </a:solidFill>
          <a:latin typeface="+mn-lt"/>
          <a:ea typeface="+mn-ea"/>
          <a:cs typeface="+mn-cs"/>
        </a:defRPr>
      </a:lvl2pPr>
      <a:lvl3pPr marL="962978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685" kern="1200">
          <a:solidFill>
            <a:schemeClr val="tx1"/>
          </a:solidFill>
          <a:latin typeface="+mn-lt"/>
          <a:ea typeface="+mn-ea"/>
          <a:cs typeface="+mn-cs"/>
        </a:defRPr>
      </a:lvl3pPr>
      <a:lvl4pPr marL="1348169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517" kern="1200">
          <a:solidFill>
            <a:schemeClr val="tx1"/>
          </a:solidFill>
          <a:latin typeface="+mn-lt"/>
          <a:ea typeface="+mn-ea"/>
          <a:cs typeface="+mn-cs"/>
        </a:defRPr>
      </a:lvl4pPr>
      <a:lvl5pPr marL="1733360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517" kern="1200">
          <a:solidFill>
            <a:schemeClr val="tx1"/>
          </a:solidFill>
          <a:latin typeface="+mn-lt"/>
          <a:ea typeface="+mn-ea"/>
          <a:cs typeface="+mn-cs"/>
        </a:defRPr>
      </a:lvl5pPr>
      <a:lvl6pPr marL="2118551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517" kern="1200">
          <a:solidFill>
            <a:schemeClr val="tx1"/>
          </a:solidFill>
          <a:latin typeface="+mn-lt"/>
          <a:ea typeface="+mn-ea"/>
          <a:cs typeface="+mn-cs"/>
        </a:defRPr>
      </a:lvl6pPr>
      <a:lvl7pPr marL="2503742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517" kern="1200">
          <a:solidFill>
            <a:schemeClr val="tx1"/>
          </a:solidFill>
          <a:latin typeface="+mn-lt"/>
          <a:ea typeface="+mn-ea"/>
          <a:cs typeface="+mn-cs"/>
        </a:defRPr>
      </a:lvl7pPr>
      <a:lvl8pPr marL="2888933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517" kern="1200">
          <a:solidFill>
            <a:schemeClr val="tx1"/>
          </a:solidFill>
          <a:latin typeface="+mn-lt"/>
          <a:ea typeface="+mn-ea"/>
          <a:cs typeface="+mn-cs"/>
        </a:defRPr>
      </a:lvl8pPr>
      <a:lvl9pPr marL="3274124" indent="-192596" algn="l" defTabSz="770382" rtl="0" eaLnBrk="1" latinLnBrk="0" hangingPunct="1">
        <a:lnSpc>
          <a:spcPct val="90000"/>
        </a:lnSpc>
        <a:spcBef>
          <a:spcPts val="421"/>
        </a:spcBef>
        <a:buFont typeface="Arial" panose="020B0604020202020204" pitchFamily="34" charset="0"/>
        <a:buChar char="•"/>
        <a:defRPr sz="15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1pPr>
      <a:lvl2pPr marL="385191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2pPr>
      <a:lvl3pPr marL="770382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3pPr>
      <a:lvl4pPr marL="1155573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4pPr>
      <a:lvl5pPr marL="1540764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5pPr>
      <a:lvl6pPr marL="1925955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6pPr>
      <a:lvl7pPr marL="2311146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7pPr>
      <a:lvl8pPr marL="2696337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8pPr>
      <a:lvl9pPr marL="3081528" algn="l" defTabSz="770382" rtl="0" eaLnBrk="1" latinLnBrk="0" hangingPunct="1">
        <a:defRPr sz="15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59"/>
            <a:ext cx="7704138" cy="10795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69626" y="1633928"/>
            <a:ext cx="6655633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«Роль театрализованных игр в развитии речи детей </a:t>
            </a:r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дошкольного возраста»</a:t>
            </a:r>
            <a:endParaRPr lang="ru-RU" dirty="0" smtClean="0">
              <a:latin typeface="Georgia" panose="02040502050405020303" pitchFamily="18" charset="0"/>
            </a:endParaRPr>
          </a:p>
          <a:p>
            <a:pPr algn="ctr"/>
            <a:r>
              <a:rPr lang="ru-RU" sz="1700" dirty="0" smtClean="0">
                <a:latin typeface="Georgia" panose="02040502050405020303" pitchFamily="18" charset="0"/>
              </a:rPr>
              <a:t>Речь </a:t>
            </a:r>
            <a:r>
              <a:rPr lang="ru-RU" sz="1700" dirty="0">
                <a:latin typeface="Georgia" panose="02040502050405020303" pitchFamily="18" charset="0"/>
              </a:rPr>
              <a:t>- великий дар природы, благодаря которому люди получают </a:t>
            </a:r>
            <a:r>
              <a:rPr lang="ru-RU" sz="1700" dirty="0" smtClean="0">
                <a:latin typeface="Georgia" panose="02040502050405020303" pitchFamily="18" charset="0"/>
              </a:rPr>
              <a:t>широкие возможности </a:t>
            </a:r>
            <a:r>
              <a:rPr lang="ru-RU" sz="1700" dirty="0">
                <a:latin typeface="Georgia" panose="02040502050405020303" pitchFamily="18" charset="0"/>
              </a:rPr>
              <a:t>общения друг с другом. </a:t>
            </a:r>
            <a:endParaRPr lang="ru-RU" sz="1700" dirty="0" smtClean="0">
              <a:latin typeface="Georgia" panose="02040502050405020303" pitchFamily="18" charset="0"/>
            </a:endParaRPr>
          </a:p>
          <a:p>
            <a:r>
              <a:rPr lang="ru-RU" sz="1700" dirty="0" smtClean="0">
                <a:latin typeface="Georgia" panose="02040502050405020303" pitchFamily="18" charset="0"/>
              </a:rPr>
              <a:t>Речь </a:t>
            </a:r>
            <a:r>
              <a:rPr lang="ru-RU" sz="1700" dirty="0">
                <a:latin typeface="Georgia" panose="02040502050405020303" pitchFamily="18" charset="0"/>
              </a:rPr>
              <a:t>объединяет людей в </a:t>
            </a:r>
            <a:r>
              <a:rPr lang="ru-RU" sz="1700" dirty="0" smtClean="0">
                <a:latin typeface="Georgia" panose="02040502050405020303" pitchFamily="18" charset="0"/>
              </a:rPr>
              <a:t>их деятельности</a:t>
            </a:r>
            <a:r>
              <a:rPr lang="ru-RU" sz="1700" dirty="0">
                <a:latin typeface="Georgia" panose="02040502050405020303" pitchFamily="18" charset="0"/>
              </a:rPr>
              <a:t>, помогает понять, формирует взгляды и убеждения. </a:t>
            </a:r>
            <a:r>
              <a:rPr lang="ru-RU" sz="1700" dirty="0" smtClean="0">
                <a:latin typeface="Georgia" panose="02040502050405020303" pitchFamily="18" charset="0"/>
              </a:rPr>
              <a:t>Речь оказывает </a:t>
            </a:r>
            <a:r>
              <a:rPr lang="ru-RU" sz="1700" dirty="0">
                <a:latin typeface="Georgia" panose="02040502050405020303" pitchFamily="18" charset="0"/>
              </a:rPr>
              <a:t>человеку огромную услугу в познании мира.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Однако на появление и становление речи природа отводит человеку </a:t>
            </a:r>
            <a:r>
              <a:rPr lang="ru-RU" sz="1700" dirty="0" smtClean="0">
                <a:latin typeface="Georgia" panose="02040502050405020303" pitchFamily="18" charset="0"/>
              </a:rPr>
              <a:t>очень мало </a:t>
            </a:r>
            <a:r>
              <a:rPr lang="ru-RU" sz="1700" dirty="0">
                <a:latin typeface="Georgia" panose="02040502050405020303" pitchFamily="18" charset="0"/>
              </a:rPr>
              <a:t>времени – ранний и дошкольный возраст. Именно в этот </a:t>
            </a:r>
            <a:r>
              <a:rPr lang="ru-RU" sz="1700" dirty="0" smtClean="0">
                <a:latin typeface="Georgia" panose="02040502050405020303" pitchFamily="18" charset="0"/>
              </a:rPr>
              <a:t>период создаются </a:t>
            </a:r>
            <a:r>
              <a:rPr lang="ru-RU" sz="1700" dirty="0">
                <a:latin typeface="Georgia" panose="02040502050405020303" pitchFamily="18" charset="0"/>
              </a:rPr>
              <a:t>благоприятные условия для развития устной речи, </a:t>
            </a:r>
            <a:r>
              <a:rPr lang="ru-RU" sz="1700" dirty="0" smtClean="0">
                <a:latin typeface="Georgia" panose="02040502050405020303" pitchFamily="18" charset="0"/>
              </a:rPr>
              <a:t>закладывается фундамент </a:t>
            </a:r>
            <a:r>
              <a:rPr lang="ru-RU" sz="1700" dirty="0">
                <a:latin typeface="Georgia" panose="02040502050405020303" pitchFamily="18" charset="0"/>
              </a:rPr>
              <a:t>для письменных форм речи (чтения и письма) и последующего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речевого и языкового развития ребёнка.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Любое нарушение, в ходе развития речи ребёнка отражается на </a:t>
            </a:r>
            <a:r>
              <a:rPr lang="ru-RU" sz="1700" dirty="0" smtClean="0">
                <a:latin typeface="Georgia" panose="02040502050405020303" pitchFamily="18" charset="0"/>
              </a:rPr>
              <a:t>его деятельности </a:t>
            </a:r>
            <a:r>
              <a:rPr lang="ru-RU" sz="1700" dirty="0">
                <a:latin typeface="Georgia" panose="02040502050405020303" pitchFamily="18" charset="0"/>
              </a:rPr>
              <a:t>и поведении. Плохо говорящие дети, начиная осознавать </a:t>
            </a:r>
            <a:r>
              <a:rPr lang="ru-RU" sz="1700" dirty="0" smtClean="0">
                <a:latin typeface="Georgia" panose="02040502050405020303" pitchFamily="18" charset="0"/>
              </a:rPr>
              <a:t>свой недостаток</a:t>
            </a:r>
            <a:r>
              <a:rPr lang="ru-RU" sz="1700" dirty="0">
                <a:latin typeface="Georgia" panose="02040502050405020303" pitchFamily="18" charset="0"/>
              </a:rPr>
              <a:t>, становятся молчаливыми, застенчивыми, нерешительным.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В современном мире уровень речевого развития детей-дошкольников </a:t>
            </a:r>
            <a:r>
              <a:rPr lang="ru-RU" sz="1700" dirty="0" smtClean="0">
                <a:latin typeface="Georgia" panose="02040502050405020303" pitchFamily="18" charset="0"/>
              </a:rPr>
              <a:t>можно охарактеризовать </a:t>
            </a:r>
            <a:r>
              <a:rPr lang="ru-RU" sz="1700" dirty="0">
                <a:latin typeface="Georgia" panose="02040502050405020303" pitchFamily="18" charset="0"/>
              </a:rPr>
              <a:t>как неудовлетворительный и проблема развития речи день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ото дня становится всё более актуальной.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Сейчас, когда детям всё меньше времени отводят на чтение </a:t>
            </a:r>
            <a:r>
              <a:rPr lang="ru-RU" sz="1700" dirty="0" smtClean="0">
                <a:latin typeface="Georgia" panose="02040502050405020303" pitchFamily="18" charset="0"/>
              </a:rPr>
              <a:t>художественной  литературы </a:t>
            </a:r>
            <a:r>
              <a:rPr lang="ru-RU" sz="1700" dirty="0">
                <a:latin typeface="Georgia" panose="02040502050405020303" pitchFamily="18" charset="0"/>
              </a:rPr>
              <a:t>и дошкольники больше проводят время за экранами </a:t>
            </a:r>
            <a:r>
              <a:rPr lang="ru-RU" sz="1700" dirty="0" smtClean="0">
                <a:latin typeface="Georgia" panose="02040502050405020303" pitchFamily="18" charset="0"/>
              </a:rPr>
              <a:t>телевизоров и </a:t>
            </a:r>
            <a:r>
              <a:rPr lang="ru-RU" sz="1700" dirty="0">
                <a:latin typeface="Georgia" panose="02040502050405020303" pitchFamily="18" charset="0"/>
              </a:rPr>
              <a:t>компьютерами, они лишаются возможности услышать </a:t>
            </a:r>
            <a:r>
              <a:rPr lang="ru-RU" sz="1700" dirty="0" smtClean="0">
                <a:latin typeface="Georgia" panose="02040502050405020303" pitchFamily="18" charset="0"/>
              </a:rPr>
              <a:t>правильную, красивую </a:t>
            </a:r>
            <a:r>
              <a:rPr lang="ru-RU" sz="1700" dirty="0">
                <a:latin typeface="Georgia" panose="02040502050405020303" pitchFamily="18" charset="0"/>
              </a:rPr>
              <a:t>русскую речь. </a:t>
            </a:r>
          </a:p>
        </p:txBody>
      </p:sp>
    </p:spTree>
    <p:extLst>
      <p:ext uri="{BB962C8B-B14F-4D97-AF65-F5344CB8AC3E}">
        <p14:creationId xmlns:p14="http://schemas.microsoft.com/office/powerpoint/2010/main" val="402344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59"/>
            <a:ext cx="7704138" cy="10795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4597" y="1738859"/>
            <a:ext cx="6640642" cy="898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Georgia" panose="02040502050405020303" pitchFamily="18" charset="0"/>
              </a:rPr>
              <a:t>А ведь именно речь, во всём её многообразии,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является необходимым компонентом общения, в процессе которого она, собственно, и формируется. </a:t>
            </a:r>
          </a:p>
          <a:p>
            <a:r>
              <a:rPr lang="ru-RU" sz="1700" dirty="0" smtClean="0">
                <a:latin typeface="Georgia" panose="02040502050405020303" pitchFamily="18" charset="0"/>
              </a:rPr>
              <a:t>Важнейшей </a:t>
            </a:r>
            <a:r>
              <a:rPr lang="ru-RU" sz="1700" dirty="0">
                <a:latin typeface="Georgia" panose="02040502050405020303" pitchFamily="18" charset="0"/>
              </a:rPr>
              <a:t>предпосылкой </a:t>
            </a:r>
            <a:r>
              <a:rPr lang="ru-RU" sz="1700" dirty="0" smtClean="0">
                <a:latin typeface="Georgia" panose="02040502050405020303" pitchFamily="18" charset="0"/>
              </a:rPr>
              <a:t>совершенствования речевой </a:t>
            </a:r>
            <a:r>
              <a:rPr lang="ru-RU" sz="1700" dirty="0">
                <a:latin typeface="Georgia" panose="02040502050405020303" pitchFamily="18" charset="0"/>
              </a:rPr>
              <a:t>деятельности дошкольников является создание эмоционально </a:t>
            </a:r>
            <a:r>
              <a:rPr lang="ru-RU" sz="1700" dirty="0" smtClean="0">
                <a:latin typeface="Georgia" panose="02040502050405020303" pitchFamily="18" charset="0"/>
              </a:rPr>
              <a:t>-благоприятной </a:t>
            </a:r>
            <a:r>
              <a:rPr lang="ru-RU" sz="1700" dirty="0">
                <a:latin typeface="Georgia" panose="02040502050405020303" pitchFamily="18" charset="0"/>
              </a:rPr>
              <a:t>ситуации, которая будет способствовать </a:t>
            </a:r>
            <a:r>
              <a:rPr lang="ru-RU" sz="1700" dirty="0" smtClean="0">
                <a:latin typeface="Georgia" panose="02040502050405020303" pitchFamily="18" charset="0"/>
              </a:rPr>
              <a:t>возникновению желания </a:t>
            </a:r>
            <a:r>
              <a:rPr lang="ru-RU" sz="1700" dirty="0">
                <a:latin typeface="Georgia" panose="02040502050405020303" pitchFamily="18" charset="0"/>
              </a:rPr>
              <a:t>активно участвовать в речевом общении. Театрализованная </a:t>
            </a:r>
            <a:r>
              <a:rPr lang="ru-RU" sz="1700" dirty="0" smtClean="0">
                <a:latin typeface="Georgia" panose="02040502050405020303" pitchFamily="18" charset="0"/>
              </a:rPr>
              <a:t>игра, один </a:t>
            </a:r>
            <a:r>
              <a:rPr lang="ru-RU" sz="1700" dirty="0">
                <a:latin typeface="Georgia" panose="02040502050405020303" pitchFamily="18" charset="0"/>
              </a:rPr>
              <a:t>из факторов, помогающий создать такие ситуации, в которых </a:t>
            </a:r>
            <a:r>
              <a:rPr lang="ru-RU" sz="1700" dirty="0" smtClean="0">
                <a:latin typeface="Georgia" panose="02040502050405020303" pitchFamily="18" charset="0"/>
              </a:rPr>
              <a:t>даже самые </a:t>
            </a:r>
            <a:r>
              <a:rPr lang="ru-RU" sz="1700" dirty="0">
                <a:latin typeface="Georgia" panose="02040502050405020303" pitchFamily="18" charset="0"/>
              </a:rPr>
              <a:t>необщительные и скованные дети вступают в речевое общение </a:t>
            </a:r>
            <a:r>
              <a:rPr lang="ru-RU" sz="1700" dirty="0" smtClean="0">
                <a:latin typeface="Georgia" panose="02040502050405020303" pitchFamily="18" charset="0"/>
              </a:rPr>
              <a:t>и раскрываются</a:t>
            </a:r>
            <a:r>
              <a:rPr lang="ru-RU" sz="1700" dirty="0">
                <a:latin typeface="Georgia" panose="02040502050405020303" pitchFamily="18" charset="0"/>
              </a:rPr>
              <a:t>. </a:t>
            </a:r>
            <a:r>
              <a:rPr lang="ru-RU" sz="1700" dirty="0" smtClean="0">
                <a:latin typeface="Georgia" panose="02040502050405020303" pitchFamily="18" charset="0"/>
              </a:rPr>
              <a:t>В театрализованной </a:t>
            </a:r>
            <a:r>
              <a:rPr lang="ru-RU" sz="1700" dirty="0">
                <a:latin typeface="Georgia" panose="02040502050405020303" pitchFamily="18" charset="0"/>
              </a:rPr>
              <a:t>игре осуществляется эмоциональное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развитие: дети знакомятся с чувствами, настроениями героев, </a:t>
            </a:r>
            <a:r>
              <a:rPr lang="ru-RU" sz="1700" dirty="0" smtClean="0">
                <a:latin typeface="Georgia" panose="02040502050405020303" pitchFamily="18" charset="0"/>
              </a:rPr>
              <a:t>осваивают способы </a:t>
            </a:r>
            <a:r>
              <a:rPr lang="ru-RU" sz="1700" dirty="0">
                <a:latin typeface="Georgia" panose="02040502050405020303" pitchFamily="18" charset="0"/>
              </a:rPr>
              <a:t>их внешнего выражения, осознают причины того или </a:t>
            </a:r>
            <a:r>
              <a:rPr lang="ru-RU" sz="1700" dirty="0" smtClean="0">
                <a:latin typeface="Georgia" panose="02040502050405020303" pitchFamily="18" charset="0"/>
              </a:rPr>
              <a:t>иного поступка</a:t>
            </a:r>
            <a:r>
              <a:rPr lang="ru-RU" sz="1700" dirty="0">
                <a:latin typeface="Georgia" panose="02040502050405020303" pitchFamily="18" charset="0"/>
              </a:rPr>
              <a:t>. Театрализованная игра </a:t>
            </a:r>
            <a:r>
              <a:rPr lang="ru-RU" sz="1700" dirty="0" smtClean="0">
                <a:latin typeface="Georgia" panose="02040502050405020303" pitchFamily="18" charset="0"/>
              </a:rPr>
              <a:t>является средством самовыражения и самореализации </a:t>
            </a:r>
            <a:r>
              <a:rPr lang="ru-RU" sz="1700" dirty="0">
                <a:latin typeface="Georgia" panose="02040502050405020303" pitchFamily="18" charset="0"/>
              </a:rPr>
              <a:t>ребенка</a:t>
            </a:r>
            <a:r>
              <a:rPr lang="ru-RU" sz="1700" dirty="0" smtClean="0">
                <a:latin typeface="Georgia" panose="02040502050405020303" pitchFamily="18" charset="0"/>
              </a:rPr>
              <a:t>.</a:t>
            </a:r>
            <a:r>
              <a:rPr lang="ru-RU" sz="1700" dirty="0">
                <a:latin typeface="Georgia" panose="02040502050405020303" pitchFamily="18" charset="0"/>
              </a:rPr>
              <a:t> Среди творческих игр особенной любовью детей пользуются игры в “театр</a:t>
            </a:r>
            <a:r>
              <a:rPr lang="ru-RU" sz="1700" dirty="0" smtClean="0">
                <a:latin typeface="Georgia" panose="02040502050405020303" pitchFamily="18" charset="0"/>
              </a:rPr>
              <a:t>”, драматизации</a:t>
            </a:r>
            <a:r>
              <a:rPr lang="ru-RU" sz="1700" dirty="0">
                <a:latin typeface="Georgia" panose="02040502050405020303" pitchFamily="18" charset="0"/>
              </a:rPr>
              <a:t>, сюжетами которых служат хорошо известные </a:t>
            </a:r>
            <a:r>
              <a:rPr lang="ru-RU" sz="1700" dirty="0" smtClean="0">
                <a:latin typeface="Georgia" panose="02040502050405020303" pitchFamily="18" charset="0"/>
              </a:rPr>
              <a:t>сказки, рассказы</a:t>
            </a:r>
            <a:r>
              <a:rPr lang="ru-RU" sz="1700" dirty="0">
                <a:latin typeface="Georgia" panose="02040502050405020303" pitchFamily="18" charset="0"/>
              </a:rPr>
              <a:t>, театральные представления.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Участвуя в театрализованных играх, дети знакомятся </a:t>
            </a:r>
            <a:r>
              <a:rPr lang="ru-RU" sz="1700" dirty="0" smtClean="0">
                <a:latin typeface="Georgia" panose="02040502050405020303" pitchFamily="18" charset="0"/>
              </a:rPr>
              <a:t>с окружающим миром через </a:t>
            </a:r>
            <a:r>
              <a:rPr lang="ru-RU" sz="1700" dirty="0">
                <a:latin typeface="Georgia" panose="02040502050405020303" pitchFamily="18" charset="0"/>
              </a:rPr>
              <a:t>образы, краски, звуки. Театрально-игровая деятельность обогащает </a:t>
            </a:r>
            <a:r>
              <a:rPr lang="ru-RU" sz="1700" dirty="0" smtClean="0">
                <a:latin typeface="Georgia" panose="02040502050405020303" pitchFamily="18" charset="0"/>
              </a:rPr>
              <a:t>их новыми </a:t>
            </a:r>
            <a:r>
              <a:rPr lang="ru-RU" sz="1700" dirty="0">
                <a:latin typeface="Georgia" panose="02040502050405020303" pitchFamily="18" charset="0"/>
              </a:rPr>
              <a:t>впечатлениями, знаниями, умениями, развивает интерес </a:t>
            </a:r>
            <a:r>
              <a:rPr lang="ru-RU" sz="1700" dirty="0" smtClean="0">
                <a:latin typeface="Georgia" panose="02040502050405020303" pitchFamily="18" charset="0"/>
              </a:rPr>
              <a:t>к литературе</a:t>
            </a:r>
            <a:r>
              <a:rPr lang="ru-RU" sz="1700" dirty="0">
                <a:latin typeface="Georgia" panose="02040502050405020303" pitchFamily="18" charset="0"/>
              </a:rPr>
              <a:t>, активизирует словарь, способствует </a:t>
            </a:r>
            <a:r>
              <a:rPr lang="ru-RU" sz="1700" dirty="0" smtClean="0">
                <a:latin typeface="Georgia" panose="02040502050405020303" pitchFamily="18" charset="0"/>
              </a:rPr>
              <a:t>нравственно-этическому воспитанию </a:t>
            </a:r>
            <a:r>
              <a:rPr lang="ru-RU" sz="1700" dirty="0">
                <a:latin typeface="Georgia" panose="02040502050405020303" pitchFamily="18" charset="0"/>
              </a:rPr>
              <a:t>каждого ребенка.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Участвуя в театрализованных играх, дети отвечают на вопросы разных </a:t>
            </a:r>
            <a:r>
              <a:rPr lang="ru-RU" sz="1700" dirty="0" smtClean="0">
                <a:latin typeface="Georgia" panose="02040502050405020303" pitchFamily="18" charset="0"/>
              </a:rPr>
              <a:t>персонажей, выполняют </a:t>
            </a:r>
            <a:r>
              <a:rPr lang="ru-RU" sz="1700" dirty="0">
                <a:latin typeface="Georgia" panose="02040502050405020303" pitchFamily="18" charset="0"/>
              </a:rPr>
              <a:t>их просьбы, дают советы, входят в образ, перевоплощаются в </a:t>
            </a:r>
            <a:r>
              <a:rPr lang="ru-RU" sz="1700" dirty="0" smtClean="0">
                <a:latin typeface="Georgia" panose="02040502050405020303" pitchFamily="18" charset="0"/>
              </a:rPr>
              <a:t>него, живут </a:t>
            </a:r>
            <a:r>
              <a:rPr lang="ru-RU" sz="1700" dirty="0">
                <a:latin typeface="Georgia" panose="02040502050405020303" pitchFamily="18" charset="0"/>
              </a:rPr>
              <a:t>его жизнью. В процессе работы над выразительностью реплик </a:t>
            </a:r>
            <a:r>
              <a:rPr lang="ru-RU" sz="1700" dirty="0" smtClean="0">
                <a:latin typeface="Georgia" panose="02040502050405020303" pitchFamily="18" charset="0"/>
              </a:rPr>
              <a:t>персонажей, собственных </a:t>
            </a:r>
            <a:r>
              <a:rPr lang="ru-RU" sz="1700" dirty="0">
                <a:latin typeface="Georgia" panose="02040502050405020303" pitchFamily="18" charset="0"/>
              </a:rPr>
              <a:t>высказываний незаметно активизируется словарь ребенка, </a:t>
            </a:r>
            <a:r>
              <a:rPr lang="ru-RU" sz="1700" dirty="0" smtClean="0">
                <a:latin typeface="Georgia" panose="02040502050405020303" pitchFamily="18" charset="0"/>
              </a:rPr>
              <a:t>звуковая сторона речи.</a:t>
            </a:r>
            <a:r>
              <a:rPr lang="ru-RU" sz="1700" dirty="0">
                <a:latin typeface="Georgia" panose="02040502050405020303" pitchFamily="18" charset="0"/>
              </a:rPr>
              <a:t> </a:t>
            </a:r>
            <a:endParaRPr lang="ru-RU" sz="1700" dirty="0" smtClean="0">
              <a:latin typeface="Georgia" panose="02040502050405020303" pitchFamily="18" charset="0"/>
            </a:endParaRPr>
          </a:p>
          <a:p>
            <a:endParaRPr lang="ru-RU" sz="1700" dirty="0" smtClean="0">
              <a:latin typeface="Georgia" panose="02040502050405020303" pitchFamily="18" charset="0"/>
            </a:endParaRPr>
          </a:p>
          <a:p>
            <a:endParaRPr lang="ru-RU" sz="17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258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59"/>
            <a:ext cx="7704138" cy="10795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4577" y="1708879"/>
            <a:ext cx="6460762" cy="8448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Georgia" panose="02040502050405020303" pitchFamily="18" charset="0"/>
              </a:rPr>
              <a:t>В процессе работы над выразительностью реплик персонажей, собственных высказываний незаметно активизируется словарь ребенка, звуковая сторона речи. </a:t>
            </a:r>
          </a:p>
          <a:p>
            <a:r>
              <a:rPr lang="ru-RU" sz="1700" dirty="0" smtClean="0">
                <a:latin typeface="Georgia" panose="02040502050405020303" pitchFamily="18" charset="0"/>
              </a:rPr>
              <a:t>Новая </a:t>
            </a:r>
            <a:r>
              <a:rPr lang="ru-RU" sz="1700" dirty="0">
                <a:latin typeface="Georgia" panose="02040502050405020303" pitchFamily="18" charset="0"/>
              </a:rPr>
              <a:t>роль, особенно диалог персонажей, ставит ребенка перед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необходимостью четко, понятно изъясняться. У него улучшается диалогическая речь, ее грамматический строй, ребенок начинает активно пользоваться словарем, который, в свою очередь, тоже пополняется. </a:t>
            </a:r>
          </a:p>
          <a:p>
            <a:r>
              <a:rPr lang="ru-RU" sz="1700" dirty="0" smtClean="0">
                <a:latin typeface="Georgia" panose="02040502050405020303" pitchFamily="18" charset="0"/>
              </a:rPr>
              <a:t>Увиденное </a:t>
            </a:r>
            <a:r>
              <a:rPr lang="ru-RU" sz="1700" dirty="0">
                <a:latin typeface="Georgia" panose="02040502050405020303" pitchFamily="18" charset="0"/>
              </a:rPr>
              <a:t>и пережитое в самодеятельных театральных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представлениях расширяет кругозор детей, вызывает потребность рассказывать </a:t>
            </a:r>
            <a:r>
              <a:rPr lang="ru-RU" sz="1700" dirty="0" smtClean="0">
                <a:latin typeface="Georgia" panose="02040502050405020303" pitchFamily="18" charset="0"/>
              </a:rPr>
              <a:t>о спектакле </a:t>
            </a:r>
            <a:r>
              <a:rPr lang="ru-RU" sz="1700" dirty="0">
                <a:latin typeface="Georgia" panose="02040502050405020303" pitchFamily="18" charset="0"/>
              </a:rPr>
              <a:t>своим друзьям и родителям. Все это, несомненно, способствует </a:t>
            </a:r>
            <a:r>
              <a:rPr lang="ru-RU" sz="1700" dirty="0" smtClean="0">
                <a:latin typeface="Georgia" panose="02040502050405020303" pitchFamily="18" charset="0"/>
              </a:rPr>
              <a:t>развитию речи</a:t>
            </a:r>
            <a:r>
              <a:rPr lang="ru-RU" sz="1700" dirty="0">
                <a:latin typeface="Georgia" panose="02040502050405020303" pitchFamily="18" charset="0"/>
              </a:rPr>
              <a:t>, умению вести диалог и передавать свои впечатления в монологической форме.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Известный всем нам писатель </a:t>
            </a:r>
            <a:r>
              <a:rPr lang="ru-RU" sz="1700" dirty="0" err="1">
                <a:latin typeface="Georgia" panose="02040502050405020303" pitchFamily="18" charset="0"/>
              </a:rPr>
              <a:t>Джанни</a:t>
            </a:r>
            <a:r>
              <a:rPr lang="ru-RU" sz="1700" dirty="0">
                <a:latin typeface="Georgia" panose="02040502050405020303" pitchFamily="18" charset="0"/>
              </a:rPr>
              <a:t> </a:t>
            </a:r>
            <a:r>
              <a:rPr lang="ru-RU" sz="1700" dirty="0" err="1">
                <a:latin typeface="Georgia" panose="02040502050405020303" pitchFamily="18" charset="0"/>
              </a:rPr>
              <a:t>Родари</a:t>
            </a:r>
            <a:r>
              <a:rPr lang="ru-RU" sz="1700" dirty="0">
                <a:latin typeface="Georgia" panose="02040502050405020303" pitchFamily="18" charset="0"/>
              </a:rPr>
              <a:t> утверждал, что «именно </a:t>
            </a:r>
            <a:r>
              <a:rPr lang="ru-RU" sz="1700" dirty="0" smtClean="0">
                <a:latin typeface="Georgia" panose="02040502050405020303" pitchFamily="18" charset="0"/>
              </a:rPr>
              <a:t>в игре </a:t>
            </a:r>
            <a:r>
              <a:rPr lang="ru-RU" sz="1700" dirty="0">
                <a:latin typeface="Georgia" panose="02040502050405020303" pitchFamily="18" charset="0"/>
              </a:rPr>
              <a:t>ребёнок свободно владеет речью, говорит то, что думает, а не то, </a:t>
            </a:r>
            <a:r>
              <a:rPr lang="ru-RU" sz="1700" dirty="0" smtClean="0">
                <a:latin typeface="Georgia" panose="02040502050405020303" pitchFamily="18" charset="0"/>
              </a:rPr>
              <a:t>что надо</a:t>
            </a:r>
            <a:r>
              <a:rPr lang="ru-RU" sz="1700" dirty="0">
                <a:latin typeface="Georgia" panose="02040502050405020303" pitchFamily="18" charset="0"/>
              </a:rPr>
              <a:t>. Не поучать и обучать, а играть с ним, фантазировать, </a:t>
            </a:r>
            <a:r>
              <a:rPr lang="ru-RU" sz="1700" dirty="0" smtClean="0">
                <a:latin typeface="Georgia" panose="02040502050405020303" pitchFamily="18" charset="0"/>
              </a:rPr>
              <a:t>сочинять, придумывать </a:t>
            </a:r>
            <a:r>
              <a:rPr lang="ru-RU" sz="1700" dirty="0">
                <a:latin typeface="Georgia" panose="02040502050405020303" pitchFamily="18" charset="0"/>
              </a:rPr>
              <a:t>– вот, что необходимо ребёнку».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Развитие речи теснейшим образом связано с формированием мышления </a:t>
            </a:r>
            <a:r>
              <a:rPr lang="ru-RU" sz="1700" dirty="0" smtClean="0">
                <a:latin typeface="Georgia" panose="02040502050405020303" pitchFamily="18" charset="0"/>
              </a:rPr>
              <a:t>и воображения </a:t>
            </a:r>
            <a:r>
              <a:rPr lang="ru-RU" sz="1700" dirty="0">
                <a:latin typeface="Georgia" panose="02040502050405020303" pitchFamily="18" charset="0"/>
              </a:rPr>
              <a:t>ребёнка. Постепенно складывающееся умение </a:t>
            </a:r>
            <a:r>
              <a:rPr lang="ru-RU" sz="1700" dirty="0" smtClean="0">
                <a:latin typeface="Georgia" panose="02040502050405020303" pitchFamily="18" charset="0"/>
              </a:rPr>
              <a:t>составлять простейшие</a:t>
            </a:r>
            <a:r>
              <a:rPr lang="ru-RU" sz="1700" dirty="0">
                <a:latin typeface="Georgia" panose="02040502050405020303" pitchFamily="18" charset="0"/>
              </a:rPr>
              <a:t>, но интересные по смысловой нагрузке и содержанию </a:t>
            </a:r>
            <a:r>
              <a:rPr lang="ru-RU" sz="1700" dirty="0" smtClean="0">
                <a:latin typeface="Georgia" panose="02040502050405020303" pitchFamily="18" charset="0"/>
              </a:rPr>
              <a:t>рассказы, грамматически </a:t>
            </a:r>
            <a:r>
              <a:rPr lang="ru-RU" sz="1700" dirty="0">
                <a:latin typeface="Georgia" panose="02040502050405020303" pitchFamily="18" charset="0"/>
              </a:rPr>
              <a:t>и фонетически правильно строить фразы, </a:t>
            </a:r>
            <a:r>
              <a:rPr lang="ru-RU" sz="1700" dirty="0" smtClean="0">
                <a:latin typeface="Georgia" panose="02040502050405020303" pitchFamily="18" charset="0"/>
              </a:rPr>
              <a:t>способствует овладению </a:t>
            </a:r>
            <a:r>
              <a:rPr lang="ru-RU" sz="1700" dirty="0">
                <a:latin typeface="Georgia" panose="02040502050405020303" pitchFamily="18" charset="0"/>
              </a:rPr>
              <a:t>монологической речью, что имеет первостепенное значение </a:t>
            </a:r>
            <a:r>
              <a:rPr lang="ru-RU" sz="1700" dirty="0" smtClean="0">
                <a:latin typeface="Georgia" panose="02040502050405020303" pitchFamily="18" charset="0"/>
              </a:rPr>
              <a:t>для полноценной </a:t>
            </a:r>
            <a:r>
              <a:rPr lang="ru-RU" sz="1700" dirty="0">
                <a:latin typeface="Georgia" panose="02040502050405020303" pitchFamily="18" charset="0"/>
              </a:rPr>
              <a:t>подготовки ребёнка к школьному обучению.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Таким образом, участвуя в театрализованных играх, дети становятся </a:t>
            </a:r>
            <a:r>
              <a:rPr lang="ru-RU" sz="1700" dirty="0" smtClean="0">
                <a:latin typeface="Georgia" panose="02040502050405020303" pitchFamily="18" charset="0"/>
              </a:rPr>
              <a:t>более раскрепощёнными</a:t>
            </a:r>
            <a:r>
              <a:rPr lang="ru-RU" sz="1700" dirty="0">
                <a:latin typeface="Georgia" panose="02040502050405020303" pitchFamily="18" charset="0"/>
              </a:rPr>
              <a:t>, открытыми, улучшается их речь и взаимопонимание.</a:t>
            </a:r>
            <a:r>
              <a:rPr lang="ru-RU" sz="1600" dirty="0">
                <a:latin typeface="Georgia" panose="02040502050405020303" pitchFamily="18" charset="0"/>
              </a:rPr>
              <a:t/>
            </a:r>
            <a:br>
              <a:rPr lang="ru-RU" sz="1600" dirty="0">
                <a:latin typeface="Georgia" panose="02040502050405020303" pitchFamily="18" charset="0"/>
              </a:rPr>
            </a:br>
            <a:endParaRPr lang="ru-RU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666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59"/>
            <a:ext cx="7704138" cy="107950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9586" y="1558977"/>
            <a:ext cx="6655633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Georgia" panose="02040502050405020303" pitchFamily="18" charset="0"/>
              </a:rPr>
              <a:t> </a:t>
            </a:r>
            <a:r>
              <a:rPr lang="ru-RU" sz="1700" dirty="0" smtClean="0">
                <a:latin typeface="Georgia" panose="02040502050405020303" pitchFamily="18" charset="0"/>
              </a:rPr>
              <a:t>                               </a:t>
            </a:r>
            <a:r>
              <a:rPr lang="ru-RU" sz="1700" b="1" dirty="0" smtClean="0">
                <a:latin typeface="Georgia" panose="02040502050405020303" pitchFamily="18" charset="0"/>
              </a:rPr>
              <a:t>Уважаемые </a:t>
            </a:r>
            <a:r>
              <a:rPr lang="ru-RU" sz="1700" b="1" dirty="0">
                <a:latin typeface="Georgia" panose="02040502050405020303" pitchFamily="18" charset="0"/>
              </a:rPr>
              <a:t>родители!</a:t>
            </a:r>
            <a:r>
              <a:rPr lang="ru-RU" sz="1700" dirty="0">
                <a:latin typeface="Georgia" panose="02040502050405020303" pitchFamily="18" charset="0"/>
              </a:rPr>
              <a:t/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Читайте дома больше сказок, стихов, рассказов, беседуйте по содержанию произведения, исполняйте сказки, рассказы в лицах, будьте эмоциональными.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Учите детей оперировать предметами, игрушками через личный пример, разыгрывайте мини-спектакли на любую тему, фантазируйте.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Шейте костюмы своими руками, делайте маски и т. д.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Рисуйте с ребенком картины по прочитанным произведениям. Старайтесь мимикой, жестами помогать себе и ребенку в </a:t>
            </a:r>
            <a:r>
              <a:rPr lang="ru-RU" sz="1700" dirty="0" smtClean="0">
                <a:latin typeface="Georgia" panose="02040502050405020303" pitchFamily="18" charset="0"/>
              </a:rPr>
              <a:t>раскрытии различных </a:t>
            </a:r>
            <a:r>
              <a:rPr lang="ru-RU" sz="1700" dirty="0">
                <a:latin typeface="Georgia" panose="02040502050405020303" pitchFamily="18" charset="0"/>
              </a:rPr>
              <a:t>образов:</a:t>
            </a:r>
          </a:p>
          <a:p>
            <a:r>
              <a:rPr lang="ru-RU" sz="1700" dirty="0">
                <a:latin typeface="Georgia" panose="02040502050405020303" pitchFamily="18" charset="0"/>
              </a:rPr>
              <a:t> с помощью мимики выразите горе, радость, боль, страх, </a:t>
            </a:r>
            <a:r>
              <a:rPr lang="ru-RU" sz="1700" dirty="0" smtClean="0">
                <a:latin typeface="Georgia" panose="02040502050405020303" pitchFamily="18" charset="0"/>
              </a:rPr>
              <a:t>удивление. Покажите</a:t>
            </a:r>
            <a:r>
              <a:rPr lang="ru-RU" sz="1700" dirty="0">
                <a:latin typeface="Georgia" panose="02040502050405020303" pitchFamily="18" charset="0"/>
              </a:rPr>
              <a:t>, как вы сидите у телевизора (смотрите любимые </a:t>
            </a:r>
            <a:r>
              <a:rPr lang="ru-RU" sz="1700" dirty="0" smtClean="0">
                <a:latin typeface="Georgia" panose="02040502050405020303" pitchFamily="18" charset="0"/>
              </a:rPr>
              <a:t>фильмы; футбол </a:t>
            </a:r>
            <a:r>
              <a:rPr lang="ru-RU" sz="1700" dirty="0">
                <a:latin typeface="Georgia" panose="02040502050405020303" pitchFamily="18" charset="0"/>
              </a:rPr>
              <a:t>(забили гол) и т.д.)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Игры со скороговорками помогают детям научиться быстро и </a:t>
            </a:r>
            <a:r>
              <a:rPr lang="ru-RU" sz="1700" dirty="0" smtClean="0">
                <a:latin typeface="Georgia" panose="02040502050405020303" pitchFamily="18" charset="0"/>
              </a:rPr>
              <a:t>чисто проговаривать </a:t>
            </a:r>
            <a:r>
              <a:rPr lang="ru-RU" sz="1700" dirty="0">
                <a:latin typeface="Georgia" panose="02040502050405020303" pitchFamily="18" charset="0"/>
              </a:rPr>
              <a:t>труднопроизносимые слова и фразы. Скороговорку </a:t>
            </a:r>
            <a:r>
              <a:rPr lang="ru-RU" sz="1700" dirty="0" smtClean="0">
                <a:latin typeface="Georgia" panose="02040502050405020303" pitchFamily="18" charset="0"/>
              </a:rPr>
              <a:t>надо отрабатывать </a:t>
            </a:r>
            <a:r>
              <a:rPr lang="ru-RU" sz="1700" dirty="0">
                <a:latin typeface="Georgia" panose="02040502050405020303" pitchFamily="18" charset="0"/>
              </a:rPr>
              <a:t>через очень медленную, преувеличенно четкую речь.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Скороговорки сначала произносятся беззвучно с активной артикуляцией губ; затем шепотом, затем вслух и быстро (несколько раз).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Пальчиковые игры со словами способствуют подготовке руки к </a:t>
            </a:r>
            <a:r>
              <a:rPr lang="ru-RU" sz="1700" dirty="0" smtClean="0">
                <a:latin typeface="Georgia" panose="02040502050405020303" pitchFamily="18" charset="0"/>
              </a:rPr>
              <a:t>письму, развивая </a:t>
            </a:r>
            <a:r>
              <a:rPr lang="ru-RU" sz="1700" dirty="0">
                <a:latin typeface="Georgia" panose="02040502050405020303" pitchFamily="18" charset="0"/>
              </a:rPr>
              <a:t>мелкую моторику рук, внимание, воображение и память.</a:t>
            </a:r>
            <a:br>
              <a:rPr lang="ru-RU" sz="1700" dirty="0">
                <a:latin typeface="Georgia" panose="02040502050405020303" pitchFamily="18" charset="0"/>
              </a:rPr>
            </a:br>
            <a:r>
              <a:rPr lang="ru-RU" sz="1700" dirty="0">
                <a:latin typeface="Georgia" panose="02040502050405020303" pitchFamily="18" charset="0"/>
              </a:rPr>
              <a:t>Занимаясь с детьми театром, мы сделаем их жизнь интересной </a:t>
            </a:r>
            <a:r>
              <a:rPr lang="ru-RU" sz="1700" dirty="0" smtClean="0">
                <a:latin typeface="Georgia" panose="02040502050405020303" pitchFamily="18" charset="0"/>
              </a:rPr>
              <a:t>и содержательной</a:t>
            </a:r>
            <a:r>
              <a:rPr lang="ru-RU" sz="1700" dirty="0">
                <a:latin typeface="Georgia" panose="02040502050405020303" pitchFamily="18" charset="0"/>
              </a:rPr>
              <a:t>, а речь грамотной, чёткой и выразительной.</a:t>
            </a:r>
            <a:endParaRPr lang="ru-RU" sz="17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646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95</Words>
  <Application>Microsoft Office PowerPoint</Application>
  <PresentationFormat>Произвольный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2022-12-03T20:05:50Z</dcterms:created>
  <dcterms:modified xsi:type="dcterms:W3CDTF">2022-12-03T20:38:08Z</dcterms:modified>
</cp:coreProperties>
</file>