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2" r:id="rId8"/>
    <p:sldId id="266" r:id="rId9"/>
    <p:sldId id="27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63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EED80-1799-4BB3-A109-7E4338937182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69674-7672-47EB-8A0B-4A0EADDE7D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9425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EED80-1799-4BB3-A109-7E4338937182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69674-7672-47EB-8A0B-4A0EADDE7D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3545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EED80-1799-4BB3-A109-7E4338937182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69674-7672-47EB-8A0B-4A0EADDE7D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1043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EED80-1799-4BB3-A109-7E4338937182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69674-7672-47EB-8A0B-4A0EADDE7D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7776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EED80-1799-4BB3-A109-7E4338937182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69674-7672-47EB-8A0B-4A0EADDE7D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5682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EED80-1799-4BB3-A109-7E4338937182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69674-7672-47EB-8A0B-4A0EADDE7D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036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EED80-1799-4BB3-A109-7E4338937182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69674-7672-47EB-8A0B-4A0EADDE7D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4338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EED80-1799-4BB3-A109-7E4338937182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69674-7672-47EB-8A0B-4A0EADDE7D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625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EED80-1799-4BB3-A109-7E4338937182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69674-7672-47EB-8A0B-4A0EADDE7D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9662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EED80-1799-4BB3-A109-7E4338937182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69674-7672-47EB-8A0B-4A0EADDE7D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0795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EED80-1799-4BB3-A109-7E4338937182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69674-7672-47EB-8A0B-4A0EADDE7D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9724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3EED80-1799-4BB3-A109-7E4338937182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869674-7672-47EB-8A0B-4A0EADDE7D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1582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лексей\Desktop\1613628253_78-p-fon-dlya-prezentatsii-po-psikhologii-8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893" y="6044"/>
            <a:ext cx="920180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476672"/>
            <a:ext cx="7772400" cy="2016224"/>
          </a:xfrm>
        </p:spPr>
        <p:txBody>
          <a:bodyPr>
            <a:normAutofit fontScale="90000"/>
          </a:bodyPr>
          <a:lstStyle/>
          <a:p>
            <a:r>
              <a:rPr lang="ru-RU" b="1" dirty="0" err="1">
                <a:solidFill>
                  <a:srgbClr val="0070C0"/>
                </a:solidFill>
              </a:rPr>
              <a:t>Здоровьесберегающая</a:t>
            </a:r>
            <a:r>
              <a:rPr lang="ru-RU" b="1" dirty="0">
                <a:solidFill>
                  <a:srgbClr val="0070C0"/>
                </a:solidFill>
              </a:rPr>
              <a:t> технология в ДОУ </a:t>
            </a:r>
            <a:r>
              <a:rPr lang="ru-RU" dirty="0"/>
              <a:t>- </a:t>
            </a:r>
            <a:r>
              <a:rPr lang="ru-RU" sz="6000" b="1" dirty="0">
                <a:solidFill>
                  <a:srgbClr val="FF0000"/>
                </a:solidFill>
              </a:rPr>
              <a:t>самомассаж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2636912"/>
            <a:ext cx="7632848" cy="3744416"/>
          </a:xfrm>
        </p:spPr>
        <p:txBody>
          <a:bodyPr>
            <a:normAutofit/>
          </a:bodyPr>
          <a:lstStyle/>
          <a:p>
            <a:r>
              <a:rPr lang="ru-RU" b="1" i="0" dirty="0">
                <a:solidFill>
                  <a:srgbClr val="333333"/>
                </a:solidFill>
                <a:effectLst/>
                <a:latin typeface="YS Text"/>
              </a:rPr>
              <a:t>Самомассаж благоприятствует психоэмоциональной устойчивости детей к физическому здоровью, повышает функциональную деятельность головного мозга, тонизирует весь организм. Также это профилактика простудных заболеваний.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193213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лексей\Desktop\1613628253_78-p-fon-dlya-prezentatsii-po-psikhologii-8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41"/>
            <a:ext cx="9157581" cy="6849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>
                <a:solidFill>
                  <a:srgbClr val="0070C0"/>
                </a:solidFill>
                <a:latin typeface="Times New Roman"/>
                <a:ea typeface="+mn-ea"/>
                <a:cs typeface="+mn-cs"/>
              </a:rPr>
              <a:t>«Игровой самомассаж»</a:t>
            </a:r>
            <a:endParaRPr lang="ru-RU" sz="48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Times New Roman"/>
              </a:rPr>
              <a:t> «Игровой самомассаж» является основой закаливания и оздоровления детского организма. Выполняя упражнения самомассажа в игровой форме, с музыкальным сопровождением, дети получают радость и хорошее настроение. Такие упражнения способствуют формированию у ребенка сознательного стремления к здоровью, развивая навык собственного оздоровления.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6046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лексей\Desktop\1613628253_78-p-fon-dlya-prezentatsii-po-psikhologii-8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5" y="3674"/>
            <a:ext cx="9165422" cy="6854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7488832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B050"/>
                </a:solidFill>
              </a:rPr>
              <a:t>Снятие мышечного напряжения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Autofit/>
          </a:bodyPr>
          <a:lstStyle/>
          <a:p>
            <a:r>
              <a:rPr lang="ru-RU" sz="1600" dirty="0"/>
              <a:t>1. Начните с плавного вращения глазами: </a:t>
            </a:r>
            <a:r>
              <a:rPr lang="ru-RU" sz="1600" dirty="0">
                <a:solidFill>
                  <a:srgbClr val="FF0000"/>
                </a:solidFill>
              </a:rPr>
              <a:t>дважды</a:t>
            </a:r>
            <a:r>
              <a:rPr lang="ru-RU" sz="1600" dirty="0"/>
              <a:t> в одном направлении, а затем </a:t>
            </a:r>
            <a:r>
              <a:rPr lang="ru-RU" sz="1600" dirty="0">
                <a:solidFill>
                  <a:srgbClr val="FF0000"/>
                </a:solidFill>
              </a:rPr>
              <a:t>дважды</a:t>
            </a:r>
            <a:r>
              <a:rPr lang="ru-RU" sz="1600" dirty="0"/>
              <a:t> в другом. </a:t>
            </a:r>
          </a:p>
          <a:p>
            <a:r>
              <a:rPr lang="ru-RU" sz="1600" dirty="0"/>
              <a:t>2. Зафиксируйте свое внимание на отдаленном предмете, а затем переключите его на предмет, расположенный поблизости. </a:t>
            </a:r>
          </a:p>
          <a:p>
            <a:r>
              <a:rPr lang="ru-RU" sz="1600" dirty="0"/>
              <a:t>3. Нахмурьтесь, напрягая </a:t>
            </a:r>
            <a:r>
              <a:rPr lang="ru-RU" sz="1600" dirty="0" err="1"/>
              <a:t>окологлазные</a:t>
            </a:r>
            <a:r>
              <a:rPr lang="ru-RU" sz="1600" dirty="0"/>
              <a:t> мышцы, а потом расслабьтесь. </a:t>
            </a:r>
          </a:p>
          <a:p>
            <a:r>
              <a:rPr lang="ru-RU" sz="1600" dirty="0"/>
              <a:t>4. После этого широко зевните несколько раз. </a:t>
            </a:r>
          </a:p>
          <a:p>
            <a:r>
              <a:rPr lang="ru-RU" sz="1600" dirty="0"/>
              <a:t>5. Расслабьте шею, сначала покачав головой, а затем покрутив ею из стороны в сторону. </a:t>
            </a:r>
          </a:p>
          <a:p>
            <a:r>
              <a:rPr lang="ru-RU" sz="1600" dirty="0"/>
              <a:t>6. Поднимите плечи до уровня ушей и медленно, опустите.</a:t>
            </a:r>
          </a:p>
          <a:p>
            <a:r>
              <a:rPr lang="ru-RU" sz="1600" dirty="0"/>
              <a:t>7. Расслабьте запястья и поводите ими. </a:t>
            </a:r>
          </a:p>
          <a:p>
            <a:r>
              <a:rPr lang="ru-RU" sz="1600" dirty="0"/>
              <a:t>8. Сожмите и разожмите кулаки, расслабляя кисти рук. </a:t>
            </a:r>
          </a:p>
          <a:p>
            <a:r>
              <a:rPr lang="ru-RU" sz="1600" dirty="0"/>
              <a:t>9. Сделайте </a:t>
            </a:r>
            <a:r>
              <a:rPr lang="ru-RU" sz="1600" b="1" dirty="0">
                <a:solidFill>
                  <a:srgbClr val="FF0000"/>
                </a:solidFill>
              </a:rPr>
              <a:t>три </a:t>
            </a:r>
            <a:r>
              <a:rPr lang="ru-RU" sz="1600" dirty="0"/>
              <a:t>глубоких вздоха. </a:t>
            </a:r>
          </a:p>
          <a:p>
            <a:r>
              <a:rPr lang="ru-RU" sz="1600" dirty="0"/>
              <a:t>10. Затем мягко прогнитесь в позвоночнике вперед-назад и из стороны в сторону. </a:t>
            </a:r>
          </a:p>
          <a:p>
            <a:r>
              <a:rPr lang="ru-RU" sz="1600" dirty="0"/>
              <a:t>11. Напрягите и расслабьте ягодицы, а затем икры ног.</a:t>
            </a:r>
          </a:p>
          <a:p>
            <a:r>
              <a:rPr lang="ru-RU" sz="1600" dirty="0"/>
              <a:t>12. Покрутите ступнями, чтобы расслабить лодыжки. </a:t>
            </a:r>
          </a:p>
          <a:p>
            <a:r>
              <a:rPr lang="ru-RU" sz="1600" dirty="0"/>
              <a:t>13. Сожмите пальцы ног таким образом, чтобы ступни изогнулись вверх 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Повторите это упражнение три раза.</a:t>
            </a:r>
          </a:p>
        </p:txBody>
      </p:sp>
    </p:spTree>
    <p:extLst>
      <p:ext uri="{BB962C8B-B14F-4D97-AF65-F5344CB8AC3E}">
        <p14:creationId xmlns:p14="http://schemas.microsoft.com/office/powerpoint/2010/main" val="1614536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лексей\Desktop\1613628253_78-p-fon-dlya-prezentatsii-po-psikhologii-8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6" y="0"/>
            <a:ext cx="91712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>
                <a:solidFill>
                  <a:srgbClr val="FF0000"/>
                </a:solidFill>
              </a:rPr>
              <a:t>Разогрев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00100" indent="-457200"/>
            <a:r>
              <a:rPr lang="ru-RU" sz="2800" dirty="0">
                <a:solidFill>
                  <a:srgbClr val="2A2723"/>
                </a:solidFill>
                <a:effectLst/>
                <a:latin typeface="Georgia"/>
                <a:ea typeface="Ebrima" panose="02000000000000000000" pitchFamily="2" charset="0"/>
                <a:cs typeface="Ebrima" panose="02000000000000000000" pitchFamily="2" charset="0"/>
              </a:rPr>
              <a:t>Ребенок располагает свои ладони перпендикулярно друг другу и производит резкие хлопки (5</a:t>
            </a:r>
            <a:r>
              <a:rPr lang="ru-RU" sz="2800" b="1" dirty="0">
                <a:solidFill>
                  <a:srgbClr val="2A2723"/>
                </a:solidFill>
                <a:effectLst/>
                <a:latin typeface="Georgia"/>
                <a:ea typeface="Ebrima" panose="02000000000000000000" pitchFamily="2" charset="0"/>
                <a:cs typeface="Ebrima" panose="02000000000000000000" pitchFamily="2" charset="0"/>
              </a:rPr>
              <a:t>—</a:t>
            </a:r>
            <a:r>
              <a:rPr lang="ru-RU" sz="2800" dirty="0">
                <a:solidFill>
                  <a:srgbClr val="2A2723"/>
                </a:solidFill>
                <a:effectLst/>
                <a:latin typeface="Georgia"/>
                <a:ea typeface="Ebrima" panose="02000000000000000000" pitchFamily="2" charset="0"/>
                <a:cs typeface="Ebrima" panose="02000000000000000000" pitchFamily="2" charset="0"/>
              </a:rPr>
              <a:t>10 хлопков с интервалом около 1 с); местами соприкосновения становятся углубления между запястьем и нижней частью ладони. </a:t>
            </a:r>
          </a:p>
          <a:p>
            <a:pPr marL="800100" indent="-457200"/>
            <a:r>
              <a:rPr lang="ru-RU" sz="2800" dirty="0">
                <a:solidFill>
                  <a:srgbClr val="2A2723"/>
                </a:solidFill>
                <a:effectLst/>
                <a:latin typeface="Georgia"/>
                <a:ea typeface="Ebrima" panose="02000000000000000000" pitchFamily="2" charset="0"/>
                <a:cs typeface="Ebrima" panose="02000000000000000000" pitchFamily="2" charset="0"/>
              </a:rPr>
              <a:t>Затем упражнение повторяется, но местами соприкосновения становятся внешние стороны запястья.</a:t>
            </a:r>
            <a:endParaRPr lang="ru-RU" sz="2800" dirty="0">
              <a:ea typeface="Ebrima" panose="02000000000000000000" pitchFamily="2" charset="0"/>
              <a:cs typeface="Ebrima" panose="02000000000000000000" pitchFamily="2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0623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лексей\Desktop\1613628253_78-p-fon-dlya-prezentatsii-po-psikhologii-8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300" y="0"/>
            <a:ext cx="91712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>
                <a:solidFill>
                  <a:srgbClr val="2A2723"/>
                </a:solidFill>
                <a:effectLst/>
                <a:latin typeface="Georgia"/>
                <a:ea typeface="Times New Roman"/>
              </a:rPr>
              <a:t>1.«Ушки»</a:t>
            </a:r>
            <a:r>
              <a:rPr lang="ru-RU" sz="6600" dirty="0">
                <a:solidFill>
                  <a:srgbClr val="2A2723"/>
                </a:solidFill>
                <a:effectLst/>
                <a:latin typeface="Georgia"/>
                <a:ea typeface="Times New Roman"/>
              </a:rPr>
              <a:t> </a:t>
            </a:r>
            <a:endParaRPr lang="ru-RU" sz="6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268760"/>
            <a:ext cx="8229600" cy="4525963"/>
          </a:xfrm>
        </p:spPr>
        <p:txBody>
          <a:bodyPr>
            <a:noAutofit/>
          </a:bodyPr>
          <a:lstStyle/>
          <a:p>
            <a:pPr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1800" b="1" dirty="0">
                <a:solidFill>
                  <a:srgbClr val="111111"/>
                </a:solidFill>
                <a:effectLst/>
                <a:latin typeface="Times New Roman"/>
                <a:ea typeface="Times New Roman"/>
                <a:cs typeface="Times New Roman"/>
              </a:rPr>
              <a:t>Самомассаж</a:t>
            </a:r>
            <a:r>
              <a:rPr lang="ru-RU" sz="1800" dirty="0">
                <a:solidFill>
                  <a:srgbClr val="111111"/>
                </a:solidFill>
                <a:effectLst/>
                <a:latin typeface="Times New Roman"/>
                <a:ea typeface="Times New Roman"/>
                <a:cs typeface="Times New Roman"/>
              </a:rPr>
              <a:t> ушных раковин для детей. </a:t>
            </a:r>
            <a:r>
              <a:rPr lang="ru-RU" sz="1800" u="sng" dirty="0">
                <a:solidFill>
                  <a:srgbClr val="111111"/>
                </a:solidFill>
                <a:effectLst/>
                <a:latin typeface="Times New Roman"/>
                <a:ea typeface="Times New Roman"/>
                <a:cs typeface="Times New Roman"/>
              </a:rPr>
              <a:t>Комплекс состоит из 4 простых упражнений</a:t>
            </a:r>
            <a:r>
              <a:rPr lang="ru-RU" sz="1800" dirty="0">
                <a:solidFill>
                  <a:srgbClr val="111111"/>
                </a:solidFill>
                <a:effectLst/>
                <a:latin typeface="Times New Roman"/>
                <a:ea typeface="Times New Roman"/>
                <a:cs typeface="Times New Roman"/>
              </a:rPr>
              <a:t>:</a:t>
            </a:r>
            <a:endParaRPr lang="ru-RU" sz="1800" dirty="0">
              <a:ea typeface="Calibri"/>
              <a:cs typeface="Times New Roman"/>
            </a:endParaRPr>
          </a:p>
          <a:p>
            <a:pPr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1800" dirty="0">
                <a:solidFill>
                  <a:srgbClr val="111111"/>
                </a:solidFill>
                <a:effectLst/>
                <a:latin typeface="Times New Roman"/>
                <a:ea typeface="Times New Roman"/>
                <a:cs typeface="Times New Roman"/>
              </a:rPr>
              <a:t>1. </a:t>
            </a:r>
            <a:r>
              <a:rPr lang="ru-RU" sz="1800" i="1" dirty="0">
                <a:solidFill>
                  <a:srgbClr val="111111"/>
                </a:solidFill>
                <a:effectLst/>
                <a:latin typeface="Times New Roman"/>
                <a:ea typeface="Times New Roman"/>
                <a:cs typeface="Times New Roman"/>
              </a:rPr>
              <a:t>«Загибаем ушки»</a:t>
            </a:r>
            <a:r>
              <a:rPr lang="ru-RU" sz="1800" dirty="0">
                <a:solidFill>
                  <a:srgbClr val="111111"/>
                </a:solidFill>
                <a:effectLst/>
                <a:latin typeface="Times New Roman"/>
                <a:ea typeface="Times New Roman"/>
                <a:cs typeface="Times New Roman"/>
              </a:rPr>
              <a:t> : Загнуть вперед ушные раковины, прижать их к голове. Отпустить, ощущая хлопок </a:t>
            </a:r>
            <a:r>
              <a:rPr lang="ru-RU" sz="1800" i="1" dirty="0">
                <a:solidFill>
                  <a:srgbClr val="111111"/>
                </a:solidFill>
                <a:effectLst/>
                <a:latin typeface="Times New Roman"/>
                <a:ea typeface="Times New Roman"/>
                <a:cs typeface="Times New Roman"/>
              </a:rPr>
              <a:t>(4-6 раз)</a:t>
            </a:r>
            <a:r>
              <a:rPr lang="ru-RU" sz="1800" dirty="0">
                <a:solidFill>
                  <a:srgbClr val="111111"/>
                </a:solidFill>
                <a:effectLst/>
                <a:latin typeface="Times New Roman"/>
                <a:ea typeface="Times New Roman"/>
                <a:cs typeface="Times New Roman"/>
              </a:rPr>
              <a:t>.</a:t>
            </a:r>
            <a:endParaRPr lang="ru-RU" sz="1800" dirty="0">
              <a:ea typeface="Calibri"/>
              <a:cs typeface="Times New Roman"/>
            </a:endParaRPr>
          </a:p>
          <a:p>
            <a:pPr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1800" dirty="0">
                <a:solidFill>
                  <a:srgbClr val="111111"/>
                </a:solidFill>
                <a:effectLst/>
                <a:latin typeface="Times New Roman"/>
                <a:ea typeface="Times New Roman"/>
                <a:cs typeface="Times New Roman"/>
              </a:rPr>
              <a:t>2. </a:t>
            </a:r>
            <a:r>
              <a:rPr lang="ru-RU" sz="1800" i="1" dirty="0">
                <a:solidFill>
                  <a:srgbClr val="111111"/>
                </a:solidFill>
                <a:effectLst/>
                <a:latin typeface="Times New Roman"/>
                <a:ea typeface="Times New Roman"/>
                <a:cs typeface="Times New Roman"/>
              </a:rPr>
              <a:t>«Потянем ушки»</a:t>
            </a:r>
            <a:r>
              <a:rPr lang="ru-RU" sz="1800" dirty="0">
                <a:solidFill>
                  <a:srgbClr val="111111"/>
                </a:solidFill>
                <a:effectLst/>
                <a:latin typeface="Times New Roman"/>
                <a:ea typeface="Times New Roman"/>
                <a:cs typeface="Times New Roman"/>
              </a:rPr>
              <a:t> : Потянуть мочки ушей вниз </a:t>
            </a:r>
            <a:r>
              <a:rPr lang="ru-RU" sz="1800" i="1" dirty="0">
                <a:solidFill>
                  <a:srgbClr val="111111"/>
                </a:solidFill>
                <a:effectLst/>
                <a:latin typeface="Times New Roman"/>
                <a:ea typeface="Times New Roman"/>
                <a:cs typeface="Times New Roman"/>
              </a:rPr>
              <a:t>(4-6 раз)</a:t>
            </a:r>
            <a:r>
              <a:rPr lang="ru-RU" sz="1800" dirty="0">
                <a:solidFill>
                  <a:srgbClr val="111111"/>
                </a:solidFill>
                <a:effectLst/>
                <a:latin typeface="Times New Roman"/>
                <a:ea typeface="Times New Roman"/>
                <a:cs typeface="Times New Roman"/>
              </a:rPr>
              <a:t>.</a:t>
            </a:r>
            <a:endParaRPr lang="ru-RU" sz="1800" dirty="0">
              <a:ea typeface="Calibri"/>
              <a:cs typeface="Times New Roman"/>
            </a:endParaRPr>
          </a:p>
          <a:p>
            <a:pPr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1800" dirty="0">
                <a:solidFill>
                  <a:srgbClr val="111111"/>
                </a:solidFill>
                <a:effectLst/>
                <a:latin typeface="Times New Roman"/>
                <a:ea typeface="Times New Roman"/>
                <a:cs typeface="Times New Roman"/>
              </a:rPr>
              <a:t>3. </a:t>
            </a:r>
            <a:r>
              <a:rPr lang="ru-RU" sz="1800" i="1" dirty="0">
                <a:solidFill>
                  <a:srgbClr val="111111"/>
                </a:solidFill>
                <a:effectLst/>
                <a:latin typeface="Times New Roman"/>
                <a:ea typeface="Times New Roman"/>
                <a:cs typeface="Times New Roman"/>
              </a:rPr>
              <a:t>«Подавим ушки»</a:t>
            </a:r>
            <a:r>
              <a:rPr lang="ru-RU" sz="1800" dirty="0">
                <a:solidFill>
                  <a:srgbClr val="111111"/>
                </a:solidFill>
                <a:effectLst/>
                <a:latin typeface="Times New Roman"/>
                <a:ea typeface="Times New Roman"/>
                <a:cs typeface="Times New Roman"/>
              </a:rPr>
              <a:t> : </a:t>
            </a:r>
            <a:r>
              <a:rPr lang="ru-RU" sz="1800" u="sng" dirty="0">
                <a:solidFill>
                  <a:srgbClr val="111111"/>
                </a:solidFill>
                <a:effectLst/>
                <a:latin typeface="Times New Roman"/>
                <a:ea typeface="Times New Roman"/>
                <a:cs typeface="Times New Roman"/>
              </a:rPr>
              <a:t>Массаж </a:t>
            </a:r>
            <a:r>
              <a:rPr lang="ru-RU" sz="1800" u="sng" dirty="0" err="1">
                <a:solidFill>
                  <a:srgbClr val="111111"/>
                </a:solidFill>
                <a:effectLst/>
                <a:latin typeface="Times New Roman"/>
                <a:ea typeface="Times New Roman"/>
                <a:cs typeface="Times New Roman"/>
              </a:rPr>
              <a:t>козелка</a:t>
            </a:r>
            <a:r>
              <a:rPr lang="ru-RU" sz="1800" dirty="0">
                <a:solidFill>
                  <a:srgbClr val="111111"/>
                </a:solidFill>
                <a:effectLst/>
                <a:latin typeface="Times New Roman"/>
                <a:ea typeface="Times New Roman"/>
                <a:cs typeface="Times New Roman"/>
              </a:rPr>
              <a:t>: подавить </a:t>
            </a:r>
            <a:r>
              <a:rPr lang="ru-RU" sz="1800" dirty="0" err="1">
                <a:solidFill>
                  <a:srgbClr val="111111"/>
                </a:solidFill>
                <a:effectLst/>
                <a:latin typeface="Times New Roman"/>
                <a:ea typeface="Times New Roman"/>
                <a:cs typeface="Times New Roman"/>
              </a:rPr>
              <a:t>козелок</a:t>
            </a:r>
            <a:r>
              <a:rPr lang="ru-RU" sz="1800" dirty="0">
                <a:solidFill>
                  <a:srgbClr val="111111"/>
                </a:solidFill>
                <a:effectLst/>
                <a:latin typeface="Times New Roman"/>
                <a:ea typeface="Times New Roman"/>
                <a:cs typeface="Times New Roman"/>
              </a:rPr>
              <a:t>, отпустить </a:t>
            </a:r>
            <a:r>
              <a:rPr lang="ru-RU" sz="1800" i="1" dirty="0">
                <a:solidFill>
                  <a:srgbClr val="111111"/>
                </a:solidFill>
                <a:effectLst/>
                <a:latin typeface="Times New Roman"/>
                <a:ea typeface="Times New Roman"/>
                <a:cs typeface="Times New Roman"/>
              </a:rPr>
              <a:t>(до 10 раз)</a:t>
            </a:r>
            <a:endParaRPr lang="ru-RU" sz="1800" dirty="0">
              <a:ea typeface="Calibri"/>
              <a:cs typeface="Times New Roman"/>
            </a:endParaRPr>
          </a:p>
          <a:p>
            <a:pPr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1800" dirty="0">
                <a:solidFill>
                  <a:srgbClr val="111111"/>
                </a:solidFill>
                <a:effectLst/>
                <a:latin typeface="Times New Roman"/>
                <a:ea typeface="Times New Roman"/>
                <a:cs typeface="Times New Roman"/>
              </a:rPr>
              <a:t>4. </a:t>
            </a:r>
            <a:r>
              <a:rPr lang="ru-RU" sz="1800" i="1" dirty="0">
                <a:solidFill>
                  <a:srgbClr val="111111"/>
                </a:solidFill>
                <a:effectLst/>
                <a:latin typeface="Times New Roman"/>
                <a:ea typeface="Times New Roman"/>
                <a:cs typeface="Times New Roman"/>
              </a:rPr>
              <a:t>«По дорожке»</a:t>
            </a:r>
            <a:r>
              <a:rPr lang="ru-RU" sz="1800" dirty="0">
                <a:solidFill>
                  <a:srgbClr val="111111"/>
                </a:solidFill>
                <a:effectLst/>
                <a:latin typeface="Times New Roman"/>
                <a:ea typeface="Times New Roman"/>
                <a:cs typeface="Times New Roman"/>
              </a:rPr>
              <a:t> : Поставить пальчик на </a:t>
            </a:r>
            <a:r>
              <a:rPr lang="ru-RU" sz="1800" i="1" dirty="0">
                <a:solidFill>
                  <a:srgbClr val="111111"/>
                </a:solidFill>
                <a:effectLst/>
                <a:latin typeface="Times New Roman"/>
                <a:ea typeface="Times New Roman"/>
                <a:cs typeface="Times New Roman"/>
              </a:rPr>
              <a:t>«дорожку»</a:t>
            </a:r>
            <a:r>
              <a:rPr lang="ru-RU" sz="1800" dirty="0">
                <a:solidFill>
                  <a:srgbClr val="111111"/>
                </a:solidFill>
                <a:effectLst/>
                <a:latin typeface="Times New Roman"/>
                <a:ea typeface="Times New Roman"/>
                <a:cs typeface="Times New Roman"/>
              </a:rPr>
              <a:t> по краю ушек, водить вверх – вниз </a:t>
            </a:r>
            <a:r>
              <a:rPr lang="ru-RU" sz="1800" i="1" dirty="0">
                <a:solidFill>
                  <a:srgbClr val="111111"/>
                </a:solidFill>
                <a:effectLst/>
                <a:latin typeface="Times New Roman"/>
                <a:ea typeface="Times New Roman"/>
                <a:cs typeface="Times New Roman"/>
              </a:rPr>
              <a:t>(4-6 раз)</a:t>
            </a:r>
            <a:r>
              <a:rPr lang="ru-RU" sz="1800" dirty="0">
                <a:solidFill>
                  <a:srgbClr val="111111"/>
                </a:solidFill>
                <a:effectLst/>
                <a:latin typeface="Times New Roman"/>
                <a:ea typeface="Times New Roman"/>
                <a:cs typeface="Times New Roman"/>
              </a:rPr>
              <a:t>. Сначала дети выполняют его с помощью взрослых, а потом - </a:t>
            </a:r>
            <a:r>
              <a:rPr lang="ru-RU" sz="1800" b="1" dirty="0">
                <a:solidFill>
                  <a:srgbClr val="111111"/>
                </a:solidFill>
                <a:effectLst/>
                <a:latin typeface="Times New Roman"/>
                <a:ea typeface="Times New Roman"/>
                <a:cs typeface="Times New Roman"/>
              </a:rPr>
              <a:t>самостоятельно</a:t>
            </a:r>
            <a:r>
              <a:rPr lang="ru-RU" sz="1800" dirty="0">
                <a:solidFill>
                  <a:srgbClr val="111111"/>
                </a:solidFill>
                <a:effectLst/>
                <a:latin typeface="Times New Roman"/>
                <a:ea typeface="Times New Roman"/>
                <a:cs typeface="Times New Roman"/>
              </a:rPr>
              <a:t>. К 3 годам дети выполняют упражнения достаточно уверенно и качественно. Улучшение гибкости ушных раковин способствует общему укреплению </a:t>
            </a:r>
            <a:r>
              <a:rPr lang="ru-RU" sz="1800" b="1" dirty="0">
                <a:solidFill>
                  <a:srgbClr val="111111"/>
                </a:solidFill>
                <a:effectLst/>
                <a:latin typeface="Times New Roman"/>
                <a:ea typeface="Times New Roman"/>
                <a:cs typeface="Times New Roman"/>
              </a:rPr>
              <a:t>здоровья</a:t>
            </a:r>
            <a:r>
              <a:rPr lang="ru-RU" sz="1800" dirty="0">
                <a:solidFill>
                  <a:srgbClr val="111111"/>
                </a:solidFill>
                <a:effectLst/>
                <a:latin typeface="Times New Roman"/>
                <a:ea typeface="Times New Roman"/>
                <a:cs typeface="Times New Roman"/>
              </a:rPr>
              <a:t>, потягивание ушной мочки полезно при закаливании горла и полости рта </a:t>
            </a:r>
            <a:r>
              <a:rPr lang="ru-RU" sz="1800" i="1" dirty="0">
                <a:solidFill>
                  <a:srgbClr val="111111"/>
                </a:solidFill>
                <a:effectLst/>
                <a:latin typeface="Times New Roman"/>
                <a:ea typeface="Times New Roman"/>
                <a:cs typeface="Times New Roman"/>
              </a:rPr>
              <a:t>(на ней расположены рефлексогенные зоны миндалин и полости рта)</a:t>
            </a:r>
            <a:r>
              <a:rPr lang="ru-RU" sz="1800" dirty="0">
                <a:solidFill>
                  <a:srgbClr val="111111"/>
                </a:solidFill>
                <a:effectLst/>
                <a:latin typeface="Times New Roman"/>
                <a:ea typeface="Times New Roman"/>
                <a:cs typeface="Times New Roman"/>
              </a:rPr>
              <a:t>.</a:t>
            </a:r>
            <a:endParaRPr lang="ru-RU" sz="18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10326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лексей\Desktop\1613628253_78-p-fon-dlya-prezentatsii-po-psikhologii-8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300" y="0"/>
            <a:ext cx="91712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864096"/>
          </a:xfrm>
        </p:spPr>
        <p:txBody>
          <a:bodyPr>
            <a:normAutofit fontScale="90000"/>
          </a:bodyPr>
          <a:lstStyle/>
          <a:p>
            <a:pPr marL="342900" lvl="0">
              <a:lnSpc>
                <a:spcPct val="107000"/>
              </a:lnSpc>
              <a:spcBef>
                <a:spcPct val="20000"/>
              </a:spcBef>
            </a:pPr>
            <a:br>
              <a:rPr lang="ru-RU" sz="6600" b="1" dirty="0"/>
            </a:br>
            <a:r>
              <a:rPr lang="ru-RU" sz="6700" b="1" dirty="0"/>
              <a:t>2. «Веселые носики»</a:t>
            </a:r>
            <a:br>
              <a:rPr lang="ru-RU" sz="6600" b="1" dirty="0"/>
            </a:br>
            <a:r>
              <a:rPr lang="ru-RU" sz="6600" b="1" dirty="0"/>
              <a:t>3</a:t>
            </a:r>
            <a:r>
              <a:rPr lang="ru-RU" sz="16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• </a:t>
            </a:r>
            <a:r>
              <a:rPr lang="ru-RU" sz="36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«Пять маленьких лекарей».</a:t>
            </a:r>
            <a:br>
              <a:rPr lang="ru-RU" sz="36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132856"/>
            <a:ext cx="8661648" cy="4320480"/>
          </a:xfrm>
        </p:spPr>
        <p:txBody>
          <a:bodyPr>
            <a:normAutofit fontScale="92500"/>
          </a:bodyPr>
          <a:lstStyle/>
          <a:p>
            <a:pPr lvl="0" indent="0">
              <a:lnSpc>
                <a:spcPct val="107000"/>
              </a:lnSpc>
              <a:buNone/>
            </a:pPr>
            <a:r>
              <a:rPr lang="ru-RU" sz="28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Это </a:t>
            </a:r>
            <a:r>
              <a:rPr lang="ru-RU" sz="2800" b="1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самомассаж пальчиков</a:t>
            </a:r>
            <a:r>
              <a:rPr lang="ru-RU" sz="28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. </a:t>
            </a:r>
          </a:p>
          <a:p>
            <a:pPr lvl="0" indent="0">
              <a:lnSpc>
                <a:spcPct val="107000"/>
              </a:lnSpc>
              <a:buNone/>
            </a:pPr>
            <a:r>
              <a:rPr lang="ru-RU" sz="2800" u="sng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На зонах пальцев есть представительство всего организма</a:t>
            </a:r>
            <a:r>
              <a:rPr lang="ru-RU" sz="28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: </a:t>
            </a:r>
          </a:p>
          <a:p>
            <a:pPr lvl="0" indent="0">
              <a:lnSpc>
                <a:spcPct val="107000"/>
              </a:lnSpc>
              <a:buNone/>
            </a:pPr>
            <a:r>
              <a:rPr lang="ru-RU" sz="28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массаж </a:t>
            </a:r>
            <a:r>
              <a:rPr lang="ru-RU" sz="28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большого пальца </a:t>
            </a:r>
            <a:r>
              <a:rPr lang="ru-RU" sz="28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способом растирания повышает </a:t>
            </a:r>
            <a:r>
              <a:rPr lang="ru-RU" sz="2800" u="sng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деятельность головного мозга</a:t>
            </a:r>
            <a:r>
              <a:rPr lang="ru-RU" sz="28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lang="ru-RU" sz="28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указательного</a:t>
            </a:r>
            <a:r>
              <a:rPr lang="ru-RU" sz="28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 – </a:t>
            </a:r>
            <a:r>
              <a:rPr lang="ru-RU" sz="2800" u="sng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деятельность желудка</a:t>
            </a:r>
            <a:r>
              <a:rPr lang="ru-RU" sz="28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, </a:t>
            </a:r>
          </a:p>
          <a:p>
            <a:pPr lvl="0" indent="0">
              <a:lnSpc>
                <a:spcPct val="107000"/>
              </a:lnSpc>
              <a:buNone/>
            </a:pPr>
            <a:r>
              <a:rPr lang="ru-RU" sz="28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среднего</a:t>
            </a:r>
            <a:r>
              <a:rPr lang="ru-RU" sz="28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 – положительно влияет на работу </a:t>
            </a:r>
            <a:r>
              <a:rPr lang="ru-RU" sz="2800" u="sng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кишечника</a:t>
            </a:r>
            <a:r>
              <a:rPr lang="ru-RU" sz="28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, </a:t>
            </a:r>
          </a:p>
          <a:p>
            <a:pPr lvl="0" indent="0">
              <a:lnSpc>
                <a:spcPct val="107000"/>
              </a:lnSpc>
              <a:buNone/>
            </a:pPr>
            <a:r>
              <a:rPr lang="ru-RU" sz="28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безымянного</a:t>
            </a:r>
            <a:r>
              <a:rPr lang="ru-RU" sz="28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 – нормализует функцию </a:t>
            </a:r>
            <a:r>
              <a:rPr lang="ru-RU" sz="2800" u="sng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печени</a:t>
            </a:r>
            <a:r>
              <a:rPr lang="ru-RU" sz="28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lang="ru-RU" sz="2800" u="sng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мизинца</a:t>
            </a:r>
            <a:r>
              <a:rPr lang="ru-RU" sz="28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 – стимулирует работу сердца.</a:t>
            </a:r>
            <a:endParaRPr lang="ru-RU" sz="28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indent="0" algn="ctr">
              <a:spcAft>
                <a:spcPts val="0"/>
              </a:spcAft>
              <a:buNone/>
            </a:pPr>
            <a:endParaRPr lang="ru-RU" sz="5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075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лексей\Desktop\1613628253_78-p-fon-dlya-prezentatsii-po-psikhologii-8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299" y="0"/>
            <a:ext cx="91712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3550" y="332656"/>
            <a:ext cx="8229600" cy="1143000"/>
          </a:xfrm>
        </p:spPr>
        <p:txBody>
          <a:bodyPr>
            <a:normAutofit/>
          </a:bodyPr>
          <a:lstStyle/>
          <a:p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052736"/>
            <a:ext cx="8229600" cy="5462067"/>
          </a:xfrm>
        </p:spPr>
        <p:txBody>
          <a:bodyPr>
            <a:normAutofit fontScale="62500" lnSpcReduction="20000"/>
          </a:bodyPr>
          <a:lstStyle/>
          <a:p>
            <a:pPr indent="0">
              <a:spcAft>
                <a:spcPts val="0"/>
              </a:spcAft>
              <a:buNone/>
            </a:pPr>
            <a:r>
              <a:rPr lang="ru-RU" sz="7000" b="1" dirty="0">
                <a:solidFill>
                  <a:srgbClr val="2A2723"/>
                </a:solidFill>
                <a:effectLst/>
                <a:latin typeface="Georgia"/>
                <a:ea typeface="Times New Roman"/>
              </a:rPr>
              <a:t>4.«</a:t>
            </a:r>
            <a:r>
              <a:rPr lang="ru-RU" sz="7700" b="1" dirty="0">
                <a:solidFill>
                  <a:srgbClr val="2A2723"/>
                </a:solidFill>
                <a:effectLst/>
                <a:latin typeface="Georgia"/>
                <a:ea typeface="Times New Roman"/>
              </a:rPr>
              <a:t>Расслабленное</a:t>
            </a:r>
            <a:r>
              <a:rPr lang="ru-RU" sz="7000" b="1" dirty="0">
                <a:solidFill>
                  <a:srgbClr val="2A2723"/>
                </a:solidFill>
                <a:effectLst/>
                <a:latin typeface="Georgia"/>
                <a:ea typeface="Times New Roman"/>
              </a:rPr>
              <a:t> лицо»:</a:t>
            </a:r>
          </a:p>
          <a:p>
            <a:pPr indent="0">
              <a:spcAft>
                <a:spcPts val="0"/>
              </a:spcAft>
              <a:buNone/>
            </a:pPr>
            <a:r>
              <a:rPr lang="ru-RU" sz="5400" dirty="0">
                <a:solidFill>
                  <a:srgbClr val="2A2723"/>
                </a:solidFill>
                <a:effectLst/>
                <a:latin typeface="Georgia"/>
                <a:ea typeface="Times New Roman"/>
              </a:rPr>
              <a:t> Руками проводить по лицу сверху вниз, слегка нажимая как при умывании (3 </a:t>
            </a:r>
            <a:r>
              <a:rPr lang="ru-RU" sz="5400" b="1" dirty="0">
                <a:solidFill>
                  <a:srgbClr val="2A2723"/>
                </a:solidFill>
                <a:effectLst/>
                <a:latin typeface="Georgia"/>
                <a:ea typeface="Times New Roman"/>
              </a:rPr>
              <a:t>—</a:t>
            </a:r>
            <a:r>
              <a:rPr lang="ru-RU" sz="5400" dirty="0">
                <a:solidFill>
                  <a:srgbClr val="2A2723"/>
                </a:solidFill>
                <a:effectLst/>
                <a:latin typeface="Georgia"/>
                <a:ea typeface="Times New Roman"/>
              </a:rPr>
              <a:t> 5 раз). Затем тыльной стороной ладони и пальцев рук мягкими движениями провести от подбородка к вискам; «разгладить» лоб от центра к вискам.</a:t>
            </a:r>
            <a:endParaRPr lang="ru-RU" sz="6600" dirty="0">
              <a:effectLst/>
              <a:latin typeface="Times New Roman"/>
              <a:ea typeface="Times New Roman"/>
            </a:endParaRPr>
          </a:p>
          <a:p>
            <a:pPr indent="0" algn="ctr">
              <a:spcAft>
                <a:spcPts val="0"/>
              </a:spcAft>
              <a:buNone/>
            </a:pPr>
            <a:endParaRPr lang="ru-RU" sz="5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075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лексей\Desktop\1613628253_78-p-fon-dlya-prezentatsii-po-psikhologii-8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299" y="0"/>
            <a:ext cx="91712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3550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800" b="1" dirty="0">
                <a:solidFill>
                  <a:srgbClr val="2A2723"/>
                </a:solidFill>
                <a:latin typeface="Georgia"/>
                <a:ea typeface="Calibri"/>
                <a:cs typeface="Times New Roman"/>
              </a:rPr>
              <a:t>5</a:t>
            </a:r>
            <a:r>
              <a:rPr lang="ru-RU" sz="3600" b="1" dirty="0">
                <a:solidFill>
                  <a:srgbClr val="2A2723"/>
                </a:solidFill>
                <a:latin typeface="Georgia"/>
                <a:ea typeface="Calibri"/>
                <a:cs typeface="Times New Roman"/>
              </a:rPr>
              <a:t>.</a:t>
            </a:r>
            <a:r>
              <a:rPr lang="ru-RU" sz="3600" b="1" dirty="0">
                <a:solidFill>
                  <a:srgbClr val="2A2723"/>
                </a:solidFill>
                <a:effectLst/>
                <a:latin typeface="Georgia"/>
                <a:ea typeface="Calibri"/>
                <a:cs typeface="Times New Roman"/>
              </a:rPr>
              <a:t>«Гибкая шея, свободные плечи»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988840"/>
            <a:ext cx="8229600" cy="4525963"/>
          </a:xfrm>
        </p:spPr>
        <p:txBody>
          <a:bodyPr>
            <a:normAutofit/>
          </a:bodyPr>
          <a:lstStyle/>
          <a:p>
            <a:pPr indent="0" algn="ctr">
              <a:spcAft>
                <a:spcPts val="0"/>
              </a:spcAft>
              <a:buNone/>
            </a:pPr>
            <a:r>
              <a:rPr lang="ru-RU" sz="4800" b="1" dirty="0">
                <a:solidFill>
                  <a:srgbClr val="FF0000"/>
                </a:solidFill>
                <a:latin typeface="Times New Roman"/>
                <a:ea typeface="Times New Roman"/>
              </a:rPr>
              <a:t>Все упражнения должны выполняться на фоне позитивных ответных реакций ребенка.</a:t>
            </a:r>
            <a:endParaRPr lang="ru-RU" sz="5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779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37BB860-4E83-48A2-953E-4ECCCD54CC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66"/>
            <a:ext cx="9144000" cy="6840467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E86235AB-252C-4E08-B999-5130B2AFC935}"/>
              </a:ext>
            </a:extLst>
          </p:cNvPr>
          <p:cNvSpPr/>
          <p:nvPr/>
        </p:nvSpPr>
        <p:spPr>
          <a:xfrm>
            <a:off x="1403648" y="2060848"/>
            <a:ext cx="61926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rgbClr val="C00000"/>
                </a:solidFill>
                <a:latin typeface="Monotype Corsiva" panose="03010101010201010101" pitchFamily="66" charset="0"/>
              </a:rPr>
              <a:t>СПАСИБО ЗА ВНИМАНИЕ</a:t>
            </a:r>
          </a:p>
          <a:p>
            <a:pPr algn="ctr"/>
            <a:endParaRPr lang="ru-RU" sz="4000" dirty="0">
              <a:solidFill>
                <a:srgbClr val="C00000"/>
              </a:solidFill>
              <a:latin typeface="Monotype Corsiva" panose="03010101010201010101" pitchFamily="66" charset="0"/>
            </a:endParaRPr>
          </a:p>
          <a:p>
            <a:pPr algn="ctr"/>
            <a:r>
              <a:rPr lang="ru-RU" sz="4000" dirty="0">
                <a:solidFill>
                  <a:srgbClr val="C00000"/>
                </a:solidFill>
                <a:latin typeface="Monotype Corsiva" panose="03010101010201010101" pitchFamily="66" charset="0"/>
              </a:rPr>
              <a:t>БУДЬТЕ ЗДОРОВЫ</a:t>
            </a:r>
          </a:p>
        </p:txBody>
      </p:sp>
    </p:spTree>
    <p:extLst>
      <p:ext uri="{BB962C8B-B14F-4D97-AF65-F5344CB8AC3E}">
        <p14:creationId xmlns:p14="http://schemas.microsoft.com/office/powerpoint/2010/main" val="366214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300</Words>
  <Application>Microsoft Office PowerPoint</Application>
  <PresentationFormat>Экран (4:3)</PresentationFormat>
  <Paragraphs>41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Calibri</vt:lpstr>
      <vt:lpstr>Georgia</vt:lpstr>
      <vt:lpstr>Monotype Corsiva</vt:lpstr>
      <vt:lpstr>Times New Roman</vt:lpstr>
      <vt:lpstr>YS Text</vt:lpstr>
      <vt:lpstr>Тема Office</vt:lpstr>
      <vt:lpstr>Здоровьесберегающая технология в ДОУ - самомассаж</vt:lpstr>
      <vt:lpstr>«Игровой самомассаж»</vt:lpstr>
      <vt:lpstr>Снятие мышечного напряжения</vt:lpstr>
      <vt:lpstr>Разогрев</vt:lpstr>
      <vt:lpstr>1.«Ушки» </vt:lpstr>
      <vt:lpstr> 2. «Веселые носики» 3•  «Пять маленьких лекарей». </vt:lpstr>
      <vt:lpstr>Презентация PowerPoint</vt:lpstr>
      <vt:lpstr>5.«Гибкая шея, свободные плечи»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Здоровьесберегающая технология в ДОУ - самомассаж</dc:title>
  <dc:creator>Алексей</dc:creator>
  <cp:lastModifiedBy>МБДОУ 176</cp:lastModifiedBy>
  <cp:revision>17</cp:revision>
  <dcterms:created xsi:type="dcterms:W3CDTF">2022-11-24T10:59:02Z</dcterms:created>
  <dcterms:modified xsi:type="dcterms:W3CDTF">2022-12-05T06:24:19Z</dcterms:modified>
</cp:coreProperties>
</file>